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6" r:id="rId1"/>
  </p:sldMasterIdLst>
  <p:notesMasterIdLst>
    <p:notesMasterId r:id="rId37"/>
  </p:notesMasterIdLst>
  <p:sldIdLst>
    <p:sldId id="269" r:id="rId2"/>
    <p:sldId id="344" r:id="rId3"/>
    <p:sldId id="320" r:id="rId4"/>
    <p:sldId id="322" r:id="rId5"/>
    <p:sldId id="445" r:id="rId6"/>
    <p:sldId id="345" r:id="rId7"/>
    <p:sldId id="346" r:id="rId8"/>
    <p:sldId id="347" r:id="rId9"/>
    <p:sldId id="348" r:id="rId10"/>
    <p:sldId id="464" r:id="rId11"/>
    <p:sldId id="446" r:id="rId12"/>
    <p:sldId id="460" r:id="rId13"/>
    <p:sldId id="435" r:id="rId14"/>
    <p:sldId id="416" r:id="rId15"/>
    <p:sldId id="456" r:id="rId16"/>
    <p:sldId id="458" r:id="rId17"/>
    <p:sldId id="463" r:id="rId18"/>
    <p:sldId id="459" r:id="rId19"/>
    <p:sldId id="388" r:id="rId20"/>
    <p:sldId id="462" r:id="rId21"/>
    <p:sldId id="422" r:id="rId22"/>
    <p:sldId id="424" r:id="rId23"/>
    <p:sldId id="438" r:id="rId24"/>
    <p:sldId id="440" r:id="rId25"/>
    <p:sldId id="441" r:id="rId26"/>
    <p:sldId id="439" r:id="rId27"/>
    <p:sldId id="444" r:id="rId28"/>
    <p:sldId id="442" r:id="rId29"/>
    <p:sldId id="451" r:id="rId30"/>
    <p:sldId id="330" r:id="rId31"/>
    <p:sldId id="453" r:id="rId32"/>
    <p:sldId id="455" r:id="rId33"/>
    <p:sldId id="457" r:id="rId34"/>
    <p:sldId id="296" r:id="rId35"/>
    <p:sldId id="286" r:id="rId3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E6E6"/>
    <a:srgbClr val="95A0A4"/>
    <a:srgbClr val="8E9393"/>
    <a:srgbClr val="8E93AE"/>
    <a:srgbClr val="3A9A2D"/>
    <a:srgbClr val="5F3F85"/>
    <a:srgbClr val="CA4546"/>
    <a:srgbClr val="B60805"/>
    <a:srgbClr val="9372BC"/>
    <a:srgbClr val="876EA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09" autoAdjust="0"/>
    <p:restoredTop sz="82213" autoAdjust="0"/>
  </p:normalViewPr>
  <p:slideViewPr>
    <p:cSldViewPr snapToGrid="0">
      <p:cViewPr varScale="1">
        <p:scale>
          <a:sx n="58" d="100"/>
          <a:sy n="58" d="100"/>
        </p:scale>
        <p:origin x="152" y="52"/>
      </p:cViewPr>
      <p:guideLst/>
    </p:cSldViewPr>
  </p:slideViewPr>
  <p:notesTextViewPr>
    <p:cViewPr>
      <p:scale>
        <a:sx n="3" d="2"/>
        <a:sy n="3" d="2"/>
      </p:scale>
      <p:origin x="0" y="0"/>
    </p:cViewPr>
  </p:notesTextViewPr>
  <p:sorterViewPr>
    <p:cViewPr>
      <p:scale>
        <a:sx n="100" d="100"/>
        <a:sy n="100" d="100"/>
      </p:scale>
      <p:origin x="0" y="0"/>
    </p:cViewPr>
  </p:sorterViewPr>
  <p:notesViewPr>
    <p:cSldViewPr snapToGrid="0">
      <p:cViewPr varScale="1">
        <p:scale>
          <a:sx n="91" d="100"/>
          <a:sy n="91" d="100"/>
        </p:scale>
        <p:origin x="3173" y="77"/>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42"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熊谷 渉" userId="b7a4e8598c9bd55e" providerId="LiveId" clId="{4B41DCA9-49A5-4623-8C81-FC1DC89356B4}"/>
    <pc:docChg chg="custSel delSld modSld">
      <pc:chgData name="熊谷 渉" userId="b7a4e8598c9bd55e" providerId="LiveId" clId="{4B41DCA9-49A5-4623-8C81-FC1DC89356B4}" dt="2022-10-07T18:33:07.411" v="61" actId="20577"/>
      <pc:docMkLst>
        <pc:docMk/>
      </pc:docMkLst>
      <pc:sldChg chg="modSp mod">
        <pc:chgData name="熊谷 渉" userId="b7a4e8598c9bd55e" providerId="LiveId" clId="{4B41DCA9-49A5-4623-8C81-FC1DC89356B4}" dt="2022-10-07T18:24:08.706" v="49" actId="20577"/>
        <pc:sldMkLst>
          <pc:docMk/>
          <pc:sldMk cId="1852153746" sldId="269"/>
        </pc:sldMkLst>
        <pc:spChg chg="mod">
          <ac:chgData name="熊谷 渉" userId="b7a4e8598c9bd55e" providerId="LiveId" clId="{4B41DCA9-49A5-4623-8C81-FC1DC89356B4}" dt="2022-10-07T18:24:08.706" v="49" actId="20577"/>
          <ac:spMkLst>
            <pc:docMk/>
            <pc:sldMk cId="1852153746" sldId="269"/>
            <ac:spMk id="4" creationId="{F0E2552A-DDB9-40EF-BF0E-3C852FB057ED}"/>
          </ac:spMkLst>
        </pc:spChg>
        <pc:spChg chg="mod">
          <ac:chgData name="熊谷 渉" userId="b7a4e8598c9bd55e" providerId="LiveId" clId="{4B41DCA9-49A5-4623-8C81-FC1DC89356B4}" dt="2022-10-07T18:23:43.169" v="13" actId="20577"/>
          <ac:spMkLst>
            <pc:docMk/>
            <pc:sldMk cId="1852153746" sldId="269"/>
            <ac:spMk id="5" creationId="{8708777E-B80C-4799-B931-E2F3C145D1E5}"/>
          </ac:spMkLst>
        </pc:spChg>
        <pc:spChg chg="mod">
          <ac:chgData name="熊谷 渉" userId="b7a4e8598c9bd55e" providerId="LiveId" clId="{4B41DCA9-49A5-4623-8C81-FC1DC89356B4}" dt="2022-10-07T18:23:48.702" v="14" actId="20577"/>
          <ac:spMkLst>
            <pc:docMk/>
            <pc:sldMk cId="1852153746" sldId="269"/>
            <ac:spMk id="6" creationId="{3A0A8E59-A952-4AF8-9C16-E3626B2E36B9}"/>
          </ac:spMkLst>
        </pc:spChg>
        <pc:spChg chg="mod">
          <ac:chgData name="熊谷 渉" userId="b7a4e8598c9bd55e" providerId="LiveId" clId="{4B41DCA9-49A5-4623-8C81-FC1DC89356B4}" dt="2022-10-07T18:23:52.368" v="15" actId="20577"/>
          <ac:spMkLst>
            <pc:docMk/>
            <pc:sldMk cId="1852153746" sldId="269"/>
            <ac:spMk id="8" creationId="{F712EF0B-7DA3-4CB5-AAA1-F1379FEABDB7}"/>
          </ac:spMkLst>
        </pc:spChg>
      </pc:sldChg>
      <pc:sldChg chg="del">
        <pc:chgData name="熊谷 渉" userId="b7a4e8598c9bd55e" providerId="LiveId" clId="{4B41DCA9-49A5-4623-8C81-FC1DC89356B4}" dt="2022-10-07T18:23:30.537" v="1" actId="47"/>
        <pc:sldMkLst>
          <pc:docMk/>
          <pc:sldMk cId="2538294317" sldId="292"/>
        </pc:sldMkLst>
      </pc:sldChg>
      <pc:sldChg chg="del">
        <pc:chgData name="熊谷 渉" userId="b7a4e8598c9bd55e" providerId="LiveId" clId="{4B41DCA9-49A5-4623-8C81-FC1DC89356B4}" dt="2022-10-07T18:24:36.143" v="50" actId="47"/>
        <pc:sldMkLst>
          <pc:docMk/>
          <pc:sldMk cId="3436793024" sldId="294"/>
        </pc:sldMkLst>
      </pc:sldChg>
      <pc:sldChg chg="del">
        <pc:chgData name="熊谷 渉" userId="b7a4e8598c9bd55e" providerId="LiveId" clId="{4B41DCA9-49A5-4623-8C81-FC1DC89356B4}" dt="2022-10-07T18:23:26.096" v="0" actId="47"/>
        <pc:sldMkLst>
          <pc:docMk/>
          <pc:sldMk cId="3358173200" sldId="321"/>
        </pc:sldMkLst>
      </pc:sldChg>
      <pc:sldChg chg="delSp modSp mod">
        <pc:chgData name="熊谷 渉" userId="b7a4e8598c9bd55e" providerId="LiveId" clId="{4B41DCA9-49A5-4623-8C81-FC1DC89356B4}" dt="2022-10-07T18:25:01.714" v="52" actId="478"/>
        <pc:sldMkLst>
          <pc:docMk/>
          <pc:sldMk cId="3391751729" sldId="347"/>
        </pc:sldMkLst>
        <pc:spChg chg="del mod">
          <ac:chgData name="熊谷 渉" userId="b7a4e8598c9bd55e" providerId="LiveId" clId="{4B41DCA9-49A5-4623-8C81-FC1DC89356B4}" dt="2022-10-07T18:25:01.714" v="52" actId="478"/>
          <ac:spMkLst>
            <pc:docMk/>
            <pc:sldMk cId="3391751729" sldId="347"/>
            <ac:spMk id="161" creationId="{E5AAD345-7DE2-4401-AFC3-1A96D9790067}"/>
          </ac:spMkLst>
        </pc:spChg>
      </pc:sldChg>
      <pc:sldChg chg="del">
        <pc:chgData name="熊谷 渉" userId="b7a4e8598c9bd55e" providerId="LiveId" clId="{4B41DCA9-49A5-4623-8C81-FC1DC89356B4}" dt="2022-10-07T18:31:18.161" v="53" actId="47"/>
        <pc:sldMkLst>
          <pc:docMk/>
          <pc:sldMk cId="1724843965" sldId="447"/>
        </pc:sldMkLst>
      </pc:sldChg>
      <pc:sldChg chg="del">
        <pc:chgData name="熊谷 渉" userId="b7a4e8598c9bd55e" providerId="LiveId" clId="{4B41DCA9-49A5-4623-8C81-FC1DC89356B4}" dt="2022-10-07T18:31:21.805" v="55" actId="47"/>
        <pc:sldMkLst>
          <pc:docMk/>
          <pc:sldMk cId="2114343355" sldId="448"/>
        </pc:sldMkLst>
      </pc:sldChg>
      <pc:sldChg chg="del">
        <pc:chgData name="熊谷 渉" userId="b7a4e8598c9bd55e" providerId="LiveId" clId="{4B41DCA9-49A5-4623-8C81-FC1DC89356B4}" dt="2022-10-07T18:31:24.439" v="56" actId="47"/>
        <pc:sldMkLst>
          <pc:docMk/>
          <pc:sldMk cId="803410120" sldId="449"/>
        </pc:sldMkLst>
      </pc:sldChg>
      <pc:sldChg chg="del">
        <pc:chgData name="熊谷 渉" userId="b7a4e8598c9bd55e" providerId="LiveId" clId="{4B41DCA9-49A5-4623-8C81-FC1DC89356B4}" dt="2022-10-07T18:31:28.590" v="58" actId="47"/>
        <pc:sldMkLst>
          <pc:docMk/>
          <pc:sldMk cId="1460199448" sldId="450"/>
        </pc:sldMkLst>
      </pc:sldChg>
      <pc:sldChg chg="del">
        <pc:chgData name="熊谷 渉" userId="b7a4e8598c9bd55e" providerId="LiveId" clId="{4B41DCA9-49A5-4623-8C81-FC1DC89356B4}" dt="2022-10-07T18:31:26.228" v="57" actId="47"/>
        <pc:sldMkLst>
          <pc:docMk/>
          <pc:sldMk cId="1260402405" sldId="452"/>
        </pc:sldMkLst>
      </pc:sldChg>
      <pc:sldChg chg="modSp mod">
        <pc:chgData name="熊谷 渉" userId="b7a4e8598c9bd55e" providerId="LiveId" clId="{4B41DCA9-49A5-4623-8C81-FC1DC89356B4}" dt="2022-10-07T18:33:07.411" v="61" actId="20577"/>
        <pc:sldMkLst>
          <pc:docMk/>
          <pc:sldMk cId="2415522122" sldId="464"/>
        </pc:sldMkLst>
        <pc:spChg chg="mod">
          <ac:chgData name="熊谷 渉" userId="b7a4e8598c9bd55e" providerId="LiveId" clId="{4B41DCA9-49A5-4623-8C81-FC1DC89356B4}" dt="2022-10-07T18:33:07.411" v="61" actId="20577"/>
          <ac:spMkLst>
            <pc:docMk/>
            <pc:sldMk cId="2415522122" sldId="464"/>
            <ac:spMk id="8" creationId="{63F42F52-0594-4323-9EB5-C8E2E4FF5897}"/>
          </ac:spMkLst>
        </pc:spChg>
      </pc:sldChg>
      <pc:sldChg chg="del">
        <pc:chgData name="熊谷 渉" userId="b7a4e8598c9bd55e" providerId="LiveId" clId="{4B41DCA9-49A5-4623-8C81-FC1DC89356B4}" dt="2022-10-07T18:31:20.459" v="54" actId="47"/>
        <pc:sldMkLst>
          <pc:docMk/>
          <pc:sldMk cId="2455318086" sldId="465"/>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2150B36-03E6-4D3A-8098-12EB1C30C067}" type="datetimeFigureOut">
              <a:rPr kumimoji="1" lang="ja-JP" altLang="en-US" smtClean="0"/>
              <a:t>2022/10/8</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34BF75D-FAA7-4C74-927E-D481AAC481B6}" type="slidenum">
              <a:rPr kumimoji="1" lang="ja-JP" altLang="en-US" smtClean="0"/>
              <a:t>‹#›</a:t>
            </a:fld>
            <a:endParaRPr kumimoji="1" lang="ja-JP" altLang="en-US"/>
          </a:p>
        </p:txBody>
      </p:sp>
    </p:spTree>
    <p:extLst>
      <p:ext uri="{BB962C8B-B14F-4D97-AF65-F5344CB8AC3E}">
        <p14:creationId xmlns:p14="http://schemas.microsoft.com/office/powerpoint/2010/main" val="26980576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35</a:t>
            </a:fld>
            <a:endParaRPr kumimoji="1" lang="ja-JP" altLang="en-US"/>
          </a:p>
        </p:txBody>
      </p:sp>
    </p:spTree>
    <p:extLst>
      <p:ext uri="{BB962C8B-B14F-4D97-AF65-F5344CB8AC3E}">
        <p14:creationId xmlns:p14="http://schemas.microsoft.com/office/powerpoint/2010/main" val="393243210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p:bg>
      <p:bgPr>
        <a:solidFill>
          <a:schemeClr val="accent1"/>
        </a:solidFill>
        <a:effectLst/>
      </p:bgPr>
    </p:bg>
    <p:spTree>
      <p:nvGrpSpPr>
        <p:cNvPr id="1" name=""/>
        <p:cNvGrpSpPr/>
        <p:nvPr/>
      </p:nvGrpSpPr>
      <p:grpSpPr>
        <a:xfrm>
          <a:off x="0" y="0"/>
          <a:ext cx="0" cy="0"/>
          <a:chOff x="0" y="0"/>
          <a:chExt cx="0" cy="0"/>
        </a:xfrm>
      </p:grpSpPr>
      <p:sp>
        <p:nvSpPr>
          <p:cNvPr id="3" name="正方形/長方形 2">
            <a:extLst>
              <a:ext uri="{FF2B5EF4-FFF2-40B4-BE49-F238E27FC236}">
                <a16:creationId xmlns:a16="http://schemas.microsoft.com/office/drawing/2014/main" id="{F8536ED1-455B-4DD1-AC0E-800FB7E4ADA4}"/>
              </a:ext>
            </a:extLst>
          </p:cNvPr>
          <p:cNvSpPr/>
          <p:nvPr userDrawn="1"/>
        </p:nvSpPr>
        <p:spPr>
          <a:xfrm>
            <a:off x="0" y="0"/>
            <a:ext cx="30492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descr="黒い背景に白い文字がある&#10;&#10;中程度の精度で自動的に生成された説明">
            <a:extLst>
              <a:ext uri="{FF2B5EF4-FFF2-40B4-BE49-F238E27FC236}">
                <a16:creationId xmlns:a16="http://schemas.microsoft.com/office/drawing/2014/main" id="{497ED59C-FE6C-4EF1-A50C-F72C2D9F390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48102" y="410845"/>
            <a:ext cx="2152996" cy="605348"/>
          </a:xfrm>
          <a:prstGeom prst="rect">
            <a:avLst/>
          </a:prstGeom>
        </p:spPr>
      </p:pic>
      <p:pic>
        <p:nvPicPr>
          <p:cNvPr id="5" name="図 4" descr="モニター画面に映る文字&#10;&#10;自動的に生成された説明">
            <a:extLst>
              <a:ext uri="{FF2B5EF4-FFF2-40B4-BE49-F238E27FC236}">
                <a16:creationId xmlns:a16="http://schemas.microsoft.com/office/drawing/2014/main" id="{41E5647C-F0B0-41C0-BC1A-6102B76B0C4A}"/>
              </a:ext>
            </a:extLst>
          </p:cNvPr>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3049200" y="1758333"/>
            <a:ext cx="2326656" cy="3314089"/>
          </a:xfrm>
          <a:prstGeom prst="rect">
            <a:avLst/>
          </a:prstGeom>
        </p:spPr>
      </p:pic>
      <p:sp>
        <p:nvSpPr>
          <p:cNvPr id="7" name="タイトル 1">
            <a:extLst>
              <a:ext uri="{FF2B5EF4-FFF2-40B4-BE49-F238E27FC236}">
                <a16:creationId xmlns:a16="http://schemas.microsoft.com/office/drawing/2014/main" id="{A742C218-90A3-40E1-BF8B-7F384AAFC876}"/>
              </a:ext>
            </a:extLst>
          </p:cNvPr>
          <p:cNvSpPr>
            <a:spLocks noGrp="1"/>
          </p:cNvSpPr>
          <p:nvPr>
            <p:ph type="ctrTitle" hasCustomPrompt="1"/>
          </p:nvPr>
        </p:nvSpPr>
        <p:spPr>
          <a:xfrm>
            <a:off x="5264402" y="2536265"/>
            <a:ext cx="6512266" cy="1772496"/>
          </a:xfrm>
        </p:spPr>
        <p:txBody>
          <a:bodyPr anchor="ctr">
            <a:normAutofit/>
          </a:bodyPr>
          <a:lstStyle>
            <a:lvl1pPr>
              <a:defRPr sz="3200" b="1">
                <a:solidFill>
                  <a:schemeClr val="bg1"/>
                </a:solidFill>
                <a:latin typeface="+mn-lt"/>
              </a:defRPr>
            </a:lvl1pPr>
          </a:lstStyle>
          <a:p>
            <a:r>
              <a:rPr kumimoji="1" lang="en-US" altLang="ja-JP" dirty="0"/>
              <a:t>Presentation title here</a:t>
            </a:r>
            <a:endParaRPr kumimoji="1" lang="ja-JP" altLang="en-US" dirty="0"/>
          </a:p>
        </p:txBody>
      </p:sp>
      <p:sp>
        <p:nvSpPr>
          <p:cNvPr id="8" name="テキスト プレースホルダー 10">
            <a:extLst>
              <a:ext uri="{FF2B5EF4-FFF2-40B4-BE49-F238E27FC236}">
                <a16:creationId xmlns:a16="http://schemas.microsoft.com/office/drawing/2014/main" id="{714ACDEC-7535-4FC9-8AE9-A88C40E3C9CC}"/>
              </a:ext>
            </a:extLst>
          </p:cNvPr>
          <p:cNvSpPr>
            <a:spLocks noGrp="1"/>
          </p:cNvSpPr>
          <p:nvPr>
            <p:ph type="body" sz="quarter" idx="13" hasCustomPrompt="1"/>
          </p:nvPr>
        </p:nvSpPr>
        <p:spPr>
          <a:xfrm>
            <a:off x="5264402" y="4681725"/>
            <a:ext cx="5307863" cy="416078"/>
          </a:xfrm>
        </p:spPr>
        <p:txBody>
          <a:bodyPr anchor="b">
            <a:noAutofit/>
          </a:bodyPr>
          <a:lstStyle>
            <a:lvl1pPr marL="0" indent="0">
              <a:buFontTx/>
              <a:buNone/>
              <a:defRPr sz="2000" b="1">
                <a:solidFill>
                  <a:schemeClr val="bg1"/>
                </a:solidFill>
              </a:defRPr>
            </a:lvl1pPr>
          </a:lstStyle>
          <a:p>
            <a:pPr lvl="0"/>
            <a:r>
              <a:rPr kumimoji="1" lang="en-US" altLang="ja-JP" dirty="0"/>
              <a:t>Presenter Name</a:t>
            </a:r>
            <a:endParaRPr kumimoji="1" lang="ja-JP" altLang="en-US" dirty="0"/>
          </a:p>
        </p:txBody>
      </p:sp>
      <p:sp>
        <p:nvSpPr>
          <p:cNvPr id="9" name="テキスト プレースホルダー 10">
            <a:extLst>
              <a:ext uri="{FF2B5EF4-FFF2-40B4-BE49-F238E27FC236}">
                <a16:creationId xmlns:a16="http://schemas.microsoft.com/office/drawing/2014/main" id="{9E33A0B0-15A6-4DC2-965D-6436364BE558}"/>
              </a:ext>
            </a:extLst>
          </p:cNvPr>
          <p:cNvSpPr>
            <a:spLocks noGrp="1"/>
          </p:cNvSpPr>
          <p:nvPr>
            <p:ph type="body" sz="quarter" idx="14" hasCustomPrompt="1"/>
          </p:nvPr>
        </p:nvSpPr>
        <p:spPr>
          <a:xfrm>
            <a:off x="5264402" y="5093413"/>
            <a:ext cx="5307863" cy="630302"/>
          </a:xfrm>
        </p:spPr>
        <p:txBody>
          <a:bodyPr anchor="t">
            <a:noAutofit/>
          </a:bodyPr>
          <a:lstStyle>
            <a:lvl1pPr marL="0" indent="0">
              <a:lnSpc>
                <a:spcPct val="100000"/>
              </a:lnSpc>
              <a:spcBef>
                <a:spcPts val="600"/>
              </a:spcBef>
              <a:buFontTx/>
              <a:buNone/>
              <a:defRPr sz="1400" b="0">
                <a:solidFill>
                  <a:schemeClr val="bg1"/>
                </a:solidFill>
              </a:defRPr>
            </a:lvl1pPr>
          </a:lstStyle>
          <a:p>
            <a:pPr lvl="0"/>
            <a:r>
              <a:rPr kumimoji="1" lang="en-US" altLang="ja-JP" dirty="0"/>
              <a:t>Profile</a:t>
            </a:r>
          </a:p>
          <a:p>
            <a:pPr lvl="0"/>
            <a:r>
              <a:rPr kumimoji="1" lang="en-US" altLang="ja-JP" dirty="0"/>
              <a:t>Profile</a:t>
            </a:r>
          </a:p>
        </p:txBody>
      </p:sp>
      <p:sp>
        <p:nvSpPr>
          <p:cNvPr id="10" name="テキスト プレースホルダー 10">
            <a:extLst>
              <a:ext uri="{FF2B5EF4-FFF2-40B4-BE49-F238E27FC236}">
                <a16:creationId xmlns:a16="http://schemas.microsoft.com/office/drawing/2014/main" id="{1CD9B5D1-9BD4-49F9-8342-A74301BA0E53}"/>
              </a:ext>
            </a:extLst>
          </p:cNvPr>
          <p:cNvSpPr>
            <a:spLocks noGrp="1"/>
          </p:cNvSpPr>
          <p:nvPr>
            <p:ph type="body" sz="quarter" idx="15" hasCustomPrompt="1"/>
          </p:nvPr>
        </p:nvSpPr>
        <p:spPr>
          <a:xfrm>
            <a:off x="5264403" y="5787336"/>
            <a:ext cx="3867622" cy="267216"/>
          </a:xfrm>
        </p:spPr>
        <p:txBody>
          <a:bodyPr anchor="t">
            <a:noAutofit/>
          </a:bodyPr>
          <a:lstStyle>
            <a:lvl1pPr marL="0" indent="0">
              <a:buFontTx/>
              <a:buNone/>
              <a:defRPr sz="1400" b="0">
                <a:solidFill>
                  <a:schemeClr val="bg1"/>
                </a:solidFill>
              </a:defRPr>
            </a:lvl1pPr>
          </a:lstStyle>
          <a:p>
            <a:pPr lvl="0"/>
            <a:r>
              <a:rPr kumimoji="1" lang="en-US" altLang="ja-JP" dirty="0"/>
              <a:t>Month DD, YYYY</a:t>
            </a:r>
            <a:endParaRPr kumimoji="1" lang="ja-JP" altLang="en-US" dirty="0"/>
          </a:p>
        </p:txBody>
      </p:sp>
    </p:spTree>
    <p:extLst>
      <p:ext uri="{BB962C8B-B14F-4D97-AF65-F5344CB8AC3E}">
        <p14:creationId xmlns:p14="http://schemas.microsoft.com/office/powerpoint/2010/main" val="50217467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_B-1">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a:t>
            </a:r>
            <a:r>
              <a:rPr kumimoji="1" lang="ja-JP" altLang="en-US" dirty="0"/>
              <a:t> （</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3" name="テキスト プレースホルダー 2">
            <a:extLst>
              <a:ext uri="{FF2B5EF4-FFF2-40B4-BE49-F238E27FC236}">
                <a16:creationId xmlns:a16="http://schemas.microsoft.com/office/drawing/2014/main" id="{55776613-6F43-460D-B84E-59CDDE45935C}"/>
              </a:ext>
            </a:extLst>
          </p:cNvPr>
          <p:cNvSpPr>
            <a:spLocks noGrp="1"/>
          </p:cNvSpPr>
          <p:nvPr>
            <p:ph type="body" sz="quarter" idx="11" hasCustomPrompt="1"/>
          </p:nvPr>
        </p:nvSpPr>
        <p:spPr>
          <a:xfrm>
            <a:off x="517055" y="1071367"/>
            <a:ext cx="11341887" cy="1172116"/>
          </a:xfrm>
        </p:spPr>
        <p:txBody>
          <a:bodyPr>
            <a:normAutofit/>
          </a:bodyPr>
          <a:lstStyle>
            <a:lvl1pPr marL="0" indent="0">
              <a:buClr>
                <a:schemeClr val="accent1"/>
              </a:buClr>
              <a:buFontTx/>
              <a:buNone/>
              <a:defRPr sz="2400" b="1">
                <a:solidFill>
                  <a:schemeClr val="accent1"/>
                </a:solidFill>
              </a:defRPr>
            </a:lvl1pPr>
            <a:lvl2pPr marL="719138" indent="-377825">
              <a:lnSpc>
                <a:spcPct val="100000"/>
              </a:lnSpc>
              <a:spcBef>
                <a:spcPts val="1200"/>
              </a:spcBef>
              <a:buClr>
                <a:schemeClr val="accent1"/>
              </a:buClr>
              <a:buFont typeface="Wingdings" panose="05000000000000000000" pitchFamily="2" charset="2"/>
              <a:buChar char="n"/>
              <a:defRPr sz="2000"/>
            </a:lvl2pPr>
            <a:lvl3pPr marL="1200150" indent="-285750">
              <a:buFont typeface="Arial" panose="020B0604020202020204" pitchFamily="34" charset="0"/>
              <a:buChar char="•"/>
              <a:defRPr sz="1600"/>
            </a:lvl3pPr>
            <a:lvl4pPr marL="1371600" indent="0">
              <a:buFontTx/>
              <a:buNone/>
              <a:defRPr sz="1800"/>
            </a:lvl4pPr>
            <a:lvl5pPr marL="1828800" indent="0">
              <a:buFontTx/>
              <a:buNone/>
              <a:defRPr sz="1800"/>
            </a:lvl5pPr>
          </a:lstStyle>
          <a:p>
            <a:pPr lvl="0"/>
            <a:r>
              <a:rPr kumimoji="1" lang="en-US" altLang="ja-JP" dirty="0"/>
              <a:t>Bullets</a:t>
            </a:r>
            <a:r>
              <a:rPr kumimoji="1" lang="ja-JP" altLang="en-US" dirty="0"/>
              <a:t> </a:t>
            </a:r>
            <a:r>
              <a:rPr kumimoji="1" lang="en-US" altLang="ja-JP" dirty="0"/>
              <a:t>level 1 24pt.</a:t>
            </a:r>
            <a:r>
              <a:rPr kumimoji="1" lang="ja-JP" altLang="en-US" dirty="0"/>
              <a:t>（</a:t>
            </a:r>
            <a:r>
              <a:rPr kumimoji="1" lang="en-US" altLang="ja-JP" dirty="0"/>
              <a:t>Bullets level</a:t>
            </a:r>
            <a:r>
              <a:rPr kumimoji="1" lang="ja-JP" altLang="en-US" dirty="0"/>
              <a:t>の変更はインデントボタンを押してください。</a:t>
            </a:r>
            <a:r>
              <a:rPr kumimoji="1" lang="en-US" altLang="ja-JP" dirty="0"/>
              <a:t>Press the indent button to change the bullet level.</a:t>
            </a:r>
            <a:r>
              <a:rPr kumimoji="1" lang="ja-JP" altLang="en-US" dirty="0"/>
              <a:t>）</a:t>
            </a:r>
            <a:endParaRPr kumimoji="1" lang="en-US" altLang="ja-JP" dirty="0"/>
          </a:p>
          <a:p>
            <a:pPr lvl="1"/>
            <a:r>
              <a:rPr kumimoji="1" lang="en-US" altLang="ja-JP" dirty="0"/>
              <a:t>Bullets level 2 </a:t>
            </a:r>
          </a:p>
          <a:p>
            <a:pPr lvl="2"/>
            <a:r>
              <a:rPr kumimoji="1" lang="en-US" altLang="ja-JP" dirty="0"/>
              <a:t>Bullets level 3 </a:t>
            </a:r>
            <a:endParaRPr kumimoji="1" lang="ja-JP" altLang="en-US" dirty="0"/>
          </a:p>
        </p:txBody>
      </p:sp>
      <p:sp>
        <p:nvSpPr>
          <p:cNvPr id="15" name="コンテンツ プレースホルダー 6">
            <a:extLst>
              <a:ext uri="{FF2B5EF4-FFF2-40B4-BE49-F238E27FC236}">
                <a16:creationId xmlns:a16="http://schemas.microsoft.com/office/drawing/2014/main" id="{9900876A-DF0D-4E40-B8CF-1DB937D26057}"/>
              </a:ext>
            </a:extLst>
          </p:cNvPr>
          <p:cNvSpPr>
            <a:spLocks noGrp="1"/>
          </p:cNvSpPr>
          <p:nvPr>
            <p:ph sz="quarter" idx="12" hasCustomPrompt="1"/>
          </p:nvPr>
        </p:nvSpPr>
        <p:spPr>
          <a:xfrm>
            <a:off x="524571" y="2555875"/>
            <a:ext cx="11149687" cy="3413125"/>
          </a:xfrm>
        </p:spPr>
        <p:txBody>
          <a:bodyPr>
            <a:normAutofit/>
          </a:bodyPr>
          <a:lstStyle>
            <a:lvl1pPr marL="0" indent="0">
              <a:buFontTx/>
              <a:buNone/>
              <a:defRPr sz="1600">
                <a:latin typeface="+mn-ea"/>
                <a:ea typeface="+mn-ea"/>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lvl="0"/>
            <a:r>
              <a:rPr kumimoji="1" lang="ja-JP" altLang="en-US" dirty="0"/>
              <a:t>コンテンツを挿入（テキスト、グラフ、図など）</a:t>
            </a:r>
            <a:r>
              <a:rPr kumimoji="1" lang="en-US" altLang="ja-JP" dirty="0"/>
              <a:t>/ Contents area (Text, Chart, Image) </a:t>
            </a:r>
            <a:endParaRPr kumimoji="1" lang="ja-JP" altLang="en-US" dirty="0"/>
          </a:p>
        </p:txBody>
      </p:sp>
      <p:cxnSp>
        <p:nvCxnSpPr>
          <p:cNvPr id="12" name="直線コネクタ 11">
            <a:extLst>
              <a:ext uri="{FF2B5EF4-FFF2-40B4-BE49-F238E27FC236}">
                <a16:creationId xmlns:a16="http://schemas.microsoft.com/office/drawing/2014/main" id="{55D98167-FFB8-43AB-8223-CEB7D9DF32AA}"/>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84456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_B-2">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3" name="テキスト プレースホルダー 2">
            <a:extLst>
              <a:ext uri="{FF2B5EF4-FFF2-40B4-BE49-F238E27FC236}">
                <a16:creationId xmlns:a16="http://schemas.microsoft.com/office/drawing/2014/main" id="{55776613-6F43-460D-B84E-59CDDE45935C}"/>
              </a:ext>
            </a:extLst>
          </p:cNvPr>
          <p:cNvSpPr>
            <a:spLocks noGrp="1"/>
          </p:cNvSpPr>
          <p:nvPr>
            <p:ph type="body" sz="quarter" idx="11" hasCustomPrompt="1"/>
          </p:nvPr>
        </p:nvSpPr>
        <p:spPr>
          <a:xfrm>
            <a:off x="517055" y="1071367"/>
            <a:ext cx="11341887" cy="1172116"/>
          </a:xfrm>
        </p:spPr>
        <p:txBody>
          <a:bodyPr>
            <a:normAutofit/>
          </a:bodyPr>
          <a:lstStyle>
            <a:lvl1pPr marL="0" indent="0">
              <a:buClr>
                <a:schemeClr val="accent1"/>
              </a:buClr>
              <a:buFontTx/>
              <a:buNone/>
              <a:defRPr sz="2400" b="1">
                <a:solidFill>
                  <a:schemeClr val="accent1"/>
                </a:solidFill>
              </a:defRPr>
            </a:lvl1pPr>
            <a:lvl2pPr marL="719138" indent="-377825">
              <a:lnSpc>
                <a:spcPct val="100000"/>
              </a:lnSpc>
              <a:spcBef>
                <a:spcPts val="1200"/>
              </a:spcBef>
              <a:buClr>
                <a:schemeClr val="accent1"/>
              </a:buClr>
              <a:buFont typeface="Wingdings" panose="05000000000000000000" pitchFamily="2" charset="2"/>
              <a:buChar char="n"/>
              <a:defRPr sz="2000"/>
            </a:lvl2pPr>
            <a:lvl3pPr marL="1200150" indent="-285750">
              <a:buFont typeface="Arial" panose="020B0604020202020204" pitchFamily="34" charset="0"/>
              <a:buChar char="•"/>
              <a:defRPr sz="1600"/>
            </a:lvl3pPr>
            <a:lvl4pPr marL="1371600" indent="0">
              <a:buFontTx/>
              <a:buNone/>
              <a:defRPr sz="1800"/>
            </a:lvl4pPr>
            <a:lvl5pPr marL="1828800" indent="0">
              <a:buFontTx/>
              <a:buNone/>
              <a:defRPr sz="1800"/>
            </a:lvl5pPr>
          </a:lstStyle>
          <a:p>
            <a:pPr lvl="0"/>
            <a:r>
              <a:rPr kumimoji="1" lang="en-US" altLang="ja-JP" dirty="0"/>
              <a:t>Bullets</a:t>
            </a:r>
            <a:r>
              <a:rPr kumimoji="1" lang="ja-JP" altLang="en-US" dirty="0"/>
              <a:t> </a:t>
            </a:r>
            <a:r>
              <a:rPr kumimoji="1" lang="en-US" altLang="ja-JP" dirty="0"/>
              <a:t>level 1 24pt.</a:t>
            </a:r>
            <a:r>
              <a:rPr kumimoji="1" lang="ja-JP" altLang="en-US" dirty="0"/>
              <a:t>（</a:t>
            </a:r>
            <a:r>
              <a:rPr kumimoji="1" lang="en-US" altLang="ja-JP" dirty="0"/>
              <a:t>Bullets level</a:t>
            </a:r>
            <a:r>
              <a:rPr kumimoji="1" lang="ja-JP" altLang="en-US" dirty="0"/>
              <a:t>の変更はインデントボタンを押してください。　</a:t>
            </a:r>
            <a:r>
              <a:rPr kumimoji="1" lang="en-US" altLang="ja-JP" dirty="0"/>
              <a:t>Press the indent button to change the bullet level.</a:t>
            </a:r>
            <a:r>
              <a:rPr kumimoji="1" lang="ja-JP" altLang="en-US" dirty="0"/>
              <a:t>）</a:t>
            </a:r>
            <a:endParaRPr kumimoji="1" lang="en-US" altLang="ja-JP" dirty="0"/>
          </a:p>
          <a:p>
            <a:pPr lvl="1"/>
            <a:r>
              <a:rPr kumimoji="1" lang="en-US" altLang="ja-JP" dirty="0"/>
              <a:t>Bullets level 2 </a:t>
            </a:r>
          </a:p>
          <a:p>
            <a:pPr lvl="2"/>
            <a:r>
              <a:rPr kumimoji="1" lang="en-US" altLang="ja-JP" dirty="0"/>
              <a:t>Bullets level 3 </a:t>
            </a:r>
            <a:endParaRPr kumimoji="1" lang="ja-JP" altLang="en-US" dirty="0"/>
          </a:p>
        </p:txBody>
      </p:sp>
      <p:sp>
        <p:nvSpPr>
          <p:cNvPr id="16" name="コンテンツ プレースホルダー 6">
            <a:extLst>
              <a:ext uri="{FF2B5EF4-FFF2-40B4-BE49-F238E27FC236}">
                <a16:creationId xmlns:a16="http://schemas.microsoft.com/office/drawing/2014/main" id="{3D82198D-E071-4B75-9D47-FDE2D3CE49FC}"/>
              </a:ext>
            </a:extLst>
          </p:cNvPr>
          <p:cNvSpPr>
            <a:spLocks noGrp="1"/>
          </p:cNvSpPr>
          <p:nvPr>
            <p:ph sz="quarter" idx="12" hasCustomPrompt="1"/>
          </p:nvPr>
        </p:nvSpPr>
        <p:spPr>
          <a:xfrm>
            <a:off x="524571" y="2555875"/>
            <a:ext cx="5393977" cy="3413125"/>
          </a:xfrm>
        </p:spPr>
        <p:txBody>
          <a:bodyPr>
            <a:normAutofit/>
          </a:bodyPr>
          <a:lstStyle>
            <a:lvl1pPr marL="0" marR="0" indent="0" algn="l" defTabSz="914400" rtl="0" eaLnBrk="1" fontAlgn="auto" latinLnBrk="0" hangingPunct="1">
              <a:lnSpc>
                <a:spcPct val="90000"/>
              </a:lnSpc>
              <a:spcBef>
                <a:spcPts val="1000"/>
              </a:spcBef>
              <a:spcAft>
                <a:spcPts val="0"/>
              </a:spcAft>
              <a:buClrTx/>
              <a:buSzTx/>
              <a:buFontTx/>
              <a:buNone/>
              <a:tabLst/>
              <a:defRPr sz="1600">
                <a:latin typeface="+mn-ea"/>
                <a:ea typeface="+mn-ea"/>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marL="0" marR="0" lvl="0" indent="0" algn="l" defTabSz="914400" rtl="0" eaLnBrk="1" fontAlgn="auto" latinLnBrk="0" hangingPunct="1">
              <a:lnSpc>
                <a:spcPct val="90000"/>
              </a:lnSpc>
              <a:spcBef>
                <a:spcPts val="1000"/>
              </a:spcBef>
              <a:spcAft>
                <a:spcPts val="0"/>
              </a:spcAft>
              <a:buClrTx/>
              <a:buSzTx/>
              <a:buFontTx/>
              <a:buNone/>
              <a:tabLst/>
              <a:defRPr/>
            </a:pPr>
            <a:r>
              <a:rPr kumimoji="1" lang="ja-JP" altLang="en-US" dirty="0"/>
              <a:t>コンテンツを挿入（テキスト、グラフ、図など）</a:t>
            </a:r>
          </a:p>
        </p:txBody>
      </p:sp>
      <p:sp>
        <p:nvSpPr>
          <p:cNvPr id="17" name="コンテンツ プレースホルダー 6">
            <a:extLst>
              <a:ext uri="{FF2B5EF4-FFF2-40B4-BE49-F238E27FC236}">
                <a16:creationId xmlns:a16="http://schemas.microsoft.com/office/drawing/2014/main" id="{306D5901-EC09-488B-BF04-6F836C7AC064}"/>
              </a:ext>
            </a:extLst>
          </p:cNvPr>
          <p:cNvSpPr>
            <a:spLocks noGrp="1"/>
          </p:cNvSpPr>
          <p:nvPr>
            <p:ph sz="quarter" idx="13" hasCustomPrompt="1"/>
          </p:nvPr>
        </p:nvSpPr>
        <p:spPr>
          <a:xfrm>
            <a:off x="6273454" y="2555874"/>
            <a:ext cx="5393977" cy="3413125"/>
          </a:xfrm>
        </p:spPr>
        <p:txBody>
          <a:bodyPr>
            <a:normAutofit/>
          </a:bodyPr>
          <a:lstStyle>
            <a:lvl1pPr marL="0" marR="0" indent="0" algn="l" defTabSz="914400" rtl="0" eaLnBrk="1" fontAlgn="auto" latinLnBrk="0" hangingPunct="1">
              <a:lnSpc>
                <a:spcPct val="90000"/>
              </a:lnSpc>
              <a:spcBef>
                <a:spcPts val="1000"/>
              </a:spcBef>
              <a:spcAft>
                <a:spcPts val="0"/>
              </a:spcAft>
              <a:buClrTx/>
              <a:buSzTx/>
              <a:buFontTx/>
              <a:buNone/>
              <a:tabLst/>
              <a:defRPr sz="1600">
                <a:latin typeface="+mn-ea"/>
                <a:ea typeface="+mn-ea"/>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marL="0" marR="0" lvl="0" indent="0" algn="l" defTabSz="914400" rtl="0" eaLnBrk="1" fontAlgn="auto" latinLnBrk="0" hangingPunct="1">
              <a:lnSpc>
                <a:spcPct val="90000"/>
              </a:lnSpc>
              <a:spcBef>
                <a:spcPts val="1000"/>
              </a:spcBef>
              <a:spcAft>
                <a:spcPts val="0"/>
              </a:spcAft>
              <a:buClrTx/>
              <a:buSzTx/>
              <a:buFontTx/>
              <a:buNone/>
              <a:tabLst/>
              <a:defRPr/>
            </a:pPr>
            <a:r>
              <a:rPr kumimoji="1" lang="en-US" altLang="ja-JP" dirty="0"/>
              <a:t>Contents area (Text, Chart, Image</a:t>
            </a:r>
            <a:r>
              <a:rPr kumimoji="1" lang="ja-JP" altLang="en-US" dirty="0"/>
              <a:t>）</a:t>
            </a:r>
          </a:p>
        </p:txBody>
      </p:sp>
      <p:cxnSp>
        <p:nvCxnSpPr>
          <p:cNvPr id="12" name="直線コネクタ 11">
            <a:extLst>
              <a:ext uri="{FF2B5EF4-FFF2-40B4-BE49-F238E27FC236}">
                <a16:creationId xmlns:a16="http://schemas.microsoft.com/office/drawing/2014/main" id="{B307D79A-52BE-4146-A331-7B04C4DDBDF2}"/>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113290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_C">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3" name="テキスト プレースホルダー 2">
            <a:extLst>
              <a:ext uri="{FF2B5EF4-FFF2-40B4-BE49-F238E27FC236}">
                <a16:creationId xmlns:a16="http://schemas.microsoft.com/office/drawing/2014/main" id="{55776613-6F43-460D-B84E-59CDDE45935C}"/>
              </a:ext>
            </a:extLst>
          </p:cNvPr>
          <p:cNvSpPr>
            <a:spLocks noGrp="1"/>
          </p:cNvSpPr>
          <p:nvPr>
            <p:ph type="body" sz="quarter" idx="11" hasCustomPrompt="1"/>
          </p:nvPr>
        </p:nvSpPr>
        <p:spPr>
          <a:xfrm>
            <a:off x="517055" y="1071366"/>
            <a:ext cx="11341887" cy="4985957"/>
          </a:xfr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sz="2400" b="1"/>
            </a:lvl1pPr>
            <a:lvl2pPr marL="538163" indent="-196850">
              <a:lnSpc>
                <a:spcPct val="100000"/>
              </a:lnSpc>
              <a:spcBef>
                <a:spcPts val="1200"/>
              </a:spcBef>
              <a:buFont typeface="Arial" panose="020B0604020202020204" pitchFamily="34" charset="0"/>
              <a:buChar char="•"/>
              <a:defRPr sz="2000"/>
            </a:lvl2pPr>
            <a:lvl3pPr marL="1200150" indent="-285750">
              <a:buFont typeface="Arial" panose="020B0604020202020204" pitchFamily="34" charset="0"/>
              <a:buChar char="•"/>
              <a:defRPr sz="1600"/>
            </a:lvl3pPr>
            <a:lvl4pPr marL="1371600" indent="0">
              <a:buFontTx/>
              <a:buNone/>
              <a:defRPr sz="1800"/>
            </a:lvl4pPr>
            <a:lvl5pPr marL="1828800" indent="0">
              <a:buFontTx/>
              <a:buNone/>
              <a:defRPr sz="1800"/>
            </a:lvl5pPr>
          </a:lstStyle>
          <a:p>
            <a:pPr marL="285750" marR="0" lvl="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a:pPr>
            <a:r>
              <a:rPr kumimoji="1" lang="en-US" altLang="ja-JP" dirty="0"/>
              <a:t>Bullets</a:t>
            </a:r>
            <a:r>
              <a:rPr kumimoji="1" lang="ja-JP" altLang="en-US" dirty="0"/>
              <a:t> </a:t>
            </a:r>
            <a:r>
              <a:rPr kumimoji="1" lang="en-US" altLang="ja-JP" dirty="0"/>
              <a:t>level 1 24pt.</a:t>
            </a:r>
            <a:r>
              <a:rPr kumimoji="1" lang="ja-JP" altLang="en-US" dirty="0"/>
              <a:t>（</a:t>
            </a:r>
            <a:r>
              <a:rPr kumimoji="1" lang="en-US" altLang="ja-JP" dirty="0"/>
              <a:t>Bullets level</a:t>
            </a:r>
            <a:r>
              <a:rPr kumimoji="1" lang="ja-JP" altLang="en-US" dirty="0"/>
              <a:t>の変更はインデントボタンを押してください。</a:t>
            </a:r>
            <a:r>
              <a:rPr kumimoji="1" lang="en-US" altLang="ja-JP" dirty="0"/>
              <a:t>Press the indent button to change the bullet level.</a:t>
            </a:r>
            <a:r>
              <a:rPr kumimoji="1" lang="ja-JP" altLang="en-US" dirty="0"/>
              <a:t>）</a:t>
            </a:r>
            <a:endParaRPr kumimoji="1" lang="en-US" altLang="ja-JP" dirty="0"/>
          </a:p>
          <a:p>
            <a:pPr lvl="1"/>
            <a:r>
              <a:rPr kumimoji="1" lang="en-US" altLang="ja-JP" dirty="0"/>
              <a:t>Bullets level 2 </a:t>
            </a:r>
            <a:r>
              <a:rPr kumimoji="1" lang="ja-JP" altLang="en-US" dirty="0"/>
              <a:t>箇条書きレベル</a:t>
            </a:r>
            <a:r>
              <a:rPr kumimoji="1" lang="en-US" altLang="ja-JP" dirty="0"/>
              <a:t>2</a:t>
            </a:r>
          </a:p>
          <a:p>
            <a:pPr lvl="2"/>
            <a:r>
              <a:rPr kumimoji="1" lang="en-US" altLang="ja-JP" dirty="0"/>
              <a:t>Bullets level 3 </a:t>
            </a:r>
            <a:r>
              <a:rPr kumimoji="1" lang="ja-JP" altLang="en-US" dirty="0"/>
              <a:t>箇条書きレベル</a:t>
            </a:r>
            <a:r>
              <a:rPr kumimoji="1" lang="en-US" altLang="ja-JP" dirty="0"/>
              <a:t>3</a:t>
            </a:r>
            <a:endParaRPr kumimoji="1" lang="ja-JP" altLang="en-US" dirty="0"/>
          </a:p>
        </p:txBody>
      </p:sp>
      <p:cxnSp>
        <p:nvCxnSpPr>
          <p:cNvPr id="12" name="直線コネクタ 11">
            <a:extLst>
              <a:ext uri="{FF2B5EF4-FFF2-40B4-BE49-F238E27FC236}">
                <a16:creationId xmlns:a16="http://schemas.microsoft.com/office/drawing/2014/main" id="{C41B10FA-8D83-4BCA-A608-4A184FC94190}"/>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5243163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_C-1">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3" name="テキスト プレースホルダー 2">
            <a:extLst>
              <a:ext uri="{FF2B5EF4-FFF2-40B4-BE49-F238E27FC236}">
                <a16:creationId xmlns:a16="http://schemas.microsoft.com/office/drawing/2014/main" id="{55776613-6F43-460D-B84E-59CDDE45935C}"/>
              </a:ext>
            </a:extLst>
          </p:cNvPr>
          <p:cNvSpPr>
            <a:spLocks noGrp="1"/>
          </p:cNvSpPr>
          <p:nvPr>
            <p:ph type="body" sz="quarter" idx="11" hasCustomPrompt="1"/>
          </p:nvPr>
        </p:nvSpPr>
        <p:spPr>
          <a:xfrm>
            <a:off x="517055" y="1071367"/>
            <a:ext cx="11341887" cy="1172116"/>
          </a:xfrm>
        </p:spPr>
        <p:txBody>
          <a:bodyPr>
            <a:normAutofit/>
          </a:bodyPr>
          <a:lstStyle>
            <a:lvl1pPr marL="285750" indent="-285750">
              <a:buClr>
                <a:schemeClr val="accent1"/>
              </a:buClr>
              <a:buFont typeface="Wingdings" panose="05000000000000000000" pitchFamily="2" charset="2"/>
              <a:buChar char="n"/>
              <a:defRPr sz="2400" b="1"/>
            </a:lvl1pPr>
            <a:lvl2pPr marL="538163" indent="-196850">
              <a:lnSpc>
                <a:spcPct val="100000"/>
              </a:lnSpc>
              <a:spcBef>
                <a:spcPts val="1200"/>
              </a:spcBef>
              <a:buFont typeface="Arial" panose="020B0604020202020204" pitchFamily="34" charset="0"/>
              <a:buChar char="•"/>
              <a:defRPr sz="2000"/>
            </a:lvl2pPr>
            <a:lvl3pPr marL="1200150" indent="-285750">
              <a:buFont typeface="Arial" panose="020B0604020202020204" pitchFamily="34" charset="0"/>
              <a:buChar char="•"/>
              <a:defRPr sz="1600"/>
            </a:lvl3pPr>
            <a:lvl4pPr marL="1371600" indent="0">
              <a:buFontTx/>
              <a:buNone/>
              <a:defRPr sz="1800"/>
            </a:lvl4pPr>
            <a:lvl5pPr marL="1828800" indent="0">
              <a:buFontTx/>
              <a:buNone/>
              <a:defRPr sz="1800"/>
            </a:lvl5pPr>
          </a:lstStyle>
          <a:p>
            <a:pPr lvl="0"/>
            <a:r>
              <a:rPr kumimoji="1" lang="en-US" altLang="ja-JP" dirty="0"/>
              <a:t>Bullets</a:t>
            </a:r>
            <a:r>
              <a:rPr kumimoji="1" lang="ja-JP" altLang="en-US" dirty="0"/>
              <a:t> </a:t>
            </a:r>
            <a:r>
              <a:rPr kumimoji="1" lang="en-US" altLang="ja-JP" dirty="0"/>
              <a:t>level 1 24pt.</a:t>
            </a:r>
            <a:r>
              <a:rPr kumimoji="1" lang="ja-JP" altLang="en-US" dirty="0"/>
              <a:t>（</a:t>
            </a:r>
            <a:r>
              <a:rPr kumimoji="1" lang="en-US" altLang="ja-JP" dirty="0"/>
              <a:t>Bullets level</a:t>
            </a:r>
            <a:r>
              <a:rPr kumimoji="1" lang="ja-JP" altLang="en-US" dirty="0"/>
              <a:t>の変更はインデントボタンを押してください。</a:t>
            </a:r>
            <a:r>
              <a:rPr kumimoji="1" lang="en-US" altLang="ja-JP" dirty="0"/>
              <a:t>Press the indent button to change the bullet level.</a:t>
            </a:r>
            <a:r>
              <a:rPr kumimoji="1" lang="ja-JP" altLang="en-US" dirty="0"/>
              <a:t>）</a:t>
            </a:r>
            <a:endParaRPr kumimoji="1" lang="en-US" altLang="ja-JP" dirty="0"/>
          </a:p>
          <a:p>
            <a:pPr lvl="1"/>
            <a:r>
              <a:rPr kumimoji="1" lang="en-US" altLang="ja-JP" dirty="0"/>
              <a:t>Bullets level 2 </a:t>
            </a:r>
          </a:p>
          <a:p>
            <a:pPr lvl="2"/>
            <a:r>
              <a:rPr kumimoji="1" lang="en-US" altLang="ja-JP" dirty="0"/>
              <a:t>Bullets level 3 </a:t>
            </a:r>
            <a:endParaRPr kumimoji="1" lang="ja-JP" altLang="en-US" dirty="0"/>
          </a:p>
        </p:txBody>
      </p:sp>
      <p:sp>
        <p:nvSpPr>
          <p:cNvPr id="16" name="コンテンツ プレースホルダー 6">
            <a:extLst>
              <a:ext uri="{FF2B5EF4-FFF2-40B4-BE49-F238E27FC236}">
                <a16:creationId xmlns:a16="http://schemas.microsoft.com/office/drawing/2014/main" id="{1C5ED058-BE07-45DA-AE41-64A4727D56BD}"/>
              </a:ext>
            </a:extLst>
          </p:cNvPr>
          <p:cNvSpPr>
            <a:spLocks noGrp="1"/>
          </p:cNvSpPr>
          <p:nvPr>
            <p:ph sz="quarter" idx="12" hasCustomPrompt="1"/>
          </p:nvPr>
        </p:nvSpPr>
        <p:spPr>
          <a:xfrm>
            <a:off x="524571" y="2555875"/>
            <a:ext cx="11149687" cy="3413125"/>
          </a:xfrm>
        </p:spPr>
        <p:txBody>
          <a:bodyPr>
            <a:normAutofit/>
          </a:bodyPr>
          <a:lstStyle>
            <a:lvl1pPr marL="0" indent="0">
              <a:buFontTx/>
              <a:buNone/>
              <a:defRPr sz="1600">
                <a:latin typeface="+mn-ea"/>
                <a:ea typeface="+mn-ea"/>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lvl="0"/>
            <a:r>
              <a:rPr kumimoji="1" lang="ja-JP" altLang="en-US" dirty="0"/>
              <a:t>コンテンツを挿入（テキスト、グラフ、図など）</a:t>
            </a:r>
            <a:r>
              <a:rPr kumimoji="1" lang="en-US" altLang="ja-JP" dirty="0"/>
              <a:t> /  Contents area (Text, Chart, Image) </a:t>
            </a:r>
            <a:endParaRPr kumimoji="1" lang="ja-JP" altLang="en-US" dirty="0"/>
          </a:p>
        </p:txBody>
      </p:sp>
      <p:cxnSp>
        <p:nvCxnSpPr>
          <p:cNvPr id="12" name="直線コネクタ 11">
            <a:extLst>
              <a:ext uri="{FF2B5EF4-FFF2-40B4-BE49-F238E27FC236}">
                <a16:creationId xmlns:a16="http://schemas.microsoft.com/office/drawing/2014/main" id="{FD2BFE38-4F7B-4277-8905-6BAF4EA3B452}"/>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6864644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_C-2">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3" name="テキスト プレースホルダー 2">
            <a:extLst>
              <a:ext uri="{FF2B5EF4-FFF2-40B4-BE49-F238E27FC236}">
                <a16:creationId xmlns:a16="http://schemas.microsoft.com/office/drawing/2014/main" id="{55776613-6F43-460D-B84E-59CDDE45935C}"/>
              </a:ext>
            </a:extLst>
          </p:cNvPr>
          <p:cNvSpPr>
            <a:spLocks noGrp="1"/>
          </p:cNvSpPr>
          <p:nvPr>
            <p:ph type="body" sz="quarter" idx="11" hasCustomPrompt="1"/>
          </p:nvPr>
        </p:nvSpPr>
        <p:spPr>
          <a:xfrm>
            <a:off x="517055" y="1071367"/>
            <a:ext cx="11341887" cy="1172116"/>
          </a:xfrm>
        </p:spPr>
        <p:txBody>
          <a:bodyPr>
            <a:norm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sz="2400" b="1"/>
            </a:lvl1pPr>
            <a:lvl2pPr marL="538163" indent="-196850">
              <a:lnSpc>
                <a:spcPct val="100000"/>
              </a:lnSpc>
              <a:spcBef>
                <a:spcPts val="1200"/>
              </a:spcBef>
              <a:buFont typeface="Arial" panose="020B0604020202020204" pitchFamily="34" charset="0"/>
              <a:buChar char="•"/>
              <a:defRPr sz="2000"/>
            </a:lvl2pPr>
            <a:lvl3pPr marL="1200150" indent="-285750">
              <a:buFont typeface="Arial" panose="020B0604020202020204" pitchFamily="34" charset="0"/>
              <a:buChar char="•"/>
              <a:defRPr sz="1600"/>
            </a:lvl3pPr>
            <a:lvl4pPr marL="1371600" indent="0">
              <a:buFontTx/>
              <a:buNone/>
              <a:defRPr sz="1800"/>
            </a:lvl4pPr>
            <a:lvl5pPr marL="1828800" indent="0">
              <a:buFontTx/>
              <a:buNone/>
              <a:defRPr sz="1800"/>
            </a:lvl5pPr>
          </a:lstStyle>
          <a:p>
            <a:pPr marL="285750" marR="0" lvl="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a:pPr>
            <a:r>
              <a:rPr kumimoji="1" lang="en-US" altLang="ja-JP" dirty="0"/>
              <a:t>Bullets</a:t>
            </a:r>
            <a:r>
              <a:rPr kumimoji="1" lang="ja-JP" altLang="en-US" dirty="0"/>
              <a:t> </a:t>
            </a:r>
            <a:r>
              <a:rPr kumimoji="1" lang="en-US" altLang="ja-JP" dirty="0"/>
              <a:t>level 1 24pt.</a:t>
            </a:r>
            <a:r>
              <a:rPr kumimoji="1" lang="ja-JP" altLang="en-US" dirty="0"/>
              <a:t> （</a:t>
            </a:r>
            <a:r>
              <a:rPr kumimoji="1" lang="en-US" altLang="ja-JP" dirty="0"/>
              <a:t>Bullets level</a:t>
            </a:r>
            <a:r>
              <a:rPr kumimoji="1" lang="ja-JP" altLang="en-US" dirty="0"/>
              <a:t>の変更はインデントボタンを押してください。</a:t>
            </a:r>
            <a:r>
              <a:rPr kumimoji="1" lang="en-US" altLang="ja-JP" dirty="0"/>
              <a:t>Press the indent button to change the bullet level.</a:t>
            </a:r>
            <a:r>
              <a:rPr kumimoji="1" lang="ja-JP" altLang="en-US" dirty="0"/>
              <a:t>）</a:t>
            </a:r>
            <a:endParaRPr kumimoji="1" lang="en-US" altLang="ja-JP" dirty="0"/>
          </a:p>
          <a:p>
            <a:pPr lvl="1"/>
            <a:r>
              <a:rPr kumimoji="1" lang="en-US" altLang="ja-JP" dirty="0"/>
              <a:t>Bullets level 2 </a:t>
            </a:r>
          </a:p>
          <a:p>
            <a:pPr lvl="2"/>
            <a:r>
              <a:rPr kumimoji="1" lang="en-US" altLang="ja-JP" dirty="0"/>
              <a:t>Bullets level 3 </a:t>
            </a:r>
            <a:endParaRPr kumimoji="1" lang="ja-JP" altLang="en-US" dirty="0"/>
          </a:p>
        </p:txBody>
      </p:sp>
      <p:sp>
        <p:nvSpPr>
          <p:cNvPr id="19" name="コンテンツ プレースホルダー 6">
            <a:extLst>
              <a:ext uri="{FF2B5EF4-FFF2-40B4-BE49-F238E27FC236}">
                <a16:creationId xmlns:a16="http://schemas.microsoft.com/office/drawing/2014/main" id="{E5D7E7B2-4C8D-4EEA-9FE7-1F4F7895D8C1}"/>
              </a:ext>
            </a:extLst>
          </p:cNvPr>
          <p:cNvSpPr>
            <a:spLocks noGrp="1"/>
          </p:cNvSpPr>
          <p:nvPr>
            <p:ph sz="quarter" idx="12" hasCustomPrompt="1"/>
          </p:nvPr>
        </p:nvSpPr>
        <p:spPr>
          <a:xfrm>
            <a:off x="524571" y="2555875"/>
            <a:ext cx="5393977" cy="3413125"/>
          </a:xfrm>
        </p:spPr>
        <p:txBody>
          <a:bodyPr>
            <a:normAutofit/>
          </a:bodyPr>
          <a:lstStyle>
            <a:lvl1pPr marL="0" indent="0">
              <a:buFontTx/>
              <a:buNone/>
              <a:defRPr sz="1600">
                <a:latin typeface="+mn-ea"/>
                <a:ea typeface="+mn-ea"/>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lvl="0"/>
            <a:r>
              <a:rPr kumimoji="1" lang="ja-JP" altLang="en-US" dirty="0"/>
              <a:t>コンテンツを挿入（テキスト、グラフ、図など）</a:t>
            </a:r>
          </a:p>
        </p:txBody>
      </p:sp>
      <p:sp>
        <p:nvSpPr>
          <p:cNvPr id="20" name="コンテンツ プレースホルダー 6">
            <a:extLst>
              <a:ext uri="{FF2B5EF4-FFF2-40B4-BE49-F238E27FC236}">
                <a16:creationId xmlns:a16="http://schemas.microsoft.com/office/drawing/2014/main" id="{BFC2A24A-338B-4F59-9444-366485FBAF8A}"/>
              </a:ext>
            </a:extLst>
          </p:cNvPr>
          <p:cNvSpPr>
            <a:spLocks noGrp="1"/>
          </p:cNvSpPr>
          <p:nvPr>
            <p:ph sz="quarter" idx="13" hasCustomPrompt="1"/>
          </p:nvPr>
        </p:nvSpPr>
        <p:spPr>
          <a:xfrm>
            <a:off x="6273454" y="2555874"/>
            <a:ext cx="5393977" cy="3413125"/>
          </a:xfrm>
        </p:spPr>
        <p:txBody>
          <a:bodyPr>
            <a:normAutofit/>
          </a:bodyPr>
          <a:lstStyle>
            <a:lvl1pPr marL="0" indent="0">
              <a:buFontTx/>
              <a:buNone/>
              <a:defRPr sz="1600">
                <a:latin typeface="+mn-ea"/>
                <a:ea typeface="+mn-ea"/>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lvl="0"/>
            <a:r>
              <a:rPr kumimoji="1" lang="en-US" altLang="ja-JP" dirty="0"/>
              <a:t>Contents area (Text, Chart, Image) </a:t>
            </a:r>
            <a:endParaRPr kumimoji="1" lang="ja-JP" altLang="en-US" dirty="0"/>
          </a:p>
        </p:txBody>
      </p:sp>
      <p:cxnSp>
        <p:nvCxnSpPr>
          <p:cNvPr id="12" name="直線コネクタ 11">
            <a:extLst>
              <a:ext uri="{FF2B5EF4-FFF2-40B4-BE49-F238E27FC236}">
                <a16:creationId xmlns:a16="http://schemas.microsoft.com/office/drawing/2014/main" id="{58EBCA68-5498-4B3B-9FFE-F3070AC77FD1}"/>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8222359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_D-1">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8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12" name="テキスト プレースホルダー 2">
            <a:extLst>
              <a:ext uri="{FF2B5EF4-FFF2-40B4-BE49-F238E27FC236}">
                <a16:creationId xmlns:a16="http://schemas.microsoft.com/office/drawing/2014/main" id="{9C657823-6020-461F-BB81-9AE8A3BADC41}"/>
              </a:ext>
            </a:extLst>
          </p:cNvPr>
          <p:cNvSpPr>
            <a:spLocks noGrp="1"/>
          </p:cNvSpPr>
          <p:nvPr>
            <p:ph type="body" sz="quarter" idx="12" hasCustomPrompt="1"/>
          </p:nvPr>
        </p:nvSpPr>
        <p:spPr>
          <a:xfrm>
            <a:off x="517055" y="1256043"/>
            <a:ext cx="4485785" cy="4662435"/>
          </a:xfrm>
        </p:spPr>
        <p:txBody>
          <a:bodyPr>
            <a:noAutofit/>
          </a:bodyPr>
          <a:lstStyle>
            <a:lvl1pPr marL="0" marR="0" indent="0" algn="l" defTabSz="914400" rtl="0" eaLnBrk="1" fontAlgn="auto" latinLnBrk="0" hangingPunct="1">
              <a:lnSpc>
                <a:spcPct val="100000"/>
              </a:lnSpc>
              <a:spcBef>
                <a:spcPts val="1000"/>
              </a:spcBef>
              <a:spcAft>
                <a:spcPts val="600"/>
              </a:spcAft>
              <a:buClr>
                <a:schemeClr val="accent1"/>
              </a:buClr>
              <a:buSzTx/>
              <a:buFontTx/>
              <a:buNone/>
              <a:tabLst/>
              <a:defRPr sz="2400" b="1">
                <a:solidFill>
                  <a:schemeClr val="accent1"/>
                </a:solidFill>
              </a:defRPr>
            </a:lvl1pPr>
            <a:lvl2pPr marL="177800" indent="-177800">
              <a:lnSpc>
                <a:spcPct val="150000"/>
              </a:lnSpc>
              <a:spcBef>
                <a:spcPts val="1200"/>
              </a:spcBef>
              <a:buClr>
                <a:schemeClr val="accent1"/>
              </a:buClr>
              <a:buFont typeface="Arial" panose="020B0604020202020204" pitchFamily="34" charset="0"/>
              <a:buChar char="•"/>
              <a:defRPr sz="1800"/>
            </a:lvl2pPr>
            <a:lvl3pPr marL="1200150" indent="-285750">
              <a:buFont typeface="Arial" panose="020B0604020202020204" pitchFamily="34" charset="0"/>
              <a:buChar char="•"/>
              <a:defRPr sz="1400"/>
            </a:lvl3pPr>
            <a:lvl4pPr marL="1371600" indent="0">
              <a:buFontTx/>
              <a:buNone/>
              <a:defRPr sz="1800"/>
            </a:lvl4pPr>
            <a:lvl5pPr marL="1828800" indent="0">
              <a:buFontTx/>
              <a:buNone/>
              <a:defRPr sz="1800"/>
            </a:lvl5pPr>
          </a:lstStyle>
          <a:p>
            <a:pPr marL="0" marR="0" lvl="0" indent="0" algn="l" defTabSz="914400" rtl="0" eaLnBrk="1" fontAlgn="auto" latinLnBrk="0" hangingPunct="1">
              <a:lnSpc>
                <a:spcPct val="100000"/>
              </a:lnSpc>
              <a:spcBef>
                <a:spcPts val="1000"/>
              </a:spcBef>
              <a:spcAft>
                <a:spcPts val="600"/>
              </a:spcAft>
              <a:buClr>
                <a:schemeClr val="accent1"/>
              </a:buClr>
              <a:buSzTx/>
              <a:buFontTx/>
              <a:buNone/>
              <a:tabLst/>
              <a:defRPr/>
            </a:pPr>
            <a:r>
              <a:rPr kumimoji="1" lang="en-US" altLang="ja-JP" dirty="0"/>
              <a:t>Bullets</a:t>
            </a:r>
            <a:r>
              <a:rPr kumimoji="1" lang="ja-JP" altLang="en-US" dirty="0"/>
              <a:t> </a:t>
            </a:r>
            <a:r>
              <a:rPr kumimoji="1" lang="en-US" altLang="ja-JP" dirty="0"/>
              <a:t>level 1 </a:t>
            </a:r>
            <a:r>
              <a:rPr kumimoji="1" lang="ja-JP" altLang="en-US" dirty="0"/>
              <a:t>（</a:t>
            </a:r>
            <a:r>
              <a:rPr kumimoji="1" lang="en-US" altLang="ja-JP" dirty="0"/>
              <a:t>Bullets level</a:t>
            </a:r>
            <a:r>
              <a:rPr kumimoji="1" lang="ja-JP" altLang="en-US" dirty="0"/>
              <a:t>の変更はインデントボタンを押してください。</a:t>
            </a:r>
            <a:r>
              <a:rPr kumimoji="1" lang="en-US" altLang="ja-JP" dirty="0"/>
              <a:t>Press the indent button to change the bullet level.</a:t>
            </a:r>
            <a:r>
              <a:rPr kumimoji="1" lang="ja-JP" altLang="en-US" dirty="0"/>
              <a:t>）</a:t>
            </a:r>
            <a:endParaRPr kumimoji="1" lang="en-US" altLang="ja-JP" dirty="0"/>
          </a:p>
          <a:p>
            <a:pPr lvl="1"/>
            <a:r>
              <a:rPr kumimoji="1" lang="en-US" altLang="ja-JP" dirty="0"/>
              <a:t>Bullets level 2 </a:t>
            </a:r>
            <a:endParaRPr kumimoji="1" lang="ja-JP" altLang="en-US" dirty="0"/>
          </a:p>
        </p:txBody>
      </p:sp>
      <p:sp>
        <p:nvSpPr>
          <p:cNvPr id="15" name="コンテンツ プレースホルダー 6">
            <a:extLst>
              <a:ext uri="{FF2B5EF4-FFF2-40B4-BE49-F238E27FC236}">
                <a16:creationId xmlns:a16="http://schemas.microsoft.com/office/drawing/2014/main" id="{938C2E17-BBCA-4F4F-9BCA-E2CE44D41D7D}"/>
              </a:ext>
            </a:extLst>
          </p:cNvPr>
          <p:cNvSpPr>
            <a:spLocks noGrp="1"/>
          </p:cNvSpPr>
          <p:nvPr>
            <p:ph sz="quarter" idx="13" hasCustomPrompt="1"/>
          </p:nvPr>
        </p:nvSpPr>
        <p:spPr>
          <a:xfrm>
            <a:off x="5303251" y="1256044"/>
            <a:ext cx="6371694" cy="4634384"/>
          </a:xfrm>
        </p:spPr>
        <p:txBody>
          <a:bodyPr>
            <a:normAutofit/>
          </a:bodyPr>
          <a:lstStyle>
            <a:lvl1pPr marL="0" indent="0">
              <a:buFontTx/>
              <a:buNone/>
              <a:defRPr sz="1600">
                <a:latin typeface="+mn-ea"/>
                <a:ea typeface="+mn-ea"/>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lvl="0"/>
            <a:r>
              <a:rPr kumimoji="1" lang="ja-JP" altLang="en-US" dirty="0"/>
              <a:t>コンテンツを挿入　</a:t>
            </a:r>
            <a:r>
              <a:rPr kumimoji="1" lang="en-US" altLang="ja-JP" dirty="0"/>
              <a:t>/  Contents area (Text, Chart, Image) </a:t>
            </a:r>
            <a:endParaRPr kumimoji="1" lang="ja-JP" altLang="en-US" dirty="0"/>
          </a:p>
        </p:txBody>
      </p:sp>
      <p:cxnSp>
        <p:nvCxnSpPr>
          <p:cNvPr id="16" name="直線コネクタ 15">
            <a:extLst>
              <a:ext uri="{FF2B5EF4-FFF2-40B4-BE49-F238E27FC236}">
                <a16:creationId xmlns:a16="http://schemas.microsoft.com/office/drawing/2014/main" id="{ABA07C0B-8D2A-4C03-A924-8EC9070994F2}"/>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873591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_D-2">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8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3" name="テキスト プレースホルダー 2">
            <a:extLst>
              <a:ext uri="{FF2B5EF4-FFF2-40B4-BE49-F238E27FC236}">
                <a16:creationId xmlns:a16="http://schemas.microsoft.com/office/drawing/2014/main" id="{55776613-6F43-460D-B84E-59CDDE45935C}"/>
              </a:ext>
            </a:extLst>
          </p:cNvPr>
          <p:cNvSpPr>
            <a:spLocks noGrp="1"/>
          </p:cNvSpPr>
          <p:nvPr>
            <p:ph type="body" sz="quarter" idx="11" hasCustomPrompt="1"/>
          </p:nvPr>
        </p:nvSpPr>
        <p:spPr>
          <a:xfrm>
            <a:off x="517055" y="1256044"/>
            <a:ext cx="4476976" cy="4634387"/>
          </a:xfrm>
        </p:spPr>
        <p:txBody>
          <a:bodyPr wrap="square" anchor="ctr">
            <a:normAutofit/>
          </a:bodyPr>
          <a:lstStyle>
            <a:lvl1pPr marL="0" indent="0">
              <a:lnSpc>
                <a:spcPct val="150000"/>
              </a:lnSpc>
              <a:spcBef>
                <a:spcPts val="0"/>
              </a:spcBef>
              <a:buClr>
                <a:schemeClr val="bg2"/>
              </a:buClr>
              <a:buFontTx/>
              <a:buNone/>
              <a:defRPr sz="1800"/>
            </a:lvl1pPr>
            <a:lvl2pPr marL="341313" indent="0">
              <a:lnSpc>
                <a:spcPct val="150000"/>
              </a:lnSpc>
              <a:buFontTx/>
              <a:buNone/>
              <a:defRPr sz="1600"/>
            </a:lvl2pPr>
            <a:lvl3pPr marL="914400" indent="0">
              <a:buFontTx/>
              <a:buNone/>
              <a:defRPr sz="1800"/>
            </a:lvl3pPr>
            <a:lvl4pPr marL="1371600" indent="0">
              <a:buFontTx/>
              <a:buNone/>
              <a:defRPr sz="1800"/>
            </a:lvl4pPr>
            <a:lvl5pPr marL="1828800" indent="0">
              <a:buFontTx/>
              <a:buNone/>
              <a:defRPr sz="1800"/>
            </a:lvl5pPr>
          </a:lstStyle>
          <a:p>
            <a:pPr lvl="0"/>
            <a:r>
              <a:rPr kumimoji="1" lang="ja-JP" altLang="en-US" dirty="0"/>
              <a:t>説明文挿入 </a:t>
            </a:r>
            <a:r>
              <a:rPr kumimoji="1" lang="en-US" altLang="ja-JP" dirty="0"/>
              <a:t>/ Description</a:t>
            </a:r>
            <a:r>
              <a:rPr kumimoji="1" lang="ja-JP" altLang="en-US" dirty="0"/>
              <a:t>　</a:t>
            </a:r>
            <a:r>
              <a:rPr kumimoji="1" lang="en-US" altLang="ja-JP" dirty="0"/>
              <a:t>text </a:t>
            </a:r>
            <a:r>
              <a:rPr kumimoji="1" lang="ja-JP" altLang="en-US" dirty="0"/>
              <a:t>　</a:t>
            </a:r>
            <a:r>
              <a:rPr kumimoji="1" lang="en-US" altLang="ja-JP" dirty="0"/>
              <a:t>20pt.</a:t>
            </a:r>
            <a:endParaRPr kumimoji="1" lang="ja-JP" altLang="en-US" dirty="0"/>
          </a:p>
        </p:txBody>
      </p:sp>
      <p:sp>
        <p:nvSpPr>
          <p:cNvPr id="12" name="コンテンツ プレースホルダー 6">
            <a:extLst>
              <a:ext uri="{FF2B5EF4-FFF2-40B4-BE49-F238E27FC236}">
                <a16:creationId xmlns:a16="http://schemas.microsoft.com/office/drawing/2014/main" id="{23AB1C7E-2524-4AAF-8D8A-86C5BDDC4F67}"/>
              </a:ext>
            </a:extLst>
          </p:cNvPr>
          <p:cNvSpPr>
            <a:spLocks noGrp="1"/>
          </p:cNvSpPr>
          <p:nvPr>
            <p:ph sz="quarter" idx="12" hasCustomPrompt="1"/>
          </p:nvPr>
        </p:nvSpPr>
        <p:spPr>
          <a:xfrm>
            <a:off x="5303251" y="1256044"/>
            <a:ext cx="6371694" cy="4634384"/>
          </a:xfrm>
        </p:spPr>
        <p:txBody>
          <a:bodyPr>
            <a:normAutofit/>
          </a:bodyPr>
          <a:lstStyle>
            <a:lvl1pPr marL="0" marR="0" indent="0" algn="l" defTabSz="914400" rtl="0" eaLnBrk="1" fontAlgn="auto" latinLnBrk="0" hangingPunct="1">
              <a:lnSpc>
                <a:spcPct val="90000"/>
              </a:lnSpc>
              <a:spcBef>
                <a:spcPts val="1000"/>
              </a:spcBef>
              <a:spcAft>
                <a:spcPts val="0"/>
              </a:spcAft>
              <a:buClrTx/>
              <a:buSzTx/>
              <a:buFontTx/>
              <a:buNone/>
              <a:tabLst/>
              <a:defRPr sz="1600">
                <a:latin typeface="+mn-ea"/>
                <a:ea typeface="+mn-ea"/>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marL="0" marR="0" lvl="0" indent="0" algn="l" defTabSz="914400" rtl="0" eaLnBrk="1" fontAlgn="auto" latinLnBrk="0" hangingPunct="1">
              <a:lnSpc>
                <a:spcPct val="90000"/>
              </a:lnSpc>
              <a:spcBef>
                <a:spcPts val="1000"/>
              </a:spcBef>
              <a:spcAft>
                <a:spcPts val="0"/>
              </a:spcAft>
              <a:buClrTx/>
              <a:buSzTx/>
              <a:buFontTx/>
              <a:buNone/>
              <a:tabLst/>
              <a:defRPr/>
            </a:pPr>
            <a:r>
              <a:rPr kumimoji="1" lang="ja-JP" altLang="en-US" dirty="0"/>
              <a:t>コンテンツを挿入　</a:t>
            </a:r>
            <a:r>
              <a:rPr kumimoji="1" lang="en-US" altLang="ja-JP" dirty="0"/>
              <a:t>/  Contents area (Text, Chart, Image) </a:t>
            </a:r>
            <a:endParaRPr kumimoji="1" lang="ja-JP" altLang="en-US" dirty="0"/>
          </a:p>
        </p:txBody>
      </p:sp>
      <p:cxnSp>
        <p:nvCxnSpPr>
          <p:cNvPr id="15" name="直線コネクタ 14">
            <a:extLst>
              <a:ext uri="{FF2B5EF4-FFF2-40B4-BE49-F238E27FC236}">
                <a16:creationId xmlns:a16="http://schemas.microsoft.com/office/drawing/2014/main" id="{45FD2A67-0D0A-430A-BC49-DC401BD1E47E}"/>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640742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Final">
    <p:bg>
      <p:bgPr>
        <a:solidFill>
          <a:schemeClr val="accent1"/>
        </a:solidFill>
        <a:effectLst/>
      </p:bgPr>
    </p:bg>
    <p:spTree>
      <p:nvGrpSpPr>
        <p:cNvPr id="1" name=""/>
        <p:cNvGrpSpPr/>
        <p:nvPr/>
      </p:nvGrpSpPr>
      <p:grpSpPr>
        <a:xfrm>
          <a:off x="0" y="0"/>
          <a:ext cx="0" cy="0"/>
          <a:chOff x="0" y="0"/>
          <a:chExt cx="0" cy="0"/>
        </a:xfrm>
      </p:grpSpPr>
      <p:sp>
        <p:nvSpPr>
          <p:cNvPr id="13" name="正方形/長方形 12">
            <a:extLst>
              <a:ext uri="{FF2B5EF4-FFF2-40B4-BE49-F238E27FC236}">
                <a16:creationId xmlns:a16="http://schemas.microsoft.com/office/drawing/2014/main" id="{A9FF1E53-0F36-4477-A813-49E627229CD4}"/>
              </a:ext>
            </a:extLst>
          </p:cNvPr>
          <p:cNvSpPr/>
          <p:nvPr userDrawn="1"/>
        </p:nvSpPr>
        <p:spPr>
          <a:xfrm>
            <a:off x="-1" y="0"/>
            <a:ext cx="5923109"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 name="図 2" descr="モニター画面に映る文字&#10;&#10;自動的に生成された説明">
            <a:extLst>
              <a:ext uri="{FF2B5EF4-FFF2-40B4-BE49-F238E27FC236}">
                <a16:creationId xmlns:a16="http://schemas.microsoft.com/office/drawing/2014/main" id="{BE7BC897-37ED-43ED-9DD4-52EE07FB6E56}"/>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5923109" y="1758333"/>
            <a:ext cx="2326656" cy="3314089"/>
          </a:xfrm>
          <a:prstGeom prst="rect">
            <a:avLst/>
          </a:prstGeom>
        </p:spPr>
      </p:pic>
      <p:sp>
        <p:nvSpPr>
          <p:cNvPr id="7" name="スライド番号プレースホルダー 6">
            <a:extLst>
              <a:ext uri="{FF2B5EF4-FFF2-40B4-BE49-F238E27FC236}">
                <a16:creationId xmlns:a16="http://schemas.microsoft.com/office/drawing/2014/main" id="{2249F56A-214A-4DA4-8FB7-D71B442F3C47}"/>
              </a:ext>
            </a:extLst>
          </p:cNvPr>
          <p:cNvSpPr>
            <a:spLocks noGrp="1"/>
          </p:cNvSpPr>
          <p:nvPr>
            <p:ph type="sldNum" sz="quarter" idx="11"/>
          </p:nvPr>
        </p:nvSpPr>
        <p:spPr/>
        <p:txBody>
          <a:bodyPr/>
          <a:lstStyle>
            <a:lvl1pPr>
              <a:defRPr>
                <a:solidFill>
                  <a:schemeClr val="bg1">
                    <a:lumMod val="95000"/>
                  </a:schemeClr>
                </a:solidFill>
              </a:defRPr>
            </a:lvl1pPr>
          </a:lstStyle>
          <a:p>
            <a:fld id="{B3001740-FA51-4383-A84C-3DA006D12C29}" type="slidenum">
              <a:rPr lang="ja-JP" altLang="en-US" smtClean="0"/>
              <a:pPr/>
              <a:t>‹#›</a:t>
            </a:fld>
            <a:endParaRPr lang="ja-JP" altLang="en-US" dirty="0"/>
          </a:p>
        </p:txBody>
      </p:sp>
      <p:sp>
        <p:nvSpPr>
          <p:cNvPr id="14" name="テキスト プレースホルダー 13">
            <a:extLst>
              <a:ext uri="{FF2B5EF4-FFF2-40B4-BE49-F238E27FC236}">
                <a16:creationId xmlns:a16="http://schemas.microsoft.com/office/drawing/2014/main" id="{C1E429A5-622A-4AC9-8F75-D0628B521C8F}"/>
              </a:ext>
            </a:extLst>
          </p:cNvPr>
          <p:cNvSpPr>
            <a:spLocks noGrp="1"/>
          </p:cNvSpPr>
          <p:nvPr>
            <p:ph type="body" sz="quarter" idx="12" hasCustomPrompt="1"/>
          </p:nvPr>
        </p:nvSpPr>
        <p:spPr>
          <a:xfrm>
            <a:off x="382645" y="3932503"/>
            <a:ext cx="5103754" cy="369332"/>
          </a:xfrm>
        </p:spPr>
        <p:txBody>
          <a:bodyPr>
            <a:normAutofit/>
          </a:bodyPr>
          <a:lstStyle>
            <a:lvl1pPr marL="0" indent="0">
              <a:buNone/>
              <a:defRPr sz="2000" b="1"/>
            </a:lvl1pPr>
          </a:lstStyle>
          <a:p>
            <a:pPr lvl="0"/>
            <a:r>
              <a:rPr kumimoji="1" lang="en-US" altLang="ja-JP" dirty="0"/>
              <a:t>Ending comment</a:t>
            </a:r>
            <a:endParaRPr kumimoji="1" lang="ja-JP" altLang="en-US" dirty="0"/>
          </a:p>
        </p:txBody>
      </p:sp>
      <p:sp>
        <p:nvSpPr>
          <p:cNvPr id="6" name="正方形/長方形 5">
            <a:extLst>
              <a:ext uri="{FF2B5EF4-FFF2-40B4-BE49-F238E27FC236}">
                <a16:creationId xmlns:a16="http://schemas.microsoft.com/office/drawing/2014/main" id="{7320F9AC-8C1A-4A31-82F6-40F400435A2A}"/>
              </a:ext>
            </a:extLst>
          </p:cNvPr>
          <p:cNvSpPr/>
          <p:nvPr userDrawn="1"/>
        </p:nvSpPr>
        <p:spPr>
          <a:xfrm>
            <a:off x="295928" y="6356350"/>
            <a:ext cx="5190471" cy="338554"/>
          </a:xfrm>
          <a:prstGeom prst="rect">
            <a:avLst/>
          </a:prstGeom>
        </p:spPr>
        <p:txBody>
          <a:bodyPr wrap="square">
            <a:spAutoFit/>
          </a:bodyPr>
          <a:lstStyle/>
          <a:p>
            <a:pPr lvl="0"/>
            <a:r>
              <a:rPr lang="en-US" altLang="ja-JP" sz="800" dirty="0">
                <a:solidFill>
                  <a:schemeClr val="bg1">
                    <a:lumMod val="50000"/>
                  </a:schemeClr>
                </a:solidFill>
              </a:rPr>
              <a:t>The names of corporations, organizations, products and logos herein are either registered trademarks or trademarks of Yokogawa Electric Corporation and their respective holders.</a:t>
            </a:r>
            <a:endParaRPr lang="ja-JP" altLang="en-US" sz="800" dirty="0">
              <a:solidFill>
                <a:schemeClr val="bg1">
                  <a:lumMod val="50000"/>
                </a:schemeClr>
              </a:solidFill>
            </a:endParaRPr>
          </a:p>
        </p:txBody>
      </p:sp>
      <p:pic>
        <p:nvPicPr>
          <p:cNvPr id="8" name="図 7" descr="黒い背景に白い文字がある&#10;&#10;中程度の精度で自動的に生成された説明">
            <a:extLst>
              <a:ext uri="{FF2B5EF4-FFF2-40B4-BE49-F238E27FC236}">
                <a16:creationId xmlns:a16="http://schemas.microsoft.com/office/drawing/2014/main" id="{356EF9D2-6A59-4CEA-8286-7885D4590DF4}"/>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a:off x="448102" y="410845"/>
            <a:ext cx="2152996" cy="377496"/>
          </a:xfrm>
          <a:prstGeom prst="rect">
            <a:avLst/>
          </a:prstGeom>
        </p:spPr>
      </p:pic>
      <p:pic>
        <p:nvPicPr>
          <p:cNvPr id="4" name="図 3" descr="ロゴ&#10;&#10;自動的に生成された説明">
            <a:extLst>
              <a:ext uri="{FF2B5EF4-FFF2-40B4-BE49-F238E27FC236}">
                <a16:creationId xmlns:a16="http://schemas.microsoft.com/office/drawing/2014/main" id="{8F20482E-FD0D-4CED-99BC-09CDD9A1527C}"/>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11989" y="3057175"/>
            <a:ext cx="5156095" cy="716400"/>
          </a:xfrm>
          <a:prstGeom prst="rect">
            <a:avLst/>
          </a:prstGeom>
        </p:spPr>
      </p:pic>
    </p:spTree>
    <p:extLst>
      <p:ext uri="{BB962C8B-B14F-4D97-AF65-F5344CB8AC3E}">
        <p14:creationId xmlns:p14="http://schemas.microsoft.com/office/powerpoint/2010/main" val="283865689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1776"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white">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84EAAFE-CFE5-40AD-8E95-5BFF290DC5CF}" type="slidenum">
              <a:rPr kumimoji="1" lang="ja-JP" altLang="en-US" smtClean="0"/>
              <a:t>‹#›</a:t>
            </a:fld>
            <a:endParaRPr kumimoji="1" lang="ja-JP" altLang="en-US"/>
          </a:p>
        </p:txBody>
      </p:sp>
    </p:spTree>
    <p:extLst>
      <p:ext uri="{BB962C8B-B14F-4D97-AF65-F5344CB8AC3E}">
        <p14:creationId xmlns:p14="http://schemas.microsoft.com/office/powerpoint/2010/main" val="18690252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Title_1">
    <p:bg>
      <p:bgPr>
        <a:solidFill>
          <a:schemeClr val="accent1"/>
        </a:solidFill>
        <a:effectLst/>
      </p:bgPr>
    </p:bg>
    <p:spTree>
      <p:nvGrpSpPr>
        <p:cNvPr id="1" name=""/>
        <p:cNvGrpSpPr/>
        <p:nvPr/>
      </p:nvGrpSpPr>
      <p:grpSpPr>
        <a:xfrm>
          <a:off x="0" y="0"/>
          <a:ext cx="0" cy="0"/>
          <a:chOff x="0" y="0"/>
          <a:chExt cx="0" cy="0"/>
        </a:xfrm>
      </p:grpSpPr>
      <p:sp>
        <p:nvSpPr>
          <p:cNvPr id="8" name="正方形/長方形 7">
            <a:extLst>
              <a:ext uri="{FF2B5EF4-FFF2-40B4-BE49-F238E27FC236}">
                <a16:creationId xmlns:a16="http://schemas.microsoft.com/office/drawing/2014/main" id="{2CE10F98-86EA-4B20-9945-36A4CD697905}"/>
              </a:ext>
            </a:extLst>
          </p:cNvPr>
          <p:cNvSpPr/>
          <p:nvPr userDrawn="1"/>
        </p:nvSpPr>
        <p:spPr>
          <a:xfrm>
            <a:off x="0" y="0"/>
            <a:ext cx="8989703"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9" name="図 8" descr="モニター画面に映る文字&#10;&#10;自動的に生成された説明">
            <a:extLst>
              <a:ext uri="{FF2B5EF4-FFF2-40B4-BE49-F238E27FC236}">
                <a16:creationId xmlns:a16="http://schemas.microsoft.com/office/drawing/2014/main" id="{691DA4E5-83DA-450F-8AF0-CE07E91FE86D}"/>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8986509" y="1758333"/>
            <a:ext cx="2326656" cy="3314089"/>
          </a:xfrm>
          <a:prstGeom prst="rect">
            <a:avLst/>
          </a:prstGeom>
        </p:spPr>
      </p:pic>
      <p:sp>
        <p:nvSpPr>
          <p:cNvPr id="6" name="タイトル 5">
            <a:extLst>
              <a:ext uri="{FF2B5EF4-FFF2-40B4-BE49-F238E27FC236}">
                <a16:creationId xmlns:a16="http://schemas.microsoft.com/office/drawing/2014/main" id="{5E39DC20-4B9B-4997-BB6B-5F5B2B775EFF}"/>
              </a:ext>
            </a:extLst>
          </p:cNvPr>
          <p:cNvSpPr>
            <a:spLocks noGrp="1"/>
          </p:cNvSpPr>
          <p:nvPr>
            <p:ph type="title" hasCustomPrompt="1"/>
          </p:nvPr>
        </p:nvSpPr>
        <p:spPr>
          <a:xfrm>
            <a:off x="622739" y="3157972"/>
            <a:ext cx="8038661" cy="539820"/>
          </a:xfrm>
        </p:spPr>
        <p:txBody>
          <a:bodyPr anchor="ctr">
            <a:normAutofit/>
          </a:bodyPr>
          <a:lstStyle>
            <a:lvl1pPr>
              <a:defRPr sz="3200" b="1"/>
            </a:lvl1pPr>
          </a:lstStyle>
          <a:p>
            <a:r>
              <a:rPr kumimoji="1" lang="en-US" altLang="ja-JP" dirty="0"/>
              <a:t>Separator</a:t>
            </a:r>
            <a:r>
              <a:rPr kumimoji="1" lang="ja-JP" altLang="en-US" dirty="0"/>
              <a:t> </a:t>
            </a:r>
            <a:r>
              <a:rPr kumimoji="1" lang="en-US" altLang="ja-JP" dirty="0"/>
              <a:t>Title Here</a:t>
            </a:r>
            <a:endParaRPr kumimoji="1" lang="ja-JP" altLang="en-US" dirty="0"/>
          </a:p>
        </p:txBody>
      </p:sp>
      <p:sp>
        <p:nvSpPr>
          <p:cNvPr id="12" name="スライド番号プレースホルダー 11">
            <a:extLst>
              <a:ext uri="{FF2B5EF4-FFF2-40B4-BE49-F238E27FC236}">
                <a16:creationId xmlns:a16="http://schemas.microsoft.com/office/drawing/2014/main" id="{D5F35308-28C9-4A26-A6C4-8AD672A2A909}"/>
              </a:ext>
            </a:extLst>
          </p:cNvPr>
          <p:cNvSpPr>
            <a:spLocks noGrp="1"/>
          </p:cNvSpPr>
          <p:nvPr>
            <p:ph type="sldNum" sz="quarter" idx="12"/>
          </p:nvPr>
        </p:nvSpPr>
        <p:spPr/>
        <p:txBody>
          <a:bodyPr/>
          <a:lstStyle>
            <a:lvl1pPr>
              <a:defRPr>
                <a:solidFill>
                  <a:schemeClr val="bg1"/>
                </a:solidFill>
              </a:defRPr>
            </a:lvl1pPr>
          </a:lstStyle>
          <a:p>
            <a:fld id="{584EAAFE-CFE5-40AD-8E95-5BFF290DC5CF}" type="slidenum">
              <a:rPr kumimoji="1" lang="ja-JP" altLang="en-US" smtClean="0"/>
              <a:pPr/>
              <a:t>‹#›</a:t>
            </a:fld>
            <a:endParaRPr kumimoji="1" lang="ja-JP" altLang="en-US"/>
          </a:p>
        </p:txBody>
      </p:sp>
      <p:pic>
        <p:nvPicPr>
          <p:cNvPr id="13" name="図 12">
            <a:extLst>
              <a:ext uri="{FF2B5EF4-FFF2-40B4-BE49-F238E27FC236}">
                <a16:creationId xmlns:a16="http://schemas.microsoft.com/office/drawing/2014/main" id="{30CAA6C8-1809-428C-A024-8292BCA9949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Tree>
    <p:extLst>
      <p:ext uri="{BB962C8B-B14F-4D97-AF65-F5344CB8AC3E}">
        <p14:creationId xmlns:p14="http://schemas.microsoft.com/office/powerpoint/2010/main" val="3812526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e_2">
    <p:bg>
      <p:bgPr>
        <a:solidFill>
          <a:srgbClr val="95A0A4"/>
        </a:solidFill>
        <a:effectLst/>
      </p:bgPr>
    </p:bg>
    <p:spTree>
      <p:nvGrpSpPr>
        <p:cNvPr id="1" name=""/>
        <p:cNvGrpSpPr/>
        <p:nvPr/>
      </p:nvGrpSpPr>
      <p:grpSpPr>
        <a:xfrm>
          <a:off x="0" y="0"/>
          <a:ext cx="0" cy="0"/>
          <a:chOff x="0" y="0"/>
          <a:chExt cx="0" cy="0"/>
        </a:xfrm>
      </p:grpSpPr>
      <p:sp>
        <p:nvSpPr>
          <p:cNvPr id="8" name="正方形/長方形 7">
            <a:extLst>
              <a:ext uri="{FF2B5EF4-FFF2-40B4-BE49-F238E27FC236}">
                <a16:creationId xmlns:a16="http://schemas.microsoft.com/office/drawing/2014/main" id="{2CE10F98-86EA-4B20-9945-36A4CD697905}"/>
              </a:ext>
            </a:extLst>
          </p:cNvPr>
          <p:cNvSpPr/>
          <p:nvPr userDrawn="1"/>
        </p:nvSpPr>
        <p:spPr>
          <a:xfrm>
            <a:off x="0" y="0"/>
            <a:ext cx="8989703"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9" name="図 8" descr="モニター画面に映る文字&#10;&#10;自動的に生成された説明">
            <a:extLst>
              <a:ext uri="{FF2B5EF4-FFF2-40B4-BE49-F238E27FC236}">
                <a16:creationId xmlns:a16="http://schemas.microsoft.com/office/drawing/2014/main" id="{691DA4E5-83DA-450F-8AF0-CE07E91FE86D}"/>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8986509" y="1758333"/>
            <a:ext cx="2326656" cy="3314089"/>
          </a:xfrm>
          <a:prstGeom prst="rect">
            <a:avLst/>
          </a:prstGeom>
        </p:spPr>
      </p:pic>
      <p:sp>
        <p:nvSpPr>
          <p:cNvPr id="6" name="タイトル 5">
            <a:extLst>
              <a:ext uri="{FF2B5EF4-FFF2-40B4-BE49-F238E27FC236}">
                <a16:creationId xmlns:a16="http://schemas.microsoft.com/office/drawing/2014/main" id="{5E39DC20-4B9B-4997-BB6B-5F5B2B775EFF}"/>
              </a:ext>
            </a:extLst>
          </p:cNvPr>
          <p:cNvSpPr>
            <a:spLocks noGrp="1"/>
          </p:cNvSpPr>
          <p:nvPr>
            <p:ph type="title" hasCustomPrompt="1"/>
          </p:nvPr>
        </p:nvSpPr>
        <p:spPr>
          <a:xfrm>
            <a:off x="622739" y="3157972"/>
            <a:ext cx="8038661" cy="539820"/>
          </a:xfrm>
        </p:spPr>
        <p:txBody>
          <a:bodyPr anchor="ctr">
            <a:normAutofit/>
          </a:bodyPr>
          <a:lstStyle>
            <a:lvl1pPr>
              <a:defRPr sz="3200" b="1"/>
            </a:lvl1pPr>
          </a:lstStyle>
          <a:p>
            <a:r>
              <a:rPr kumimoji="1" lang="en-US" altLang="ja-JP" dirty="0"/>
              <a:t>Separator</a:t>
            </a:r>
            <a:r>
              <a:rPr kumimoji="1" lang="ja-JP" altLang="en-US" dirty="0"/>
              <a:t> </a:t>
            </a:r>
            <a:r>
              <a:rPr kumimoji="1" lang="en-US" altLang="ja-JP" dirty="0"/>
              <a:t>Title Here</a:t>
            </a:r>
            <a:endParaRPr kumimoji="1" lang="ja-JP" altLang="en-US" dirty="0"/>
          </a:p>
        </p:txBody>
      </p:sp>
      <p:sp>
        <p:nvSpPr>
          <p:cNvPr id="12" name="スライド番号プレースホルダー 11">
            <a:extLst>
              <a:ext uri="{FF2B5EF4-FFF2-40B4-BE49-F238E27FC236}">
                <a16:creationId xmlns:a16="http://schemas.microsoft.com/office/drawing/2014/main" id="{D5F35308-28C9-4A26-A6C4-8AD672A2A909}"/>
              </a:ext>
            </a:extLst>
          </p:cNvPr>
          <p:cNvSpPr>
            <a:spLocks noGrp="1"/>
          </p:cNvSpPr>
          <p:nvPr>
            <p:ph type="sldNum" sz="quarter" idx="12"/>
          </p:nvPr>
        </p:nvSpPr>
        <p:spPr/>
        <p:txBody>
          <a:bodyPr/>
          <a:lstStyle>
            <a:lvl1pPr>
              <a:defRPr>
                <a:solidFill>
                  <a:schemeClr val="bg1"/>
                </a:solidFill>
              </a:defRPr>
            </a:lvl1pPr>
          </a:lstStyle>
          <a:p>
            <a:fld id="{584EAAFE-CFE5-40AD-8E95-5BFF290DC5CF}" type="slidenum">
              <a:rPr kumimoji="1" lang="ja-JP" altLang="en-US" smtClean="0"/>
              <a:pPr/>
              <a:t>‹#›</a:t>
            </a:fld>
            <a:endParaRPr kumimoji="1" lang="ja-JP" altLang="en-US"/>
          </a:p>
        </p:txBody>
      </p:sp>
      <p:pic>
        <p:nvPicPr>
          <p:cNvPr id="13" name="図 12">
            <a:extLst>
              <a:ext uri="{FF2B5EF4-FFF2-40B4-BE49-F238E27FC236}">
                <a16:creationId xmlns:a16="http://schemas.microsoft.com/office/drawing/2014/main" id="{30CAA6C8-1809-428C-A024-8292BCA9949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Tree>
    <p:extLst>
      <p:ext uri="{BB962C8B-B14F-4D97-AF65-F5344CB8AC3E}">
        <p14:creationId xmlns:p14="http://schemas.microsoft.com/office/powerpoint/2010/main" val="24434238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accent1"/>
        </a:solidFill>
        <a:effectLst/>
      </p:bgPr>
    </p:bg>
    <p:spTree>
      <p:nvGrpSpPr>
        <p:cNvPr id="1" name=""/>
        <p:cNvGrpSpPr/>
        <p:nvPr/>
      </p:nvGrpSpPr>
      <p:grpSpPr>
        <a:xfrm>
          <a:off x="0" y="0"/>
          <a:ext cx="0" cy="0"/>
          <a:chOff x="0" y="0"/>
          <a:chExt cx="0" cy="0"/>
        </a:xfrm>
      </p:grpSpPr>
      <p:sp>
        <p:nvSpPr>
          <p:cNvPr id="8" name="正方形/長方形 7">
            <a:extLst>
              <a:ext uri="{FF2B5EF4-FFF2-40B4-BE49-F238E27FC236}">
                <a16:creationId xmlns:a16="http://schemas.microsoft.com/office/drawing/2014/main" id="{2CE10F98-86EA-4B20-9945-36A4CD697905}"/>
              </a:ext>
            </a:extLst>
          </p:cNvPr>
          <p:cNvSpPr/>
          <p:nvPr userDrawn="1"/>
        </p:nvSpPr>
        <p:spPr>
          <a:xfrm>
            <a:off x="0" y="0"/>
            <a:ext cx="8989703"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9" name="図 8" descr="モニター画面に映る文字&#10;&#10;自動的に生成された説明">
            <a:extLst>
              <a:ext uri="{FF2B5EF4-FFF2-40B4-BE49-F238E27FC236}">
                <a16:creationId xmlns:a16="http://schemas.microsoft.com/office/drawing/2014/main" id="{691DA4E5-83DA-450F-8AF0-CE07E91FE86D}"/>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8986509" y="1758333"/>
            <a:ext cx="2326656" cy="3314089"/>
          </a:xfrm>
          <a:prstGeom prst="rect">
            <a:avLst/>
          </a:prstGeom>
        </p:spPr>
      </p:pic>
      <p:sp>
        <p:nvSpPr>
          <p:cNvPr id="6" name="タイトル 5">
            <a:extLst>
              <a:ext uri="{FF2B5EF4-FFF2-40B4-BE49-F238E27FC236}">
                <a16:creationId xmlns:a16="http://schemas.microsoft.com/office/drawing/2014/main" id="{5E39DC20-4B9B-4997-BB6B-5F5B2B775EFF}"/>
              </a:ext>
            </a:extLst>
          </p:cNvPr>
          <p:cNvSpPr>
            <a:spLocks noGrp="1"/>
          </p:cNvSpPr>
          <p:nvPr>
            <p:ph type="title" hasCustomPrompt="1"/>
          </p:nvPr>
        </p:nvSpPr>
        <p:spPr>
          <a:xfrm>
            <a:off x="631178" y="907142"/>
            <a:ext cx="8060367" cy="580013"/>
          </a:xfrm>
        </p:spPr>
        <p:txBody>
          <a:bodyPr anchor="ctr">
            <a:normAutofit/>
          </a:bodyPr>
          <a:lstStyle>
            <a:lvl1pPr>
              <a:defRPr sz="2800" b="1"/>
            </a:lvl1pPr>
          </a:lstStyle>
          <a:p>
            <a:r>
              <a:rPr kumimoji="1" lang="en-US" altLang="ja-JP" dirty="0"/>
              <a:t>Agenda Here</a:t>
            </a:r>
            <a:endParaRPr kumimoji="1" lang="ja-JP" altLang="en-US" dirty="0"/>
          </a:p>
        </p:txBody>
      </p:sp>
      <p:sp>
        <p:nvSpPr>
          <p:cNvPr id="12" name="スライド番号プレースホルダー 11">
            <a:extLst>
              <a:ext uri="{FF2B5EF4-FFF2-40B4-BE49-F238E27FC236}">
                <a16:creationId xmlns:a16="http://schemas.microsoft.com/office/drawing/2014/main" id="{D5F35308-28C9-4A26-A6C4-8AD672A2A909}"/>
              </a:ext>
            </a:extLst>
          </p:cNvPr>
          <p:cNvSpPr>
            <a:spLocks noGrp="1"/>
          </p:cNvSpPr>
          <p:nvPr>
            <p:ph type="sldNum" sz="quarter" idx="12"/>
          </p:nvPr>
        </p:nvSpPr>
        <p:spPr/>
        <p:txBody>
          <a:bodyPr/>
          <a:lstStyle>
            <a:lvl1pPr>
              <a:defRPr>
                <a:solidFill>
                  <a:schemeClr val="bg1"/>
                </a:solidFill>
              </a:defRPr>
            </a:lvl1pPr>
          </a:lstStyle>
          <a:p>
            <a:fld id="{584EAAFE-CFE5-40AD-8E95-5BFF290DC5CF}" type="slidenum">
              <a:rPr kumimoji="1" lang="ja-JP" altLang="en-US" smtClean="0"/>
              <a:pPr/>
              <a:t>‹#›</a:t>
            </a:fld>
            <a:endParaRPr kumimoji="1" lang="ja-JP" altLang="en-US"/>
          </a:p>
        </p:txBody>
      </p:sp>
      <p:pic>
        <p:nvPicPr>
          <p:cNvPr id="13" name="図 12">
            <a:extLst>
              <a:ext uri="{FF2B5EF4-FFF2-40B4-BE49-F238E27FC236}">
                <a16:creationId xmlns:a16="http://schemas.microsoft.com/office/drawing/2014/main" id="{30CAA6C8-1809-428C-A024-8292BCA9949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3" name="テキスト プレースホルダー 2">
            <a:extLst>
              <a:ext uri="{FF2B5EF4-FFF2-40B4-BE49-F238E27FC236}">
                <a16:creationId xmlns:a16="http://schemas.microsoft.com/office/drawing/2014/main" id="{10C44C11-53F0-4355-98C4-EB8B73C7989D}"/>
              </a:ext>
            </a:extLst>
          </p:cNvPr>
          <p:cNvSpPr>
            <a:spLocks noGrp="1"/>
          </p:cNvSpPr>
          <p:nvPr>
            <p:ph type="body" sz="quarter" idx="13" hasCustomPrompt="1"/>
          </p:nvPr>
        </p:nvSpPr>
        <p:spPr>
          <a:xfrm>
            <a:off x="663191" y="1758950"/>
            <a:ext cx="8018847" cy="4140200"/>
          </a:xfrm>
        </p:spPr>
        <p:txBody>
          <a:bodyPr/>
          <a:lstStyle>
            <a:lvl1pPr marL="514350" indent="-514350">
              <a:buFont typeface="+mj-lt"/>
              <a:buAutoNum type="arabicPeriod"/>
              <a:defRPr/>
            </a:lvl1pPr>
          </a:lstStyle>
          <a:p>
            <a:pPr lvl="0"/>
            <a:r>
              <a:rPr lang="en-US" altLang="ja-JP" dirty="0">
                <a:latin typeface="+mn-lt"/>
              </a:rPr>
              <a:t>High Lighted Contents</a:t>
            </a:r>
          </a:p>
          <a:p>
            <a:pPr lvl="0"/>
            <a:endParaRPr kumimoji="1" lang="ja-JP" altLang="en-US" dirty="0"/>
          </a:p>
        </p:txBody>
      </p:sp>
    </p:spTree>
    <p:extLst>
      <p:ext uri="{BB962C8B-B14F-4D97-AF65-F5344CB8AC3E}">
        <p14:creationId xmlns:p14="http://schemas.microsoft.com/office/powerpoint/2010/main" val="33110218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_free">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cxnSp>
        <p:nvCxnSpPr>
          <p:cNvPr id="12" name="直線コネクタ 11">
            <a:extLst>
              <a:ext uri="{FF2B5EF4-FFF2-40B4-BE49-F238E27FC236}">
                <a16:creationId xmlns:a16="http://schemas.microsoft.com/office/drawing/2014/main" id="{EDB5B0D9-1906-45DD-BEF5-11D82E39BEDA}"/>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526021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_A">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3" name="テキスト プレースホルダー 2">
            <a:extLst>
              <a:ext uri="{FF2B5EF4-FFF2-40B4-BE49-F238E27FC236}">
                <a16:creationId xmlns:a16="http://schemas.microsoft.com/office/drawing/2014/main" id="{55776613-6F43-460D-B84E-59CDDE45935C}"/>
              </a:ext>
            </a:extLst>
          </p:cNvPr>
          <p:cNvSpPr>
            <a:spLocks noGrp="1"/>
          </p:cNvSpPr>
          <p:nvPr>
            <p:ph type="body" sz="quarter" idx="11" hasCustomPrompt="1"/>
          </p:nvPr>
        </p:nvSpPr>
        <p:spPr>
          <a:xfrm>
            <a:off x="517055" y="1071367"/>
            <a:ext cx="11341887" cy="480131"/>
          </a:xfrm>
        </p:spPr>
        <p:txBody>
          <a:bodyPr wrap="square">
            <a:spAutoFit/>
          </a:bodyPr>
          <a:lstStyle>
            <a:lvl1pPr marL="0" indent="0">
              <a:buClr>
                <a:schemeClr val="bg2"/>
              </a:buClr>
              <a:buFontTx/>
              <a:buNone/>
              <a:defRPr sz="2800" b="1">
                <a:solidFill>
                  <a:schemeClr val="accent1"/>
                </a:solidFill>
              </a:defRPr>
            </a:lvl1pPr>
            <a:lvl2pPr marL="341313" indent="0">
              <a:buFontTx/>
              <a:buNone/>
              <a:defRPr sz="1600"/>
            </a:lvl2pPr>
            <a:lvl3pPr marL="914400" indent="0">
              <a:buFontTx/>
              <a:buNone/>
              <a:defRPr sz="1800"/>
            </a:lvl3pPr>
            <a:lvl4pPr marL="1371600" indent="0">
              <a:buFontTx/>
              <a:buNone/>
              <a:defRPr sz="1800"/>
            </a:lvl4pPr>
            <a:lvl5pPr marL="1828800" indent="0">
              <a:buFontTx/>
              <a:buNone/>
              <a:defRPr sz="1800"/>
            </a:lvl5pPr>
          </a:lstStyle>
          <a:p>
            <a:pPr lvl="0"/>
            <a:r>
              <a:rPr kumimoji="1" lang="en-US" altLang="ja-JP" dirty="0"/>
              <a:t>Main text 28pt.</a:t>
            </a:r>
            <a:r>
              <a:rPr kumimoji="1" lang="ja-JP" altLang="en-US" dirty="0"/>
              <a:t>（テキストを挿入）</a:t>
            </a:r>
          </a:p>
        </p:txBody>
      </p:sp>
      <p:cxnSp>
        <p:nvCxnSpPr>
          <p:cNvPr id="15" name="直線コネクタ 14">
            <a:extLst>
              <a:ext uri="{FF2B5EF4-FFF2-40B4-BE49-F238E27FC236}">
                <a16:creationId xmlns:a16="http://schemas.microsoft.com/office/drawing/2014/main" id="{104F7F1A-B91A-497F-A5DB-5E6916B6DB62}"/>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06300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_A-1">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3" name="テキスト プレースホルダー 2">
            <a:extLst>
              <a:ext uri="{FF2B5EF4-FFF2-40B4-BE49-F238E27FC236}">
                <a16:creationId xmlns:a16="http://schemas.microsoft.com/office/drawing/2014/main" id="{55776613-6F43-460D-B84E-59CDDE45935C}"/>
              </a:ext>
            </a:extLst>
          </p:cNvPr>
          <p:cNvSpPr>
            <a:spLocks noGrp="1"/>
          </p:cNvSpPr>
          <p:nvPr>
            <p:ph type="body" sz="quarter" idx="11" hasCustomPrompt="1"/>
          </p:nvPr>
        </p:nvSpPr>
        <p:spPr>
          <a:xfrm>
            <a:off x="517055" y="1071367"/>
            <a:ext cx="11341888" cy="480131"/>
          </a:xfrm>
        </p:spPr>
        <p:txBody>
          <a:bodyPr wrap="square">
            <a:spAutoFit/>
          </a:bodyPr>
          <a:lstStyle>
            <a:lvl1pPr marL="0" indent="0">
              <a:buClr>
                <a:schemeClr val="bg2"/>
              </a:buClr>
              <a:buFontTx/>
              <a:buNone/>
              <a:defRPr sz="2800" b="1">
                <a:solidFill>
                  <a:schemeClr val="accent1"/>
                </a:solidFill>
              </a:defRPr>
            </a:lvl1pPr>
            <a:lvl2pPr marL="341313" indent="0">
              <a:buFontTx/>
              <a:buNone/>
              <a:defRPr sz="1600"/>
            </a:lvl2pPr>
            <a:lvl3pPr marL="914400" indent="0">
              <a:buFontTx/>
              <a:buNone/>
              <a:defRPr sz="1800"/>
            </a:lvl3pPr>
            <a:lvl4pPr marL="1371600" indent="0">
              <a:buFontTx/>
              <a:buNone/>
              <a:defRPr sz="1800"/>
            </a:lvl4pPr>
            <a:lvl5pPr marL="1828800" indent="0">
              <a:buFontTx/>
              <a:buNone/>
              <a:defRPr sz="1800"/>
            </a:lvl5pPr>
          </a:lstStyle>
          <a:p>
            <a:pPr lvl="0"/>
            <a:r>
              <a:rPr kumimoji="1" lang="en-US" altLang="ja-JP" dirty="0"/>
              <a:t>Main text 28pt.</a:t>
            </a:r>
            <a:r>
              <a:rPr kumimoji="1" lang="ja-JP" altLang="en-US" dirty="0"/>
              <a:t>（テキストを挿入）</a:t>
            </a:r>
          </a:p>
        </p:txBody>
      </p:sp>
      <p:sp>
        <p:nvSpPr>
          <p:cNvPr id="15" name="コンテンツ プレースホルダー 6">
            <a:extLst>
              <a:ext uri="{FF2B5EF4-FFF2-40B4-BE49-F238E27FC236}">
                <a16:creationId xmlns:a16="http://schemas.microsoft.com/office/drawing/2014/main" id="{772436EF-038D-4313-AC03-5FFFE9166141}"/>
              </a:ext>
            </a:extLst>
          </p:cNvPr>
          <p:cNvSpPr>
            <a:spLocks noGrp="1"/>
          </p:cNvSpPr>
          <p:nvPr>
            <p:ph sz="quarter" idx="12" hasCustomPrompt="1"/>
          </p:nvPr>
        </p:nvSpPr>
        <p:spPr>
          <a:xfrm>
            <a:off x="524571" y="2181070"/>
            <a:ext cx="11149687" cy="3787930"/>
          </a:xfrm>
        </p:spPr>
        <p:txBody>
          <a:bodyPr>
            <a:normAutofit/>
          </a:bodyPr>
          <a:lstStyle>
            <a:lvl1pPr marL="0" indent="0">
              <a:buFontTx/>
              <a:buNone/>
              <a:defRPr sz="1600">
                <a:latin typeface="+mn-ea"/>
                <a:ea typeface="+mn-ea"/>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lvl="0"/>
            <a:r>
              <a:rPr kumimoji="1" lang="ja-JP" altLang="en-US" dirty="0"/>
              <a:t>コンテンツを挿入（テキスト、グラフ、図など）</a:t>
            </a:r>
            <a:r>
              <a:rPr kumimoji="1" lang="en-US" altLang="ja-JP" dirty="0"/>
              <a:t>/ Contents area (Text, Chart, Image) </a:t>
            </a:r>
            <a:endParaRPr kumimoji="1" lang="ja-JP" altLang="en-US" dirty="0"/>
          </a:p>
        </p:txBody>
      </p:sp>
      <p:cxnSp>
        <p:nvCxnSpPr>
          <p:cNvPr id="12" name="直線コネクタ 11">
            <a:extLst>
              <a:ext uri="{FF2B5EF4-FFF2-40B4-BE49-F238E27FC236}">
                <a16:creationId xmlns:a16="http://schemas.microsoft.com/office/drawing/2014/main" id="{E462BAFC-C166-466D-BCD4-0A812FBFE0AA}"/>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31596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_A-2">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3" name="テキスト プレースホルダー 2">
            <a:extLst>
              <a:ext uri="{FF2B5EF4-FFF2-40B4-BE49-F238E27FC236}">
                <a16:creationId xmlns:a16="http://schemas.microsoft.com/office/drawing/2014/main" id="{55776613-6F43-460D-B84E-59CDDE45935C}"/>
              </a:ext>
            </a:extLst>
          </p:cNvPr>
          <p:cNvSpPr>
            <a:spLocks noGrp="1"/>
          </p:cNvSpPr>
          <p:nvPr>
            <p:ph type="body" sz="quarter" idx="11" hasCustomPrompt="1"/>
          </p:nvPr>
        </p:nvSpPr>
        <p:spPr>
          <a:xfrm>
            <a:off x="517055" y="1071367"/>
            <a:ext cx="11341888" cy="480131"/>
          </a:xfrm>
        </p:spPr>
        <p:txBody>
          <a:bodyPr wrap="square">
            <a:spAutoFit/>
          </a:bodyPr>
          <a:lstStyle>
            <a:lvl1pPr marL="0" indent="0">
              <a:buClr>
                <a:schemeClr val="bg2"/>
              </a:buClr>
              <a:buFontTx/>
              <a:buNone/>
              <a:defRPr sz="2800" b="1">
                <a:solidFill>
                  <a:schemeClr val="accent1"/>
                </a:solidFill>
              </a:defRPr>
            </a:lvl1pPr>
            <a:lvl2pPr marL="341313" indent="0">
              <a:buFontTx/>
              <a:buNone/>
              <a:defRPr sz="1600"/>
            </a:lvl2pPr>
            <a:lvl3pPr marL="914400" indent="0">
              <a:buFontTx/>
              <a:buNone/>
              <a:defRPr sz="1800"/>
            </a:lvl3pPr>
            <a:lvl4pPr marL="1371600" indent="0">
              <a:buFontTx/>
              <a:buNone/>
              <a:defRPr sz="1800"/>
            </a:lvl4pPr>
            <a:lvl5pPr marL="1828800" indent="0">
              <a:buFontTx/>
              <a:buNone/>
              <a:defRPr sz="1800"/>
            </a:lvl5pPr>
          </a:lstStyle>
          <a:p>
            <a:pPr lvl="0"/>
            <a:r>
              <a:rPr kumimoji="1" lang="en-US" altLang="ja-JP" dirty="0"/>
              <a:t>Main text 28pt.</a:t>
            </a:r>
            <a:r>
              <a:rPr kumimoji="1" lang="ja-JP" altLang="en-US" dirty="0"/>
              <a:t>（テキストを挿入）</a:t>
            </a:r>
          </a:p>
        </p:txBody>
      </p:sp>
      <p:sp>
        <p:nvSpPr>
          <p:cNvPr id="12" name="コンテンツ プレースホルダー 6">
            <a:extLst>
              <a:ext uri="{FF2B5EF4-FFF2-40B4-BE49-F238E27FC236}">
                <a16:creationId xmlns:a16="http://schemas.microsoft.com/office/drawing/2014/main" id="{C542029F-B7BC-45F1-A6C3-3442B14C81BA}"/>
              </a:ext>
            </a:extLst>
          </p:cNvPr>
          <p:cNvSpPr>
            <a:spLocks noGrp="1"/>
          </p:cNvSpPr>
          <p:nvPr>
            <p:ph sz="quarter" idx="12" hasCustomPrompt="1"/>
          </p:nvPr>
        </p:nvSpPr>
        <p:spPr>
          <a:xfrm>
            <a:off x="524571" y="2555875"/>
            <a:ext cx="5393977" cy="3413125"/>
          </a:xfrm>
        </p:spPr>
        <p:txBody>
          <a:bodyPr>
            <a:normAutofit/>
          </a:bodyPr>
          <a:lstStyle>
            <a:lvl1pPr marL="0" indent="0">
              <a:buFontTx/>
              <a:buNone/>
              <a:defRPr lang="en-US" sz="1600" smtClean="0">
                <a:effectLst/>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lvl="0"/>
            <a:r>
              <a:rPr kumimoji="1" lang="ja-JP" altLang="en-US" dirty="0"/>
              <a:t>コンテンツを挿入（テキスト、グラフ、図など）</a:t>
            </a:r>
          </a:p>
        </p:txBody>
      </p:sp>
      <p:sp>
        <p:nvSpPr>
          <p:cNvPr id="17" name="コンテンツ プレースホルダー 6">
            <a:extLst>
              <a:ext uri="{FF2B5EF4-FFF2-40B4-BE49-F238E27FC236}">
                <a16:creationId xmlns:a16="http://schemas.microsoft.com/office/drawing/2014/main" id="{97C67577-182D-48A6-9E68-A1EE36440543}"/>
              </a:ext>
            </a:extLst>
          </p:cNvPr>
          <p:cNvSpPr>
            <a:spLocks noGrp="1"/>
          </p:cNvSpPr>
          <p:nvPr>
            <p:ph sz="quarter" idx="13" hasCustomPrompt="1"/>
          </p:nvPr>
        </p:nvSpPr>
        <p:spPr>
          <a:xfrm>
            <a:off x="6273454" y="2555874"/>
            <a:ext cx="5393977" cy="3413125"/>
          </a:xfrm>
        </p:spPr>
        <p:txBody>
          <a:bodyPr>
            <a:normAutofit/>
          </a:bodyPr>
          <a:lstStyle>
            <a:lvl1pPr marL="0" marR="0" indent="0" algn="l" defTabSz="914400" rtl="0" eaLnBrk="1" fontAlgn="auto" latinLnBrk="0" hangingPunct="1">
              <a:lnSpc>
                <a:spcPct val="90000"/>
              </a:lnSpc>
              <a:spcBef>
                <a:spcPts val="1000"/>
              </a:spcBef>
              <a:spcAft>
                <a:spcPts val="0"/>
              </a:spcAft>
              <a:buClrTx/>
              <a:buSzTx/>
              <a:buFontTx/>
              <a:buNone/>
              <a:tabLst/>
              <a:defRPr lang="en-US" sz="1600" smtClean="0">
                <a:effectLst/>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marL="0" marR="0" lvl="0" indent="0" algn="l" defTabSz="914400" rtl="0" eaLnBrk="1" fontAlgn="auto" latinLnBrk="0" hangingPunct="1">
              <a:lnSpc>
                <a:spcPct val="90000"/>
              </a:lnSpc>
              <a:spcBef>
                <a:spcPts val="1000"/>
              </a:spcBef>
              <a:spcAft>
                <a:spcPts val="0"/>
              </a:spcAft>
              <a:buClrTx/>
              <a:buSzTx/>
              <a:buFontTx/>
              <a:buNone/>
              <a:tabLst/>
              <a:defRPr/>
            </a:pPr>
            <a:r>
              <a:rPr kumimoji="1" lang="en-US" altLang="ja-JP" dirty="0"/>
              <a:t>Contents area (Text, Chart, Image)</a:t>
            </a:r>
            <a:endParaRPr kumimoji="1" lang="ja-JP" altLang="en-US" dirty="0"/>
          </a:p>
        </p:txBody>
      </p:sp>
      <p:cxnSp>
        <p:nvCxnSpPr>
          <p:cNvPr id="15" name="直線コネクタ 14">
            <a:extLst>
              <a:ext uri="{FF2B5EF4-FFF2-40B4-BE49-F238E27FC236}">
                <a16:creationId xmlns:a16="http://schemas.microsoft.com/office/drawing/2014/main" id="{6B82AE71-463C-4E40-AE94-9C5613474211}"/>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62385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_B">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3" name="テキスト プレースホルダー 2">
            <a:extLst>
              <a:ext uri="{FF2B5EF4-FFF2-40B4-BE49-F238E27FC236}">
                <a16:creationId xmlns:a16="http://schemas.microsoft.com/office/drawing/2014/main" id="{55776613-6F43-460D-B84E-59CDDE45935C}"/>
              </a:ext>
            </a:extLst>
          </p:cNvPr>
          <p:cNvSpPr>
            <a:spLocks noGrp="1"/>
          </p:cNvSpPr>
          <p:nvPr>
            <p:ph type="body" sz="quarter" idx="11" hasCustomPrompt="1"/>
          </p:nvPr>
        </p:nvSpPr>
        <p:spPr>
          <a:xfrm>
            <a:off x="517055" y="1071366"/>
            <a:ext cx="11341887" cy="4985963"/>
          </a:xfrm>
        </p:spPr>
        <p:txBody>
          <a:bodyPr>
            <a:noAutofit/>
          </a:bodyPr>
          <a:lstStyle>
            <a:lvl1pPr marL="0" indent="0">
              <a:buClr>
                <a:schemeClr val="accent1"/>
              </a:buClr>
              <a:buFontTx/>
              <a:buNone/>
              <a:defRPr sz="2400" b="1">
                <a:solidFill>
                  <a:schemeClr val="accent1"/>
                </a:solidFill>
              </a:defRPr>
            </a:lvl1pPr>
            <a:lvl2pPr marL="719138" indent="-377825">
              <a:lnSpc>
                <a:spcPct val="100000"/>
              </a:lnSpc>
              <a:spcBef>
                <a:spcPts val="1200"/>
              </a:spcBef>
              <a:buClr>
                <a:schemeClr val="accent1"/>
              </a:buClr>
              <a:buFont typeface="Wingdings" panose="05000000000000000000" pitchFamily="2" charset="2"/>
              <a:buChar char="n"/>
              <a:defRPr sz="2000"/>
            </a:lvl2pPr>
            <a:lvl3pPr marL="1200150" indent="-285750">
              <a:buFont typeface="Arial" panose="020B0604020202020204" pitchFamily="34" charset="0"/>
              <a:buChar char="•"/>
              <a:defRPr sz="1600"/>
            </a:lvl3pPr>
            <a:lvl4pPr marL="1371600" indent="0">
              <a:buFontTx/>
              <a:buNone/>
              <a:defRPr sz="1800"/>
            </a:lvl4pPr>
            <a:lvl5pPr marL="1828800" indent="0">
              <a:buFontTx/>
              <a:buNone/>
              <a:defRPr sz="1800"/>
            </a:lvl5pPr>
          </a:lstStyle>
          <a:p>
            <a:pPr lvl="0"/>
            <a:r>
              <a:rPr kumimoji="1" lang="en-US" altLang="ja-JP" dirty="0"/>
              <a:t>Bullets</a:t>
            </a:r>
            <a:r>
              <a:rPr kumimoji="1" lang="ja-JP" altLang="en-US" dirty="0"/>
              <a:t> </a:t>
            </a:r>
            <a:r>
              <a:rPr kumimoji="1" lang="en-US" altLang="ja-JP" dirty="0"/>
              <a:t>level 1 24pt.</a:t>
            </a:r>
            <a:r>
              <a:rPr kumimoji="1" lang="ja-JP" altLang="en-US" dirty="0"/>
              <a:t>（</a:t>
            </a:r>
            <a:r>
              <a:rPr kumimoji="1" lang="en-US" altLang="ja-JP" dirty="0"/>
              <a:t>Bullets level</a:t>
            </a:r>
            <a:r>
              <a:rPr kumimoji="1" lang="ja-JP" altLang="en-US" dirty="0"/>
              <a:t>の変更はインデントボタンを押してください。　</a:t>
            </a:r>
            <a:r>
              <a:rPr kumimoji="1" lang="en-US" altLang="ja-JP" dirty="0"/>
              <a:t>Press the indent button to change the bullet level.</a:t>
            </a:r>
            <a:r>
              <a:rPr kumimoji="1" lang="ja-JP" altLang="en-US" dirty="0"/>
              <a:t>）</a:t>
            </a:r>
            <a:endParaRPr kumimoji="1" lang="en-US" altLang="ja-JP" dirty="0"/>
          </a:p>
          <a:p>
            <a:pPr lvl="1"/>
            <a:r>
              <a:rPr kumimoji="1" lang="en-US" altLang="ja-JP" dirty="0"/>
              <a:t>Bullets level 2 </a:t>
            </a:r>
          </a:p>
          <a:p>
            <a:pPr lvl="2"/>
            <a:r>
              <a:rPr kumimoji="1" lang="en-US" altLang="ja-JP" dirty="0"/>
              <a:t>Bullets level 3 </a:t>
            </a:r>
            <a:endParaRPr kumimoji="1" lang="ja-JP" altLang="en-US" dirty="0"/>
          </a:p>
        </p:txBody>
      </p:sp>
      <p:cxnSp>
        <p:nvCxnSpPr>
          <p:cNvPr id="12" name="直線コネクタ 11">
            <a:extLst>
              <a:ext uri="{FF2B5EF4-FFF2-40B4-BE49-F238E27FC236}">
                <a16:creationId xmlns:a16="http://schemas.microsoft.com/office/drawing/2014/main" id="{6B56B66F-04D8-4FF8-BBB3-B20DA456CF3C}"/>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29630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6" name="Slide Number Placeholder 5"/>
          <p:cNvSpPr>
            <a:spLocks noGrp="1"/>
          </p:cNvSpPr>
          <p:nvPr>
            <p:ph type="sldNum" sz="quarter" idx="4"/>
          </p:nvPr>
        </p:nvSpPr>
        <p:spPr>
          <a:xfrm>
            <a:off x="11608823" y="6356350"/>
            <a:ext cx="398958" cy="365125"/>
          </a:xfrm>
          <a:prstGeom prst="rect">
            <a:avLst/>
          </a:prstGeom>
        </p:spPr>
        <p:txBody>
          <a:bodyPr vert="horz" wrap="none" lIns="91440" tIns="45720" rIns="91440" bIns="45720" rtlCol="0" anchor="ctr"/>
          <a:lstStyle>
            <a:lvl1pPr algn="r">
              <a:defRPr sz="1100" b="1">
                <a:solidFill>
                  <a:schemeClr val="tx1"/>
                </a:solidFill>
                <a:latin typeface="+mn-lt"/>
              </a:defRPr>
            </a:lvl1pPr>
          </a:lstStyle>
          <a:p>
            <a:fld id="{584EAAFE-CFE5-40AD-8E95-5BFF290DC5CF}" type="slidenum">
              <a:rPr kumimoji="1" lang="ja-JP" altLang="en-US" smtClean="0"/>
              <a:pPr/>
              <a:t>‹#›</a:t>
            </a:fld>
            <a:endParaRPr kumimoji="1" lang="ja-JP" altLang="en-US" dirty="0"/>
          </a:p>
        </p:txBody>
      </p:sp>
      <p:sp>
        <p:nvSpPr>
          <p:cNvPr id="7" name="テキスト ボックス 6">
            <a:extLst>
              <a:ext uri="{FF2B5EF4-FFF2-40B4-BE49-F238E27FC236}">
                <a16:creationId xmlns:a16="http://schemas.microsoft.com/office/drawing/2014/main" id="{F0D52A29-56AB-408C-80FF-70FF0C1F164A}"/>
              </a:ext>
            </a:extLst>
          </p:cNvPr>
          <p:cNvSpPr txBox="1"/>
          <p:nvPr userDrawn="1"/>
        </p:nvSpPr>
        <p:spPr>
          <a:xfrm>
            <a:off x="8670890" y="6356350"/>
            <a:ext cx="2937932" cy="338554"/>
          </a:xfrm>
          <a:prstGeom prst="rect">
            <a:avLst/>
          </a:prstGeom>
          <a:noFill/>
        </p:spPr>
        <p:txBody>
          <a:bodyPr wrap="square">
            <a:spAutoFit/>
          </a:bodyPr>
          <a:lstStyle/>
          <a:p>
            <a:pPr algn="r"/>
            <a:r>
              <a:rPr lang="en-US" altLang="ja-JP" sz="800" dirty="0">
                <a:solidFill>
                  <a:schemeClr val="bg1">
                    <a:lumMod val="75000"/>
                  </a:schemeClr>
                </a:solidFill>
              </a:rPr>
              <a:t>| Document Number 12345 | 2022 10 18 |  </a:t>
            </a:r>
          </a:p>
          <a:p>
            <a:pPr algn="r"/>
            <a:r>
              <a:rPr lang="en-US" altLang="ja-JP" sz="800" dirty="0">
                <a:solidFill>
                  <a:schemeClr val="bg1">
                    <a:lumMod val="75000"/>
                  </a:schemeClr>
                </a:solidFill>
              </a:rPr>
              <a:t>© Yokogawa Electric Corporation</a:t>
            </a:r>
          </a:p>
        </p:txBody>
      </p:sp>
    </p:spTree>
    <p:extLst>
      <p:ext uri="{BB962C8B-B14F-4D97-AF65-F5344CB8AC3E}">
        <p14:creationId xmlns:p14="http://schemas.microsoft.com/office/powerpoint/2010/main" val="2850437855"/>
      </p:ext>
    </p:extLst>
  </p:cSld>
  <p:clrMap bg1="lt1" tx1="dk1" bg2="lt2" tx2="dk2" accent1="accent1" accent2="accent2" accent3="accent3" accent4="accent4" accent5="accent5" accent6="accent6" hlink="hlink" folHlink="folHlink"/>
  <p:sldLayoutIdLst>
    <p:sldLayoutId id="2147483799" r:id="rId1"/>
    <p:sldLayoutId id="2147483800" r:id="rId2"/>
    <p:sldLayoutId id="2147483817" r:id="rId3"/>
    <p:sldLayoutId id="2147483803" r:id="rId4"/>
    <p:sldLayoutId id="2147483819" r:id="rId5"/>
    <p:sldLayoutId id="2147483820" r:id="rId6"/>
    <p:sldLayoutId id="2147483821" r:id="rId7"/>
    <p:sldLayoutId id="2147483822" r:id="rId8"/>
    <p:sldLayoutId id="2147483823" r:id="rId9"/>
    <p:sldLayoutId id="2147483824" r:id="rId10"/>
    <p:sldLayoutId id="2147483825" r:id="rId11"/>
    <p:sldLayoutId id="2147483826" r:id="rId12"/>
    <p:sldLayoutId id="2147483827" r:id="rId13"/>
    <p:sldLayoutId id="2147483828" r:id="rId14"/>
    <p:sldLayoutId id="2147483829" r:id="rId15"/>
    <p:sldLayoutId id="2147483830" r:id="rId16"/>
    <p:sldLayoutId id="2147483802" r:id="rId17"/>
    <p:sldLayoutId id="2147483763" r:id="rId18"/>
  </p:sldLayoutIdLst>
  <p:hf hdr="0" ft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33.png"/><Relationship Id="rId2" Type="http://schemas.openxmlformats.org/officeDocument/2006/relationships/image" Target="../media/image42.png"/><Relationship Id="rId1" Type="http://schemas.openxmlformats.org/officeDocument/2006/relationships/slideLayout" Target="../slideLayouts/slideLayout5.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12.xml.rels><?xml version="1.0" encoding="UTF-8" standalone="yes"?>
<Relationships xmlns="http://schemas.openxmlformats.org/package/2006/relationships"><Relationship Id="rId8" Type="http://schemas.openxmlformats.org/officeDocument/2006/relationships/image" Target="../media/image220.png"/><Relationship Id="rId13" Type="http://schemas.openxmlformats.org/officeDocument/2006/relationships/image" Target="../media/image270.png"/><Relationship Id="rId3" Type="http://schemas.openxmlformats.org/officeDocument/2006/relationships/image" Target="../media/image48.png"/><Relationship Id="rId7" Type="http://schemas.openxmlformats.org/officeDocument/2006/relationships/image" Target="../media/image210.png"/><Relationship Id="rId12" Type="http://schemas.openxmlformats.org/officeDocument/2006/relationships/image" Target="../media/image260.png"/><Relationship Id="rId2" Type="http://schemas.openxmlformats.org/officeDocument/2006/relationships/image" Target="../media/image170.png"/><Relationship Id="rId1" Type="http://schemas.openxmlformats.org/officeDocument/2006/relationships/slideLayout" Target="../slideLayouts/slideLayout12.xml"/><Relationship Id="rId6" Type="http://schemas.openxmlformats.org/officeDocument/2006/relationships/image" Target="../media/image34.jpg"/><Relationship Id="rId11" Type="http://schemas.openxmlformats.org/officeDocument/2006/relationships/image" Target="../media/image250.png"/><Relationship Id="rId5" Type="http://schemas.openxmlformats.org/officeDocument/2006/relationships/image" Target="../media/image190.png"/><Relationship Id="rId15" Type="http://schemas.openxmlformats.org/officeDocument/2006/relationships/image" Target="../media/image291.png"/><Relationship Id="rId10" Type="http://schemas.openxmlformats.org/officeDocument/2006/relationships/image" Target="../media/image240.png"/><Relationship Id="rId4" Type="http://schemas.openxmlformats.org/officeDocument/2006/relationships/image" Target="../media/image180.png"/><Relationship Id="rId9" Type="http://schemas.openxmlformats.org/officeDocument/2006/relationships/image" Target="../media/image230.png"/><Relationship Id="rId14" Type="http://schemas.openxmlformats.org/officeDocument/2006/relationships/image" Target="../media/image280.png"/></Relationships>
</file>

<file path=ppt/slides/_rels/slide13.xml.rels><?xml version="1.0" encoding="UTF-8" standalone="yes"?>
<Relationships xmlns="http://schemas.openxmlformats.org/package/2006/relationships"><Relationship Id="rId2" Type="http://schemas.openxmlformats.org/officeDocument/2006/relationships/image" Target="../media/image300.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7.png"/><Relationship Id="rId1" Type="http://schemas.openxmlformats.org/officeDocument/2006/relationships/slideLayout" Target="../slideLayouts/slideLayout12.xml"/><Relationship Id="rId4" Type="http://schemas.openxmlformats.org/officeDocument/2006/relationships/image" Target="../media/image50.png"/></Relationships>
</file>

<file path=ppt/slides/_rels/slide15.xml.rels><?xml version="1.0" encoding="UTF-8" standalone="yes"?>
<Relationships xmlns="http://schemas.openxmlformats.org/package/2006/relationships"><Relationship Id="rId8" Type="http://schemas.openxmlformats.org/officeDocument/2006/relationships/image" Target="../media/image57.png"/><Relationship Id="rId13" Type="http://schemas.openxmlformats.org/officeDocument/2006/relationships/image" Target="../media/image62.png"/><Relationship Id="rId3" Type="http://schemas.openxmlformats.org/officeDocument/2006/relationships/image" Target="../media/image52.png"/><Relationship Id="rId7" Type="http://schemas.openxmlformats.org/officeDocument/2006/relationships/image" Target="../media/image56.png"/><Relationship Id="rId12" Type="http://schemas.openxmlformats.org/officeDocument/2006/relationships/image" Target="../media/image61.png"/><Relationship Id="rId2" Type="http://schemas.openxmlformats.org/officeDocument/2006/relationships/image" Target="../media/image51.png"/><Relationship Id="rId16" Type="http://schemas.openxmlformats.org/officeDocument/2006/relationships/image" Target="../media/image65.png"/><Relationship Id="rId1" Type="http://schemas.openxmlformats.org/officeDocument/2006/relationships/slideLayout" Target="../slideLayouts/slideLayout12.xml"/><Relationship Id="rId6" Type="http://schemas.openxmlformats.org/officeDocument/2006/relationships/image" Target="../media/image55.png"/><Relationship Id="rId11" Type="http://schemas.openxmlformats.org/officeDocument/2006/relationships/image" Target="../media/image60.png"/><Relationship Id="rId5" Type="http://schemas.openxmlformats.org/officeDocument/2006/relationships/image" Target="../media/image54.png"/><Relationship Id="rId15" Type="http://schemas.openxmlformats.org/officeDocument/2006/relationships/image" Target="../media/image64.png"/><Relationship Id="rId10" Type="http://schemas.openxmlformats.org/officeDocument/2006/relationships/image" Target="../media/image59.png"/><Relationship Id="rId4" Type="http://schemas.openxmlformats.org/officeDocument/2006/relationships/image" Target="../media/image53.png"/><Relationship Id="rId9" Type="http://schemas.openxmlformats.org/officeDocument/2006/relationships/image" Target="../media/image58.png"/><Relationship Id="rId14" Type="http://schemas.openxmlformats.org/officeDocument/2006/relationships/image" Target="../media/image63.png"/></Relationships>
</file>

<file path=ppt/slides/_rels/slide1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66.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8" Type="http://schemas.openxmlformats.org/officeDocument/2006/relationships/image" Target="../media/image73.png"/><Relationship Id="rId13" Type="http://schemas.openxmlformats.org/officeDocument/2006/relationships/image" Target="../media/image84.png"/><Relationship Id="rId3" Type="http://schemas.openxmlformats.org/officeDocument/2006/relationships/image" Target="../media/image68.png"/><Relationship Id="rId7" Type="http://schemas.openxmlformats.org/officeDocument/2006/relationships/image" Target="../media/image72.png"/><Relationship Id="rId12" Type="http://schemas.openxmlformats.org/officeDocument/2006/relationships/image" Target="../media/image83.png"/><Relationship Id="rId17" Type="http://schemas.openxmlformats.org/officeDocument/2006/relationships/image" Target="../media/image89.png"/><Relationship Id="rId2" Type="http://schemas.openxmlformats.org/officeDocument/2006/relationships/image" Target="../media/image67.png"/><Relationship Id="rId16" Type="http://schemas.openxmlformats.org/officeDocument/2006/relationships/image" Target="../media/image87.png"/><Relationship Id="rId1" Type="http://schemas.openxmlformats.org/officeDocument/2006/relationships/slideLayout" Target="../slideLayouts/slideLayout12.xml"/><Relationship Id="rId6" Type="http://schemas.openxmlformats.org/officeDocument/2006/relationships/image" Target="../media/image71.png"/><Relationship Id="rId11" Type="http://schemas.openxmlformats.org/officeDocument/2006/relationships/image" Target="../media/image82.png"/><Relationship Id="rId5" Type="http://schemas.openxmlformats.org/officeDocument/2006/relationships/image" Target="../media/image70.png"/><Relationship Id="rId15" Type="http://schemas.openxmlformats.org/officeDocument/2006/relationships/image" Target="../media/image86.png"/><Relationship Id="rId10" Type="http://schemas.openxmlformats.org/officeDocument/2006/relationships/image" Target="../media/image75.png"/><Relationship Id="rId4" Type="http://schemas.openxmlformats.org/officeDocument/2006/relationships/image" Target="../media/image69.png"/><Relationship Id="rId9" Type="http://schemas.openxmlformats.org/officeDocument/2006/relationships/image" Target="../media/image74.png"/><Relationship Id="rId14" Type="http://schemas.openxmlformats.org/officeDocument/2006/relationships/image" Target="../media/image85.png"/></Relationships>
</file>

<file path=ppt/slides/_rels/slide18.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61.png"/><Relationship Id="rId7" Type="http://schemas.openxmlformats.org/officeDocument/2006/relationships/image" Target="../media/image65.png"/><Relationship Id="rId2" Type="http://schemas.openxmlformats.org/officeDocument/2006/relationships/image" Target="../media/image76.png"/><Relationship Id="rId1" Type="http://schemas.openxmlformats.org/officeDocument/2006/relationships/slideLayout" Target="../slideLayouts/slideLayout12.xml"/><Relationship Id="rId6" Type="http://schemas.openxmlformats.org/officeDocument/2006/relationships/image" Target="../media/image77.png"/><Relationship Id="rId5" Type="http://schemas.openxmlformats.org/officeDocument/2006/relationships/image" Target="../media/image63.png"/><Relationship Id="rId4" Type="http://schemas.openxmlformats.org/officeDocument/2006/relationships/image" Target="../media/image62.png"/></Relationships>
</file>

<file path=ppt/slides/_rels/slide19.xml.rels><?xml version="1.0" encoding="UTF-8" standalone="yes"?>
<Relationships xmlns="http://schemas.openxmlformats.org/package/2006/relationships"><Relationship Id="rId2" Type="http://schemas.openxmlformats.org/officeDocument/2006/relationships/image" Target="../media/image251.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image" Target="../media/image78.jp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image" Target="../media/image373.pn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image" Target="../media/image281.pn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12.xml"/><Relationship Id="rId6" Type="http://schemas.openxmlformats.org/officeDocument/2006/relationships/image" Target="../media/image312.png"/><Relationship Id="rId5" Type="http://schemas.openxmlformats.org/officeDocument/2006/relationships/image" Target="../media/image353.png"/><Relationship Id="rId4" Type="http://schemas.openxmlformats.org/officeDocument/2006/relationships/image" Target="../media/image343.png"/></Relationships>
</file>

<file path=ppt/slides/_rels/slide25.xml.rels><?xml version="1.0" encoding="UTF-8" standalone="yes"?>
<Relationships xmlns="http://schemas.openxmlformats.org/package/2006/relationships"><Relationship Id="rId8" Type="http://schemas.openxmlformats.org/officeDocument/2006/relationships/image" Target="../media/image403.png"/><Relationship Id="rId13" Type="http://schemas.openxmlformats.org/officeDocument/2006/relationships/image" Target="../media/image451.png"/><Relationship Id="rId3" Type="http://schemas.openxmlformats.org/officeDocument/2006/relationships/image" Target="../media/image88.png"/><Relationship Id="rId7" Type="http://schemas.openxmlformats.org/officeDocument/2006/relationships/image" Target="../media/image75.png"/><Relationship Id="rId12" Type="http://schemas.openxmlformats.org/officeDocument/2006/relationships/image" Target="../media/image442.png"/><Relationship Id="rId2" Type="http://schemas.openxmlformats.org/officeDocument/2006/relationships/image" Target="../media/image81.png"/><Relationship Id="rId1" Type="http://schemas.openxmlformats.org/officeDocument/2006/relationships/slideLayout" Target="../slideLayouts/slideLayout12.xml"/><Relationship Id="rId6" Type="http://schemas.openxmlformats.org/officeDocument/2006/relationships/image" Target="../media/image90.png"/><Relationship Id="rId11" Type="http://schemas.openxmlformats.org/officeDocument/2006/relationships/image" Target="../media/image432.png"/><Relationship Id="rId5" Type="http://schemas.openxmlformats.org/officeDocument/2006/relationships/image" Target="../media/image372.png"/><Relationship Id="rId15" Type="http://schemas.openxmlformats.org/officeDocument/2006/relationships/image" Target="../media/image470.png"/><Relationship Id="rId10" Type="http://schemas.openxmlformats.org/officeDocument/2006/relationships/image" Target="../media/image422.png"/><Relationship Id="rId4" Type="http://schemas.openxmlformats.org/officeDocument/2006/relationships/image" Target="../media/image363.png"/><Relationship Id="rId9" Type="http://schemas.openxmlformats.org/officeDocument/2006/relationships/image" Target="../media/image412.png"/><Relationship Id="rId14" Type="http://schemas.openxmlformats.org/officeDocument/2006/relationships/image" Target="../media/image460.png"/></Relationships>
</file>

<file path=ppt/slides/_rels/slide26.xml.rels><?xml version="1.0" encoding="UTF-8" standalone="yes"?>
<Relationships xmlns="http://schemas.openxmlformats.org/package/2006/relationships"><Relationship Id="rId3" Type="http://schemas.openxmlformats.org/officeDocument/2006/relationships/image" Target="../media/image301.png"/><Relationship Id="rId2" Type="http://schemas.openxmlformats.org/officeDocument/2006/relationships/image" Target="../media/image78.jpg"/><Relationship Id="rId1" Type="http://schemas.openxmlformats.org/officeDocument/2006/relationships/slideLayout" Target="../slideLayouts/slideLayout12.xml"/><Relationship Id="rId4" Type="http://schemas.openxmlformats.org/officeDocument/2006/relationships/image" Target="../media/image311.png"/></Relationships>
</file>

<file path=ppt/slides/_rels/slide27.xml.rels><?xml version="1.0" encoding="UTF-8" standalone="yes"?>
<Relationships xmlns="http://schemas.openxmlformats.org/package/2006/relationships"><Relationship Id="rId3" Type="http://schemas.openxmlformats.org/officeDocument/2006/relationships/image" Target="../media/image480.png"/><Relationship Id="rId2" Type="http://schemas.openxmlformats.org/officeDocument/2006/relationships/image" Target="../media/image91.jpg"/><Relationship Id="rId1" Type="http://schemas.openxmlformats.org/officeDocument/2006/relationships/slideLayout" Target="../slideLayouts/slideLayout12.xml"/><Relationship Id="rId5" Type="http://schemas.openxmlformats.org/officeDocument/2006/relationships/image" Target="../media/image500.png"/><Relationship Id="rId4" Type="http://schemas.openxmlformats.org/officeDocument/2006/relationships/image" Target="../media/image490.png"/></Relationships>
</file>

<file path=ppt/slides/_rels/slide28.xml.rels><?xml version="1.0" encoding="UTF-8" standalone="yes"?>
<Relationships xmlns="http://schemas.openxmlformats.org/package/2006/relationships"><Relationship Id="rId3" Type="http://schemas.openxmlformats.org/officeDocument/2006/relationships/image" Target="../media/image521.png"/><Relationship Id="rId2" Type="http://schemas.openxmlformats.org/officeDocument/2006/relationships/image" Target="../media/image92.jpg"/><Relationship Id="rId1" Type="http://schemas.openxmlformats.org/officeDocument/2006/relationships/slideLayout" Target="../slideLayouts/slideLayout12.xml"/><Relationship Id="rId5" Type="http://schemas.openxmlformats.org/officeDocument/2006/relationships/image" Target="../media/image770.png"/><Relationship Id="rId4" Type="http://schemas.openxmlformats.org/officeDocument/2006/relationships/image" Target="../media/image761.png"/></Relationships>
</file>

<file path=ppt/slides/_rels/slide29.xml.rels><?xml version="1.0" encoding="UTF-8" standalone="yes"?>
<Relationships xmlns="http://schemas.openxmlformats.org/package/2006/relationships"><Relationship Id="rId2" Type="http://schemas.openxmlformats.org/officeDocument/2006/relationships/image" Target="../media/image443.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2.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18" Type="http://schemas.openxmlformats.org/officeDocument/2006/relationships/image" Target="../media/image26.png"/><Relationship Id="rId3" Type="http://schemas.openxmlformats.org/officeDocument/2006/relationships/image" Target="../media/image11.png"/><Relationship Id="rId21" Type="http://schemas.openxmlformats.org/officeDocument/2006/relationships/image" Target="../media/image29.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image" Target="../media/image25.png"/><Relationship Id="rId2" Type="http://schemas.openxmlformats.org/officeDocument/2006/relationships/image" Target="../media/image10.png"/><Relationship Id="rId16" Type="http://schemas.openxmlformats.org/officeDocument/2006/relationships/image" Target="../media/image24.png"/><Relationship Id="rId20" Type="http://schemas.openxmlformats.org/officeDocument/2006/relationships/image" Target="../media/image28.png"/><Relationship Id="rId1" Type="http://schemas.openxmlformats.org/officeDocument/2006/relationships/slideLayout" Target="../slideLayouts/slideLayout5.xml"/><Relationship Id="rId6" Type="http://schemas.openxmlformats.org/officeDocument/2006/relationships/image" Target="../media/image14.png"/><Relationship Id="rId11" Type="http://schemas.openxmlformats.org/officeDocument/2006/relationships/image" Target="../media/image19.png"/><Relationship Id="rId24" Type="http://schemas.openxmlformats.org/officeDocument/2006/relationships/image" Target="../media/image32.png"/><Relationship Id="rId5" Type="http://schemas.openxmlformats.org/officeDocument/2006/relationships/image" Target="../media/image13.png"/><Relationship Id="rId15" Type="http://schemas.openxmlformats.org/officeDocument/2006/relationships/image" Target="../media/image23.png"/><Relationship Id="rId23" Type="http://schemas.openxmlformats.org/officeDocument/2006/relationships/image" Target="../media/image31.png"/><Relationship Id="rId10" Type="http://schemas.openxmlformats.org/officeDocument/2006/relationships/image" Target="../media/image18.png"/><Relationship Id="rId19" Type="http://schemas.openxmlformats.org/officeDocument/2006/relationships/image" Target="../media/image27.png"/><Relationship Id="rId4" Type="http://schemas.openxmlformats.org/officeDocument/2006/relationships/image" Target="../media/image12.png"/><Relationship Id="rId9" Type="http://schemas.openxmlformats.org/officeDocument/2006/relationships/image" Target="../media/image17.png"/><Relationship Id="rId14" Type="http://schemas.openxmlformats.org/officeDocument/2006/relationships/image" Target="../media/image22.png"/><Relationship Id="rId22" Type="http://schemas.openxmlformats.org/officeDocument/2006/relationships/image" Target="../media/image30.png"/></Relationships>
</file>

<file path=ppt/slides/_rels/slide7.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png"/><Relationship Id="rId1" Type="http://schemas.openxmlformats.org/officeDocument/2006/relationships/slideLayout" Target="../slideLayouts/slideLayout5.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 Id="rId9" Type="http://schemas.openxmlformats.org/officeDocument/2006/relationships/image" Target="../media/image4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F0E2552A-DDB9-40EF-BF0E-3C852FB057ED}"/>
              </a:ext>
            </a:extLst>
          </p:cNvPr>
          <p:cNvSpPr>
            <a:spLocks noGrp="1"/>
          </p:cNvSpPr>
          <p:nvPr>
            <p:ph type="ctrTitle"/>
          </p:nvPr>
        </p:nvSpPr>
        <p:spPr>
          <a:xfrm>
            <a:off x="5264402" y="2841073"/>
            <a:ext cx="6512266" cy="1772496"/>
          </a:xfrm>
        </p:spPr>
        <p:txBody>
          <a:bodyPr/>
          <a:lstStyle/>
          <a:p>
            <a:r>
              <a:rPr lang="ja-JP" altLang="en-US" dirty="0"/>
              <a:t>佐藤君　研究説明資料</a:t>
            </a:r>
          </a:p>
        </p:txBody>
      </p:sp>
      <p:sp>
        <p:nvSpPr>
          <p:cNvPr id="5" name="テキスト プレースホルダー 4">
            <a:extLst>
              <a:ext uri="{FF2B5EF4-FFF2-40B4-BE49-F238E27FC236}">
                <a16:creationId xmlns:a16="http://schemas.microsoft.com/office/drawing/2014/main" id="{8708777E-B80C-4799-B931-E2F3C145D1E5}"/>
              </a:ext>
            </a:extLst>
          </p:cNvPr>
          <p:cNvSpPr>
            <a:spLocks noGrp="1"/>
          </p:cNvSpPr>
          <p:nvPr>
            <p:ph type="body" sz="quarter" idx="13"/>
          </p:nvPr>
        </p:nvSpPr>
        <p:spPr/>
        <p:txBody>
          <a:bodyPr/>
          <a:lstStyle/>
          <a:p>
            <a:r>
              <a:rPr lang="ja-JP" altLang="en-US" dirty="0"/>
              <a:t>熊谷　渉</a:t>
            </a:r>
          </a:p>
        </p:txBody>
      </p:sp>
      <p:sp>
        <p:nvSpPr>
          <p:cNvPr id="6" name="テキスト プレースホルダー 5">
            <a:extLst>
              <a:ext uri="{FF2B5EF4-FFF2-40B4-BE49-F238E27FC236}">
                <a16:creationId xmlns:a16="http://schemas.microsoft.com/office/drawing/2014/main" id="{3A0A8E59-A952-4AF8-9C16-E3626B2E36B9}"/>
              </a:ext>
            </a:extLst>
          </p:cNvPr>
          <p:cNvSpPr>
            <a:spLocks noGrp="1"/>
          </p:cNvSpPr>
          <p:nvPr>
            <p:ph type="body" sz="quarter" idx="14"/>
          </p:nvPr>
        </p:nvSpPr>
        <p:spPr/>
        <p:txBody>
          <a:bodyPr/>
          <a:lstStyle/>
          <a:p>
            <a:r>
              <a:rPr lang="ja-JP" altLang="en-US" dirty="0"/>
              <a:t>横河電機株式会社</a:t>
            </a:r>
            <a:r>
              <a:rPr lang="en-US" altLang="ja-JP" dirty="0"/>
              <a:t> </a:t>
            </a:r>
            <a:r>
              <a:rPr lang="ja-JP" altLang="en-US" dirty="0"/>
              <a:t>マーケティング本部 イノベーションセンター</a:t>
            </a:r>
            <a:endParaRPr lang="en-US" altLang="ja-JP" dirty="0"/>
          </a:p>
        </p:txBody>
      </p:sp>
      <p:sp>
        <p:nvSpPr>
          <p:cNvPr id="7" name="テキスト プレースホルダー 6">
            <a:extLst>
              <a:ext uri="{FF2B5EF4-FFF2-40B4-BE49-F238E27FC236}">
                <a16:creationId xmlns:a16="http://schemas.microsoft.com/office/drawing/2014/main" id="{22282EF1-087D-4A23-B09D-4F88CE396B79}"/>
              </a:ext>
            </a:extLst>
          </p:cNvPr>
          <p:cNvSpPr>
            <a:spLocks noGrp="1"/>
          </p:cNvSpPr>
          <p:nvPr>
            <p:ph type="body" sz="quarter" idx="15"/>
          </p:nvPr>
        </p:nvSpPr>
        <p:spPr/>
        <p:txBody>
          <a:bodyPr/>
          <a:lstStyle/>
          <a:p>
            <a:r>
              <a:rPr lang="en-US" altLang="ja-JP" dirty="0"/>
              <a:t>2022</a:t>
            </a:r>
            <a:r>
              <a:rPr lang="ja-JP" altLang="en-US" dirty="0"/>
              <a:t>年</a:t>
            </a:r>
            <a:r>
              <a:rPr lang="en-US" altLang="ja-JP" dirty="0"/>
              <a:t>10</a:t>
            </a:r>
            <a:r>
              <a:rPr lang="ja-JP" altLang="en-US" dirty="0"/>
              <a:t>月</a:t>
            </a:r>
            <a:r>
              <a:rPr lang="en-US" altLang="ja-JP" dirty="0"/>
              <a:t>8</a:t>
            </a:r>
            <a:r>
              <a:rPr lang="ja-JP" altLang="en-US" dirty="0"/>
              <a:t>日</a:t>
            </a:r>
          </a:p>
        </p:txBody>
      </p:sp>
      <p:sp>
        <p:nvSpPr>
          <p:cNvPr id="8" name="サブタイトル 1">
            <a:extLst>
              <a:ext uri="{FF2B5EF4-FFF2-40B4-BE49-F238E27FC236}">
                <a16:creationId xmlns:a16="http://schemas.microsoft.com/office/drawing/2014/main" id="{F712EF0B-7DA3-4CB5-AAA1-F1379FEABDB7}"/>
              </a:ext>
            </a:extLst>
          </p:cNvPr>
          <p:cNvSpPr txBox="1">
            <a:spLocks/>
          </p:cNvSpPr>
          <p:nvPr/>
        </p:nvSpPr>
        <p:spPr>
          <a:xfrm>
            <a:off x="5264402" y="2472644"/>
            <a:ext cx="5286786" cy="40701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endParaRPr lang="ja-JP" altLang="en-US" sz="2400" dirty="0">
              <a:solidFill>
                <a:schemeClr val="bg1"/>
              </a:solidFill>
            </a:endParaRPr>
          </a:p>
        </p:txBody>
      </p:sp>
    </p:spTree>
    <p:extLst>
      <p:ext uri="{BB962C8B-B14F-4D97-AF65-F5344CB8AC3E}">
        <p14:creationId xmlns:p14="http://schemas.microsoft.com/office/powerpoint/2010/main" val="18521537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lstStyle/>
          <a:p>
            <a:r>
              <a:rPr lang="ja-JP" altLang="en-US" dirty="0"/>
              <a:t>検証項目</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10</a:t>
            </a:fld>
            <a:endParaRPr kumimoji="1" lang="ja-JP" altLang="en-US"/>
          </a:p>
        </p:txBody>
      </p:sp>
      <p:sp>
        <p:nvSpPr>
          <p:cNvPr id="8" name="テキスト プレースホルダー 2">
            <a:extLst>
              <a:ext uri="{FF2B5EF4-FFF2-40B4-BE49-F238E27FC236}">
                <a16:creationId xmlns:a16="http://schemas.microsoft.com/office/drawing/2014/main" id="{63F42F52-0594-4323-9EB5-C8E2E4FF5897}"/>
              </a:ext>
            </a:extLst>
          </p:cNvPr>
          <p:cNvSpPr txBox="1">
            <a:spLocks/>
          </p:cNvSpPr>
          <p:nvPr/>
        </p:nvSpPr>
        <p:spPr>
          <a:xfrm>
            <a:off x="408178" y="1060382"/>
            <a:ext cx="11509002" cy="1461324"/>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検証１：多目的最適化アプローチと制約違反量削減優先を比較する。</a:t>
            </a:r>
            <a:endParaRPr lang="en-US" altLang="ja-JP" sz="2800" dirty="0"/>
          </a:p>
          <a:p>
            <a:pPr>
              <a:defRPr/>
            </a:pPr>
            <a:r>
              <a:rPr lang="ja-JP" altLang="en-US" sz="2800" dirty="0"/>
              <a:t>検証２：二段階アプローチを試す。</a:t>
            </a:r>
            <a:endParaRPr lang="en-US" altLang="ja-JP" sz="2800" dirty="0"/>
          </a:p>
        </p:txBody>
      </p:sp>
      <p:sp>
        <p:nvSpPr>
          <p:cNvPr id="4" name="テキスト ボックス 3">
            <a:extLst>
              <a:ext uri="{FF2B5EF4-FFF2-40B4-BE49-F238E27FC236}">
                <a16:creationId xmlns:a16="http://schemas.microsoft.com/office/drawing/2014/main" id="{54C30E4A-77B5-BD07-44C5-ED61949CD4D1}"/>
              </a:ext>
            </a:extLst>
          </p:cNvPr>
          <p:cNvSpPr txBox="1"/>
          <p:nvPr/>
        </p:nvSpPr>
        <p:spPr>
          <a:xfrm>
            <a:off x="571984" y="-20412"/>
            <a:ext cx="6660795" cy="338554"/>
          </a:xfrm>
          <a:prstGeom prst="rect">
            <a:avLst/>
          </a:prstGeom>
          <a:noFill/>
        </p:spPr>
        <p:txBody>
          <a:bodyPr wrap="square" rtlCol="0">
            <a:spAutoFit/>
          </a:bodyPr>
          <a:lstStyle/>
          <a:p>
            <a:r>
              <a:rPr kumimoji="1" lang="en-US" altLang="ja-JP" sz="1600" b="1" dirty="0">
                <a:solidFill>
                  <a:schemeClr val="bg1"/>
                </a:solidFill>
              </a:rPr>
              <a:t>2.2 </a:t>
            </a:r>
            <a:r>
              <a:rPr kumimoji="1" lang="ja-JP" altLang="en-US" sz="1600" b="1" dirty="0">
                <a:solidFill>
                  <a:schemeClr val="bg1"/>
                </a:solidFill>
              </a:rPr>
              <a:t>プラント操業スケジューリング問題への適用 </a:t>
            </a:r>
          </a:p>
        </p:txBody>
      </p:sp>
    </p:spTree>
    <p:extLst>
      <p:ext uri="{BB962C8B-B14F-4D97-AF65-F5344CB8AC3E}">
        <p14:creationId xmlns:p14="http://schemas.microsoft.com/office/powerpoint/2010/main" val="24155221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lstStyle/>
          <a:p>
            <a:r>
              <a:rPr lang="ja-JP" altLang="en-US" dirty="0"/>
              <a:t>最適化方法</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11</a:t>
            </a:fld>
            <a:endParaRPr kumimoji="1" lang="ja-JP" altLang="en-US"/>
          </a:p>
        </p:txBody>
      </p:sp>
      <p:sp>
        <p:nvSpPr>
          <p:cNvPr id="4" name="テキスト ボックス 3">
            <a:extLst>
              <a:ext uri="{FF2B5EF4-FFF2-40B4-BE49-F238E27FC236}">
                <a16:creationId xmlns:a16="http://schemas.microsoft.com/office/drawing/2014/main" id="{54C30E4A-77B5-BD07-44C5-ED61949CD4D1}"/>
              </a:ext>
            </a:extLst>
          </p:cNvPr>
          <p:cNvSpPr txBox="1"/>
          <p:nvPr/>
        </p:nvSpPr>
        <p:spPr>
          <a:xfrm>
            <a:off x="571984" y="-20412"/>
            <a:ext cx="6660795" cy="338554"/>
          </a:xfrm>
          <a:prstGeom prst="rect">
            <a:avLst/>
          </a:prstGeom>
          <a:noFill/>
        </p:spPr>
        <p:txBody>
          <a:bodyPr wrap="square" rtlCol="0">
            <a:spAutoFit/>
          </a:bodyPr>
          <a:lstStyle/>
          <a:p>
            <a:r>
              <a:rPr kumimoji="1" lang="en-US" altLang="ja-JP" sz="1600" b="1" dirty="0">
                <a:solidFill>
                  <a:schemeClr val="bg1"/>
                </a:solidFill>
              </a:rPr>
              <a:t>2.2 </a:t>
            </a:r>
            <a:r>
              <a:rPr kumimoji="1" lang="ja-JP" altLang="en-US" sz="1600" b="1" dirty="0">
                <a:solidFill>
                  <a:schemeClr val="bg1"/>
                </a:solidFill>
              </a:rPr>
              <a:t>プラント操業スケジューリング問題への適用　</a:t>
            </a:r>
            <a:r>
              <a:rPr kumimoji="1" lang="en-US" altLang="ja-JP" sz="1600" b="1" dirty="0">
                <a:solidFill>
                  <a:schemeClr val="bg1"/>
                </a:solidFill>
              </a:rPr>
              <a:t>&gt;</a:t>
            </a:r>
            <a:r>
              <a:rPr kumimoji="1" lang="ja-JP" altLang="en-US" sz="1600" b="1" dirty="0">
                <a:solidFill>
                  <a:schemeClr val="bg1"/>
                </a:solidFill>
              </a:rPr>
              <a:t>　検証１</a:t>
            </a:r>
          </a:p>
        </p:txBody>
      </p:sp>
      <p:sp>
        <p:nvSpPr>
          <p:cNvPr id="28" name="テキスト プレースホルダー 2">
            <a:extLst>
              <a:ext uri="{FF2B5EF4-FFF2-40B4-BE49-F238E27FC236}">
                <a16:creationId xmlns:a16="http://schemas.microsoft.com/office/drawing/2014/main" id="{CE049596-26DB-4181-B335-6C4B911FA2A6}"/>
              </a:ext>
            </a:extLst>
          </p:cNvPr>
          <p:cNvSpPr txBox="1">
            <a:spLocks/>
          </p:cNvSpPr>
          <p:nvPr/>
        </p:nvSpPr>
        <p:spPr>
          <a:xfrm>
            <a:off x="408178" y="921833"/>
            <a:ext cx="11509002" cy="1132378"/>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多目的アプローチ以外に、制約違反量削減優先も採用した。</a:t>
            </a:r>
            <a:endParaRPr lang="en-US" altLang="ja-JP" sz="2800" dirty="0"/>
          </a:p>
          <a:p>
            <a:pPr lvl="1">
              <a:defRPr/>
            </a:pPr>
            <a:r>
              <a:rPr lang="ja-JP" altLang="en-US" sz="2400" dirty="0"/>
              <a:t>仮説：可能領域への収束の観点では、優秀な近傍生成を使うほうが有利かもしれない</a:t>
            </a:r>
            <a:endParaRPr lang="en-US" altLang="ja-JP" sz="2400" dirty="0"/>
          </a:p>
        </p:txBody>
      </p:sp>
      <mc:AlternateContent xmlns:mc="http://schemas.openxmlformats.org/markup-compatibility/2006" xmlns:a14="http://schemas.microsoft.com/office/drawing/2010/main">
        <mc:Choice Requires="a14">
          <p:sp>
            <p:nvSpPr>
              <p:cNvPr id="29" name="テキスト ボックス 28">
                <a:extLst>
                  <a:ext uri="{FF2B5EF4-FFF2-40B4-BE49-F238E27FC236}">
                    <a16:creationId xmlns:a16="http://schemas.microsoft.com/office/drawing/2014/main" id="{84AEB750-904F-47F9-A00C-5614F2A159BF}"/>
                  </a:ext>
                </a:extLst>
              </p:cNvPr>
              <p:cNvSpPr txBox="1"/>
              <p:nvPr/>
            </p:nvSpPr>
            <p:spPr>
              <a:xfrm>
                <a:off x="6588422" y="3611758"/>
                <a:ext cx="3406894" cy="523220"/>
              </a:xfrm>
              <a:prstGeom prst="rect">
                <a:avLst/>
              </a:prstGeom>
              <a:noFill/>
            </p:spPr>
            <p:txBody>
              <a:bodyPr wrap="square" rtlCol="0">
                <a:spAutoFit/>
              </a:bodyPr>
              <a:lstStyle/>
              <a:p>
                <a14:m>
                  <m:oMath xmlns:m="http://schemas.openxmlformats.org/officeDocument/2006/math">
                    <m:r>
                      <a:rPr kumimoji="1" lang="en-US" altLang="ja-JP" sz="1400" b="0" i="1" smtClean="0">
                        <a:latin typeface="Cambria Math" panose="02040503050406030204" pitchFamily="18" charset="0"/>
                      </a:rPr>
                      <m:t>𝑓</m:t>
                    </m:r>
                  </m:oMath>
                </a14:m>
                <a:r>
                  <a:rPr kumimoji="1" lang="ja-JP" altLang="en-US" sz="1400" b="1" dirty="0"/>
                  <a:t>よりも</a:t>
                </a:r>
                <a14:m>
                  <m:oMath xmlns:m="http://schemas.openxmlformats.org/officeDocument/2006/math">
                    <m:r>
                      <a:rPr kumimoji="1" lang="en-US" altLang="ja-JP" sz="1400" i="1">
                        <a:latin typeface="Cambria Math" panose="02040503050406030204" pitchFamily="18" charset="0"/>
                      </a:rPr>
                      <m:t>𝑣</m:t>
                    </m:r>
                  </m:oMath>
                </a14:m>
                <a:r>
                  <a:rPr kumimoji="1" lang="ja-JP" altLang="en-US" sz="1400" b="1" dirty="0"/>
                  <a:t>を優先して、解を選択する方法</a:t>
                </a:r>
                <a:endParaRPr kumimoji="1" lang="en-US" altLang="ja-JP" sz="1400" b="1" dirty="0"/>
              </a:p>
              <a:p>
                <a:r>
                  <a:rPr kumimoji="1" lang="ja-JP" altLang="en-US" sz="1400" b="1" dirty="0"/>
                  <a:t>基本的に可能領域への選択圧が強い</a:t>
                </a:r>
                <a:endParaRPr kumimoji="1" lang="en-US" altLang="ja-JP" sz="1400" b="1" dirty="0"/>
              </a:p>
            </p:txBody>
          </p:sp>
        </mc:Choice>
        <mc:Fallback xmlns="">
          <p:sp>
            <p:nvSpPr>
              <p:cNvPr id="29" name="テキスト ボックス 28">
                <a:extLst>
                  <a:ext uri="{FF2B5EF4-FFF2-40B4-BE49-F238E27FC236}">
                    <a16:creationId xmlns:a16="http://schemas.microsoft.com/office/drawing/2014/main" id="{84AEB750-904F-47F9-A00C-5614F2A159BF}"/>
                  </a:ext>
                </a:extLst>
              </p:cNvPr>
              <p:cNvSpPr txBox="1">
                <a:spLocks noRot="1" noChangeAspect="1" noMove="1" noResize="1" noEditPoints="1" noAdjustHandles="1" noChangeArrowheads="1" noChangeShapeType="1" noTextEdit="1"/>
              </p:cNvSpPr>
              <p:nvPr/>
            </p:nvSpPr>
            <p:spPr>
              <a:xfrm>
                <a:off x="6588422" y="3611758"/>
                <a:ext cx="3406894" cy="523220"/>
              </a:xfrm>
              <a:prstGeom prst="rect">
                <a:avLst/>
              </a:prstGeom>
              <a:blipFill>
                <a:blip r:embed="rId2"/>
                <a:stretch>
                  <a:fillRect l="-537" t="-1163" b="-1162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0" name="テキスト ボックス 29">
                <a:extLst>
                  <a:ext uri="{FF2B5EF4-FFF2-40B4-BE49-F238E27FC236}">
                    <a16:creationId xmlns:a16="http://schemas.microsoft.com/office/drawing/2014/main" id="{9CD373F0-2167-44CC-9BBB-623949DC869B}"/>
                  </a:ext>
                </a:extLst>
              </p:cNvPr>
              <p:cNvSpPr txBox="1"/>
              <p:nvPr/>
            </p:nvSpPr>
            <p:spPr>
              <a:xfrm>
                <a:off x="5262104" y="4249167"/>
                <a:ext cx="3614554" cy="57291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kumimoji="1" lang="en-US" altLang="ja-JP" sz="1400" i="1" smtClean="0">
                          <a:latin typeface="Cambria Math" panose="02040503050406030204" pitchFamily="18" charset="0"/>
                        </a:rPr>
                        <m:t>𝑆</m:t>
                      </m:r>
                      <m:d>
                        <m:dPr>
                          <m:ctrlPr>
                            <a:rPr kumimoji="1" lang="en-US" altLang="ja-JP" sz="1400" i="1" smtClean="0">
                              <a:latin typeface="Cambria Math" panose="02040503050406030204" pitchFamily="18" charset="0"/>
                            </a:rPr>
                          </m:ctrlPr>
                        </m:dPr>
                        <m:e>
                          <m:r>
                            <a:rPr kumimoji="1" lang="en-US" altLang="ja-JP" sz="1400" b="1" i="1" smtClean="0">
                              <a:latin typeface="Cambria Math" panose="02040503050406030204" pitchFamily="18" charset="0"/>
                            </a:rPr>
                            <m:t>𝒙</m:t>
                          </m:r>
                        </m:e>
                      </m:d>
                      <m:r>
                        <a:rPr kumimoji="1" lang="en-US" altLang="ja-JP" sz="1400" b="0" i="1" smtClean="0">
                          <a:latin typeface="Cambria Math" panose="02040503050406030204" pitchFamily="18" charset="0"/>
                        </a:rPr>
                        <m:t>&lt;</m:t>
                      </m:r>
                      <m:r>
                        <a:rPr kumimoji="1" lang="en-US" altLang="ja-JP" sz="1400" i="1">
                          <a:latin typeface="Cambria Math" panose="02040503050406030204" pitchFamily="18" charset="0"/>
                        </a:rPr>
                        <m:t>𝑆</m:t>
                      </m:r>
                      <m:r>
                        <a:rPr kumimoji="1" lang="en-US" altLang="ja-JP" sz="1400" i="1">
                          <a:latin typeface="Cambria Math" panose="02040503050406030204" pitchFamily="18" charset="0"/>
                        </a:rPr>
                        <m:t>(</m:t>
                      </m:r>
                      <m:r>
                        <a:rPr kumimoji="1" lang="en-US" altLang="ja-JP" sz="1400" b="1" i="1" smtClean="0">
                          <a:latin typeface="Cambria Math" panose="02040503050406030204" pitchFamily="18" charset="0"/>
                        </a:rPr>
                        <m:t>𝒚</m:t>
                      </m:r>
                      <m:r>
                        <a:rPr kumimoji="1" lang="en-US" altLang="ja-JP" sz="1400" b="0" i="1" smtClean="0">
                          <a:latin typeface="Cambria Math" panose="02040503050406030204" pitchFamily="18" charset="0"/>
                        </a:rPr>
                        <m:t>)</m:t>
                      </m:r>
                      <m:r>
                        <a:rPr kumimoji="1" lang="en-US" altLang="ja-JP" sz="1400" b="0" i="1" smtClean="0">
                          <a:latin typeface="Cambria Math" panose="02040503050406030204" pitchFamily="18" charset="0"/>
                          <a:ea typeface="Cambria Math" panose="02040503050406030204" pitchFamily="18" charset="0"/>
                        </a:rPr>
                        <m:t>⇔</m:t>
                      </m:r>
                      <m:d>
                        <m:dPr>
                          <m:begChr m:val="{"/>
                          <m:endChr m:val=""/>
                          <m:ctrlPr>
                            <a:rPr kumimoji="1" lang="en-US" altLang="ja-JP" sz="1400" b="0" i="1" smtClean="0">
                              <a:latin typeface="Cambria Math" panose="02040503050406030204" pitchFamily="18" charset="0"/>
                            </a:rPr>
                          </m:ctrlPr>
                        </m:dPr>
                        <m:e>
                          <m:m>
                            <m:mPr>
                              <m:mcs>
                                <m:mc>
                                  <m:mcPr>
                                    <m:count m:val="1"/>
                                    <m:mcJc m:val="center"/>
                                  </m:mcPr>
                                </m:mc>
                              </m:mcs>
                              <m:ctrlPr>
                                <a:rPr kumimoji="1" lang="en-US" altLang="ja-JP" sz="1400" b="0" i="1" smtClean="0">
                                  <a:latin typeface="Cambria Math" panose="02040503050406030204" pitchFamily="18" charset="0"/>
                                </a:rPr>
                              </m:ctrlPr>
                            </m:mPr>
                            <m:mr>
                              <m:e>
                                <m:r>
                                  <a:rPr kumimoji="1" lang="en-US" altLang="ja-JP" sz="1400" b="0" i="1" smtClean="0">
                                    <a:latin typeface="Cambria Math" panose="02040503050406030204" pitchFamily="18" charset="0"/>
                                  </a:rPr>
                                  <m:t>𝑣</m:t>
                                </m:r>
                                <m:d>
                                  <m:dPr>
                                    <m:ctrlPr>
                                      <a:rPr kumimoji="1" lang="en-US" altLang="ja-JP" sz="1400" i="1">
                                        <a:latin typeface="Cambria Math" panose="02040503050406030204" pitchFamily="18" charset="0"/>
                                      </a:rPr>
                                    </m:ctrlPr>
                                  </m:dPr>
                                  <m:e>
                                    <m:r>
                                      <a:rPr kumimoji="1" lang="en-US" altLang="ja-JP" sz="1400" b="1" i="1">
                                        <a:latin typeface="Cambria Math" panose="02040503050406030204" pitchFamily="18" charset="0"/>
                                      </a:rPr>
                                      <m:t>𝒙</m:t>
                                    </m:r>
                                  </m:e>
                                </m:d>
                                <m:r>
                                  <a:rPr kumimoji="1" lang="en-US" altLang="ja-JP" sz="1400" i="1">
                                    <a:latin typeface="Cambria Math" panose="02040503050406030204" pitchFamily="18" charset="0"/>
                                  </a:rPr>
                                  <m:t>&lt;</m:t>
                                </m:r>
                                <m:r>
                                  <a:rPr kumimoji="1" lang="en-US" altLang="ja-JP" sz="1400" b="0" i="1" smtClean="0">
                                    <a:latin typeface="Cambria Math" panose="02040503050406030204" pitchFamily="18" charset="0"/>
                                  </a:rPr>
                                  <m:t>𝑣</m:t>
                                </m:r>
                                <m:r>
                                  <a:rPr kumimoji="1" lang="en-US" altLang="ja-JP" sz="1400" i="1">
                                    <a:latin typeface="Cambria Math" panose="02040503050406030204" pitchFamily="18" charset="0"/>
                                  </a:rPr>
                                  <m:t>(</m:t>
                                </m:r>
                                <m:r>
                                  <a:rPr kumimoji="1" lang="en-US" altLang="ja-JP" sz="1400" b="1" i="1">
                                    <a:latin typeface="Cambria Math" panose="02040503050406030204" pitchFamily="18" charset="0"/>
                                  </a:rPr>
                                  <m:t>𝒚</m:t>
                                </m:r>
                                <m:r>
                                  <a:rPr kumimoji="1" lang="en-US" altLang="ja-JP" sz="1400" i="1">
                                    <a:latin typeface="Cambria Math" panose="02040503050406030204" pitchFamily="18" charset="0"/>
                                  </a:rPr>
                                  <m:t>)</m:t>
                                </m:r>
                                <m:r>
                                  <a:rPr kumimoji="1" lang="en-US" altLang="ja-JP" sz="1400" b="0" i="1" smtClean="0">
                                    <a:latin typeface="Cambria Math" panose="02040503050406030204" pitchFamily="18" charset="0"/>
                                    <a:ea typeface="Cambria Math" panose="02040503050406030204" pitchFamily="18" charset="0"/>
                                  </a:rPr>
                                  <m:t>;</m:t>
                                </m:r>
                                <m:r>
                                  <a:rPr kumimoji="1" lang="en-US" altLang="ja-JP" sz="1400" b="0" i="1" smtClean="0">
                                    <a:latin typeface="Cambria Math" panose="02040503050406030204" pitchFamily="18" charset="0"/>
                                  </a:rPr>
                                  <m:t>𝑣</m:t>
                                </m:r>
                                <m:d>
                                  <m:dPr>
                                    <m:ctrlPr>
                                      <a:rPr kumimoji="1" lang="en-US" altLang="ja-JP" sz="1400" i="1">
                                        <a:latin typeface="Cambria Math" panose="02040503050406030204" pitchFamily="18" charset="0"/>
                                      </a:rPr>
                                    </m:ctrlPr>
                                  </m:dPr>
                                  <m:e>
                                    <m:r>
                                      <a:rPr kumimoji="1" lang="en-US" altLang="ja-JP" sz="1400" b="1" i="1">
                                        <a:latin typeface="Cambria Math" panose="02040503050406030204" pitchFamily="18" charset="0"/>
                                      </a:rPr>
                                      <m:t>𝒙</m:t>
                                    </m:r>
                                  </m:e>
                                </m:d>
                                <m:r>
                                  <a:rPr kumimoji="1" lang="en-US" altLang="ja-JP" sz="1400" i="1">
                                    <a:latin typeface="Cambria Math" panose="02040503050406030204" pitchFamily="18" charset="0"/>
                                    <a:ea typeface="Cambria Math" panose="02040503050406030204" pitchFamily="18" charset="0"/>
                                  </a:rPr>
                                  <m:t>≠</m:t>
                                </m:r>
                                <m:r>
                                  <a:rPr kumimoji="1" lang="en-US" altLang="ja-JP" sz="1400" b="0" i="1" smtClean="0">
                                    <a:latin typeface="Cambria Math" panose="02040503050406030204" pitchFamily="18" charset="0"/>
                                  </a:rPr>
                                  <m:t>𝑣</m:t>
                                </m:r>
                                <m:r>
                                  <a:rPr kumimoji="1" lang="en-US" altLang="ja-JP" sz="1400" i="1">
                                    <a:latin typeface="Cambria Math" panose="02040503050406030204" pitchFamily="18" charset="0"/>
                                  </a:rPr>
                                  <m:t>(</m:t>
                                </m:r>
                                <m:r>
                                  <a:rPr kumimoji="1" lang="en-US" altLang="ja-JP" sz="1400" b="1" i="1">
                                    <a:latin typeface="Cambria Math" panose="02040503050406030204" pitchFamily="18" charset="0"/>
                                  </a:rPr>
                                  <m:t>𝒚</m:t>
                                </m:r>
                                <m:r>
                                  <a:rPr kumimoji="1" lang="en-US" altLang="ja-JP" sz="1400" i="1">
                                    <a:latin typeface="Cambria Math" panose="02040503050406030204" pitchFamily="18" charset="0"/>
                                  </a:rPr>
                                  <m:t>)</m:t>
                                </m:r>
                              </m:e>
                            </m:mr>
                            <m:mr>
                              <m:e>
                                <m:r>
                                  <a:rPr kumimoji="1" lang="en-US" altLang="ja-JP" sz="1400" b="0" i="1" smtClean="0">
                                    <a:latin typeface="Cambria Math" panose="02040503050406030204" pitchFamily="18" charset="0"/>
                                  </a:rPr>
                                  <m:t>𝑓</m:t>
                                </m:r>
                                <m:d>
                                  <m:dPr>
                                    <m:ctrlPr>
                                      <a:rPr kumimoji="1" lang="en-US" altLang="ja-JP" sz="1400" i="1">
                                        <a:latin typeface="Cambria Math" panose="02040503050406030204" pitchFamily="18" charset="0"/>
                                      </a:rPr>
                                    </m:ctrlPr>
                                  </m:dPr>
                                  <m:e>
                                    <m:r>
                                      <a:rPr kumimoji="1" lang="en-US" altLang="ja-JP" sz="1400" b="1" i="1">
                                        <a:latin typeface="Cambria Math" panose="02040503050406030204" pitchFamily="18" charset="0"/>
                                      </a:rPr>
                                      <m:t>𝒙</m:t>
                                    </m:r>
                                  </m:e>
                                </m:d>
                                <m:r>
                                  <a:rPr kumimoji="1" lang="en-US" altLang="ja-JP" sz="1400" i="1">
                                    <a:latin typeface="Cambria Math" panose="02040503050406030204" pitchFamily="18" charset="0"/>
                                  </a:rPr>
                                  <m:t>&lt;</m:t>
                                </m:r>
                                <m:r>
                                  <a:rPr kumimoji="1" lang="en-US" altLang="ja-JP" sz="1400" b="0" i="1" smtClean="0">
                                    <a:latin typeface="Cambria Math" panose="02040503050406030204" pitchFamily="18" charset="0"/>
                                  </a:rPr>
                                  <m:t>𝑓</m:t>
                                </m:r>
                                <m:d>
                                  <m:dPr>
                                    <m:ctrlPr>
                                      <a:rPr kumimoji="1" lang="en-US" altLang="ja-JP" sz="1400" i="1">
                                        <a:latin typeface="Cambria Math" panose="02040503050406030204" pitchFamily="18" charset="0"/>
                                      </a:rPr>
                                    </m:ctrlPr>
                                  </m:dPr>
                                  <m:e>
                                    <m:r>
                                      <a:rPr kumimoji="1" lang="en-US" altLang="ja-JP" sz="1400" b="1" i="1">
                                        <a:latin typeface="Cambria Math" panose="02040503050406030204" pitchFamily="18" charset="0"/>
                                      </a:rPr>
                                      <m:t>𝒚</m:t>
                                    </m:r>
                                  </m:e>
                                </m:d>
                                <m:r>
                                  <a:rPr kumimoji="1" lang="en-US" altLang="ja-JP" sz="1400" b="0" i="1" smtClean="0">
                                    <a:latin typeface="Cambria Math" panose="02040503050406030204" pitchFamily="18" charset="0"/>
                                    <a:ea typeface="Cambria Math" panose="02040503050406030204" pitchFamily="18" charset="0"/>
                                  </a:rPr>
                                  <m:t>;</m:t>
                                </m:r>
                                <m:r>
                                  <a:rPr kumimoji="1" lang="en-US" altLang="ja-JP" sz="1400" b="0" i="1" smtClean="0">
                                    <a:latin typeface="Cambria Math" panose="02040503050406030204" pitchFamily="18" charset="0"/>
                                  </a:rPr>
                                  <m:t>𝑣</m:t>
                                </m:r>
                                <m:d>
                                  <m:dPr>
                                    <m:ctrlPr>
                                      <a:rPr kumimoji="1" lang="en-US" altLang="ja-JP" sz="1400" i="1">
                                        <a:latin typeface="Cambria Math" panose="02040503050406030204" pitchFamily="18" charset="0"/>
                                      </a:rPr>
                                    </m:ctrlPr>
                                  </m:dPr>
                                  <m:e>
                                    <m:r>
                                      <a:rPr kumimoji="1" lang="en-US" altLang="ja-JP" sz="1400" b="1" i="1">
                                        <a:latin typeface="Cambria Math" panose="02040503050406030204" pitchFamily="18" charset="0"/>
                                      </a:rPr>
                                      <m:t>𝒙</m:t>
                                    </m:r>
                                  </m:e>
                                </m:d>
                                <m:r>
                                  <a:rPr kumimoji="1" lang="en-US" altLang="ja-JP" sz="1400" b="0" i="1" smtClean="0">
                                    <a:latin typeface="Cambria Math" panose="02040503050406030204" pitchFamily="18" charset="0"/>
                                  </a:rPr>
                                  <m:t>=</m:t>
                                </m:r>
                                <m:r>
                                  <a:rPr kumimoji="1" lang="en-US" altLang="ja-JP" sz="1400" b="0" i="1" smtClean="0">
                                    <a:latin typeface="Cambria Math" panose="02040503050406030204" pitchFamily="18" charset="0"/>
                                  </a:rPr>
                                  <m:t>𝑣</m:t>
                                </m:r>
                                <m:r>
                                  <a:rPr kumimoji="1" lang="en-US" altLang="ja-JP" sz="1400" i="1">
                                    <a:latin typeface="Cambria Math" panose="02040503050406030204" pitchFamily="18" charset="0"/>
                                  </a:rPr>
                                  <m:t>(</m:t>
                                </m:r>
                                <m:r>
                                  <a:rPr kumimoji="1" lang="en-US" altLang="ja-JP" sz="1400" b="1" i="1">
                                    <a:latin typeface="Cambria Math" panose="02040503050406030204" pitchFamily="18" charset="0"/>
                                  </a:rPr>
                                  <m:t>𝒚</m:t>
                                </m:r>
                                <m:r>
                                  <a:rPr kumimoji="1" lang="en-US" altLang="ja-JP" sz="1400" i="1">
                                    <a:latin typeface="Cambria Math" panose="02040503050406030204" pitchFamily="18" charset="0"/>
                                  </a:rPr>
                                  <m:t>)</m:t>
                                </m:r>
                              </m:e>
                            </m:mr>
                          </m:m>
                        </m:e>
                      </m:d>
                    </m:oMath>
                  </m:oMathPara>
                </a14:m>
                <a:endParaRPr kumimoji="1" lang="ja-JP" altLang="en-US" sz="1400" dirty="0"/>
              </a:p>
            </p:txBody>
          </p:sp>
        </mc:Choice>
        <mc:Fallback xmlns="">
          <p:sp>
            <p:nvSpPr>
              <p:cNvPr id="30" name="テキスト ボックス 29">
                <a:extLst>
                  <a:ext uri="{FF2B5EF4-FFF2-40B4-BE49-F238E27FC236}">
                    <a16:creationId xmlns:a16="http://schemas.microsoft.com/office/drawing/2014/main" id="{9CD373F0-2167-44CC-9BBB-623949DC869B}"/>
                  </a:ext>
                </a:extLst>
              </p:cNvPr>
              <p:cNvSpPr txBox="1">
                <a:spLocks noRot="1" noChangeAspect="1" noMove="1" noResize="1" noEditPoints="1" noAdjustHandles="1" noChangeArrowheads="1" noChangeShapeType="1" noTextEdit="1"/>
              </p:cNvSpPr>
              <p:nvPr/>
            </p:nvSpPr>
            <p:spPr>
              <a:xfrm>
                <a:off x="5262104" y="4249167"/>
                <a:ext cx="3614554" cy="572914"/>
              </a:xfrm>
              <a:prstGeom prst="rect">
                <a:avLst/>
              </a:prstGeom>
              <a:blipFill>
                <a:blip r:embed="rId3"/>
                <a:stretch>
                  <a:fillRect t="-179787" b="-264894"/>
                </a:stretch>
              </a:blipFill>
            </p:spPr>
            <p:txBody>
              <a:bodyPr/>
              <a:lstStyle/>
              <a:p>
                <a:r>
                  <a:rPr lang="ja-JP" altLang="en-US">
                    <a:noFill/>
                  </a:rPr>
                  <a:t> </a:t>
                </a:r>
              </a:p>
            </p:txBody>
          </p:sp>
        </mc:Fallback>
      </mc:AlternateContent>
      <p:sp>
        <p:nvSpPr>
          <p:cNvPr id="31" name="テキスト ボックス 30">
            <a:extLst>
              <a:ext uri="{FF2B5EF4-FFF2-40B4-BE49-F238E27FC236}">
                <a16:creationId xmlns:a16="http://schemas.microsoft.com/office/drawing/2014/main" id="{B64DE453-CFCF-4371-8452-5EF083998C26}"/>
              </a:ext>
            </a:extLst>
          </p:cNvPr>
          <p:cNvSpPr txBox="1"/>
          <p:nvPr/>
        </p:nvSpPr>
        <p:spPr>
          <a:xfrm>
            <a:off x="7339011" y="3146168"/>
            <a:ext cx="1916299" cy="338554"/>
          </a:xfrm>
          <a:prstGeom prst="rect">
            <a:avLst/>
          </a:prstGeom>
          <a:noFill/>
        </p:spPr>
        <p:txBody>
          <a:bodyPr wrap="square" rtlCol="0">
            <a:spAutoFit/>
          </a:bodyPr>
          <a:lstStyle/>
          <a:p>
            <a:pPr algn="ctr"/>
            <a:r>
              <a:rPr kumimoji="1" lang="en-US" altLang="ja-JP" sz="1600" dirty="0"/>
              <a:t>Feasibility Rule</a:t>
            </a:r>
            <a:endParaRPr kumimoji="1" lang="ja-JP" altLang="en-US" sz="1600" dirty="0"/>
          </a:p>
        </p:txBody>
      </p:sp>
      <p:graphicFrame>
        <p:nvGraphicFramePr>
          <p:cNvPr id="32" name="表 31">
            <a:extLst>
              <a:ext uri="{FF2B5EF4-FFF2-40B4-BE49-F238E27FC236}">
                <a16:creationId xmlns:a16="http://schemas.microsoft.com/office/drawing/2014/main" id="{9FBBF7D2-18CB-4C80-9FCD-CD555EA1339C}"/>
              </a:ext>
            </a:extLst>
          </p:cNvPr>
          <p:cNvGraphicFramePr>
            <a:graphicFrameLocks noGrp="1"/>
          </p:cNvGraphicFramePr>
          <p:nvPr>
            <p:extLst>
              <p:ext uri="{D42A27DB-BD31-4B8C-83A1-F6EECF244321}">
                <p14:modId xmlns:p14="http://schemas.microsoft.com/office/powerpoint/2010/main" val="1967080452"/>
              </p:ext>
            </p:extLst>
          </p:nvPr>
        </p:nvGraphicFramePr>
        <p:xfrm>
          <a:off x="1026311" y="2001762"/>
          <a:ext cx="10156039" cy="1005840"/>
        </p:xfrm>
        <a:graphic>
          <a:graphicData uri="http://schemas.openxmlformats.org/drawingml/2006/table">
            <a:tbl>
              <a:tblPr firstRow="1" bandRow="1">
                <a:tableStyleId>{5C22544A-7EE6-4342-B048-85BDC9FD1C3A}</a:tableStyleId>
              </a:tblPr>
              <a:tblGrid>
                <a:gridCol w="2316960">
                  <a:extLst>
                    <a:ext uri="{9D8B030D-6E8A-4147-A177-3AD203B41FA5}">
                      <a16:colId xmlns:a16="http://schemas.microsoft.com/office/drawing/2014/main" val="937617659"/>
                    </a:ext>
                  </a:extLst>
                </a:gridCol>
                <a:gridCol w="3792872">
                  <a:extLst>
                    <a:ext uri="{9D8B030D-6E8A-4147-A177-3AD203B41FA5}">
                      <a16:colId xmlns:a16="http://schemas.microsoft.com/office/drawing/2014/main" val="2145614959"/>
                    </a:ext>
                  </a:extLst>
                </a:gridCol>
                <a:gridCol w="4046207">
                  <a:extLst>
                    <a:ext uri="{9D8B030D-6E8A-4147-A177-3AD203B41FA5}">
                      <a16:colId xmlns:a16="http://schemas.microsoft.com/office/drawing/2014/main" val="612450490"/>
                    </a:ext>
                  </a:extLst>
                </a:gridCol>
              </a:tblGrid>
              <a:tr h="246761">
                <a:tc>
                  <a:txBody>
                    <a:bodyPr/>
                    <a:lstStyle/>
                    <a:p>
                      <a:pPr algn="ctr"/>
                      <a:r>
                        <a:rPr kumimoji="1" lang="ja-JP" altLang="en-US" sz="1600" dirty="0"/>
                        <a:t>項目</a:t>
                      </a:r>
                      <a:endParaRPr kumimoji="1" lang="en-US" altLang="ja-JP"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sz="1600" dirty="0"/>
                        <a:t>Adaptive MOEA/D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1600" dirty="0"/>
                        <a:t>適応型</a:t>
                      </a:r>
                      <a:r>
                        <a:rPr kumimoji="1" lang="en-US" altLang="ja-JP" sz="1600" dirty="0"/>
                        <a:t>PSO</a:t>
                      </a:r>
                      <a:r>
                        <a:rPr kumimoji="1" lang="ja-JP" altLang="en-US" sz="1600" dirty="0"/>
                        <a:t>／適応型</a:t>
                      </a:r>
                      <a:r>
                        <a:rPr kumimoji="1" lang="en-US" altLang="ja-JP" sz="1600" dirty="0"/>
                        <a:t>DE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22811591"/>
                  </a:ext>
                </a:extLst>
              </a:tr>
              <a:tr h="24676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解の評価・選択</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多目的最適化（問題分割）</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600" dirty="0"/>
                        <a:t>Feasibility Rule</a:t>
                      </a:r>
                      <a:endParaRPr kumimoji="1" lang="ja-JP"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19777559"/>
                  </a:ext>
                </a:extLst>
              </a:tr>
              <a:tr h="24676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近傍生成</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実数値</a:t>
                      </a:r>
                      <a:r>
                        <a:rPr kumimoji="1" lang="en-US" altLang="ja-JP" sz="1600" dirty="0"/>
                        <a:t>GA</a:t>
                      </a:r>
                      <a:endParaRPr kumimoji="1" lang="ja-JP"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600" dirty="0"/>
                        <a:t>Activity Feedback PSO</a:t>
                      </a:r>
                      <a:r>
                        <a:rPr kumimoji="1" lang="ja-JP" altLang="en-US" sz="1600" dirty="0"/>
                        <a:t>／</a:t>
                      </a:r>
                      <a:r>
                        <a:rPr kumimoji="1" lang="en-US" altLang="ja-JP" sz="1600" dirty="0"/>
                        <a:t>JADE</a:t>
                      </a:r>
                      <a:r>
                        <a:rPr kumimoji="1" lang="ja-JP" altLang="en-US" sz="1600" dirty="0"/>
                        <a:t>／</a:t>
                      </a:r>
                      <a:r>
                        <a:rPr kumimoji="1" lang="en-US" altLang="ja-JP" sz="1600" dirty="0"/>
                        <a:t>SHADE</a:t>
                      </a:r>
                      <a:endParaRPr kumimoji="1" lang="ja-JP"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85195583"/>
                  </a:ext>
                </a:extLst>
              </a:tr>
            </a:tbl>
          </a:graphicData>
        </a:graphic>
      </p:graphicFrame>
      <p:sp>
        <p:nvSpPr>
          <p:cNvPr id="33" name="テキスト ボックス 32">
            <a:extLst>
              <a:ext uri="{FF2B5EF4-FFF2-40B4-BE49-F238E27FC236}">
                <a16:creationId xmlns:a16="http://schemas.microsoft.com/office/drawing/2014/main" id="{48EEC470-A37A-4B96-8BB0-F5110EA35D4E}"/>
              </a:ext>
            </a:extLst>
          </p:cNvPr>
          <p:cNvSpPr txBox="1"/>
          <p:nvPr/>
        </p:nvSpPr>
        <p:spPr>
          <a:xfrm>
            <a:off x="5407599" y="4995328"/>
            <a:ext cx="1748276" cy="307777"/>
          </a:xfrm>
          <a:prstGeom prst="rect">
            <a:avLst/>
          </a:prstGeom>
          <a:noFill/>
        </p:spPr>
        <p:txBody>
          <a:bodyPr wrap="square" rtlCol="0">
            <a:spAutoFit/>
          </a:bodyPr>
          <a:lstStyle/>
          <a:p>
            <a:r>
              <a:rPr kumimoji="1" lang="ja-JP" altLang="en-US" sz="1400" dirty="0"/>
              <a:t>違反解同士の比較</a:t>
            </a:r>
            <a:endParaRPr kumimoji="1" lang="en-US" altLang="ja-JP" sz="1400" dirty="0"/>
          </a:p>
        </p:txBody>
      </p:sp>
      <p:sp>
        <p:nvSpPr>
          <p:cNvPr id="34" name="左中かっこ 33">
            <a:extLst>
              <a:ext uri="{FF2B5EF4-FFF2-40B4-BE49-F238E27FC236}">
                <a16:creationId xmlns:a16="http://schemas.microsoft.com/office/drawing/2014/main" id="{5137A4E7-0673-4964-83D3-15CDCEC8DCC7}"/>
              </a:ext>
            </a:extLst>
          </p:cNvPr>
          <p:cNvSpPr/>
          <p:nvPr/>
        </p:nvSpPr>
        <p:spPr>
          <a:xfrm>
            <a:off x="5308146" y="5009617"/>
            <a:ext cx="66675" cy="1005840"/>
          </a:xfrm>
          <a:prstGeom prst="leftBrac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5" name="テキスト ボックス 34">
            <a:extLst>
              <a:ext uri="{FF2B5EF4-FFF2-40B4-BE49-F238E27FC236}">
                <a16:creationId xmlns:a16="http://schemas.microsoft.com/office/drawing/2014/main" id="{9671F751-8483-473C-B1D6-D530F16F80F6}"/>
              </a:ext>
            </a:extLst>
          </p:cNvPr>
          <p:cNvSpPr txBox="1"/>
          <p:nvPr/>
        </p:nvSpPr>
        <p:spPr>
          <a:xfrm>
            <a:off x="5407598" y="5349123"/>
            <a:ext cx="2002851" cy="307777"/>
          </a:xfrm>
          <a:prstGeom prst="rect">
            <a:avLst/>
          </a:prstGeom>
          <a:noFill/>
        </p:spPr>
        <p:txBody>
          <a:bodyPr wrap="square" rtlCol="0">
            <a:spAutoFit/>
          </a:bodyPr>
          <a:lstStyle/>
          <a:p>
            <a:r>
              <a:rPr kumimoji="1" lang="ja-JP" altLang="en-US" sz="1400" dirty="0"/>
              <a:t>可能解と違反解の比較</a:t>
            </a:r>
            <a:endParaRPr kumimoji="1" lang="en-US" altLang="ja-JP" sz="1400" dirty="0"/>
          </a:p>
        </p:txBody>
      </p:sp>
      <p:sp>
        <p:nvSpPr>
          <p:cNvPr id="57" name="テキスト ボックス 56">
            <a:extLst>
              <a:ext uri="{FF2B5EF4-FFF2-40B4-BE49-F238E27FC236}">
                <a16:creationId xmlns:a16="http://schemas.microsoft.com/office/drawing/2014/main" id="{845BC743-A2BD-4CC2-963A-CBB01107F093}"/>
              </a:ext>
            </a:extLst>
          </p:cNvPr>
          <p:cNvSpPr txBox="1"/>
          <p:nvPr/>
        </p:nvSpPr>
        <p:spPr>
          <a:xfrm>
            <a:off x="5407599" y="5702918"/>
            <a:ext cx="1748276" cy="307777"/>
          </a:xfrm>
          <a:prstGeom prst="rect">
            <a:avLst/>
          </a:prstGeom>
          <a:noFill/>
        </p:spPr>
        <p:txBody>
          <a:bodyPr wrap="square" rtlCol="0">
            <a:spAutoFit/>
          </a:bodyPr>
          <a:lstStyle/>
          <a:p>
            <a:r>
              <a:rPr kumimoji="1" lang="ja-JP" altLang="en-US" sz="1400" dirty="0"/>
              <a:t>可能解同士の比較</a:t>
            </a:r>
            <a:endParaRPr kumimoji="1" lang="en-US" altLang="ja-JP" sz="1400" dirty="0"/>
          </a:p>
        </p:txBody>
      </p:sp>
      <mc:AlternateContent xmlns:mc="http://schemas.openxmlformats.org/markup-compatibility/2006" xmlns:a14="http://schemas.microsoft.com/office/drawing/2010/main">
        <mc:Choice Requires="a14">
          <p:sp>
            <p:nvSpPr>
              <p:cNvPr id="58" name="テキスト ボックス 57">
                <a:extLst>
                  <a:ext uri="{FF2B5EF4-FFF2-40B4-BE49-F238E27FC236}">
                    <a16:creationId xmlns:a16="http://schemas.microsoft.com/office/drawing/2014/main" id="{DCFA072A-C36B-48D2-BB39-02283C49FEA1}"/>
                  </a:ext>
                </a:extLst>
              </p:cNvPr>
              <p:cNvSpPr txBox="1"/>
              <p:nvPr/>
            </p:nvSpPr>
            <p:spPr>
              <a:xfrm>
                <a:off x="7308540" y="4995327"/>
                <a:ext cx="1787871" cy="307777"/>
              </a:xfrm>
              <a:prstGeom prst="rect">
                <a:avLst/>
              </a:prstGeom>
              <a:noFill/>
            </p:spPr>
            <p:txBody>
              <a:bodyPr wrap="square" rtlCol="0">
                <a:spAutoFit/>
              </a:bodyPr>
              <a:lstStyle/>
              <a:p>
                <a:r>
                  <a:rPr kumimoji="1" lang="ja-JP" altLang="en-US" sz="1400" dirty="0"/>
                  <a:t>⇒ </a:t>
                </a:r>
                <a14:m>
                  <m:oMath xmlns:m="http://schemas.openxmlformats.org/officeDocument/2006/math">
                    <m:r>
                      <a:rPr kumimoji="1" lang="en-US" altLang="ja-JP" sz="1400" b="0" i="1" smtClean="0">
                        <a:latin typeface="Cambria Math" panose="02040503050406030204" pitchFamily="18" charset="0"/>
                      </a:rPr>
                      <m:t>𝑣</m:t>
                    </m:r>
                  </m:oMath>
                </a14:m>
                <a:r>
                  <a:rPr kumimoji="1" lang="ja-JP" altLang="en-US" sz="1400" dirty="0"/>
                  <a:t>で比較・選択</a:t>
                </a:r>
              </a:p>
            </p:txBody>
          </p:sp>
        </mc:Choice>
        <mc:Fallback xmlns="">
          <p:sp>
            <p:nvSpPr>
              <p:cNvPr id="58" name="テキスト ボックス 57">
                <a:extLst>
                  <a:ext uri="{FF2B5EF4-FFF2-40B4-BE49-F238E27FC236}">
                    <a16:creationId xmlns:a16="http://schemas.microsoft.com/office/drawing/2014/main" id="{DCFA072A-C36B-48D2-BB39-02283C49FEA1}"/>
                  </a:ext>
                </a:extLst>
              </p:cNvPr>
              <p:cNvSpPr txBox="1">
                <a:spLocks noRot="1" noChangeAspect="1" noMove="1" noResize="1" noEditPoints="1" noAdjustHandles="1" noChangeArrowheads="1" noChangeShapeType="1" noTextEdit="1"/>
              </p:cNvSpPr>
              <p:nvPr/>
            </p:nvSpPr>
            <p:spPr>
              <a:xfrm>
                <a:off x="7308540" y="4995327"/>
                <a:ext cx="1787871" cy="307777"/>
              </a:xfrm>
              <a:prstGeom prst="rect">
                <a:avLst/>
              </a:prstGeom>
              <a:blipFill>
                <a:blip r:embed="rId4"/>
                <a:stretch>
                  <a:fillRect l="-1024" t="-3922" b="-19608"/>
                </a:stretch>
              </a:blipFill>
            </p:spPr>
            <p:txBody>
              <a:bodyPr/>
              <a:lstStyle/>
              <a:p>
                <a:r>
                  <a:rPr lang="ja-JP" altLang="en-US">
                    <a:noFill/>
                  </a:rPr>
                  <a:t> </a:t>
                </a:r>
              </a:p>
            </p:txBody>
          </p:sp>
        </mc:Fallback>
      </mc:AlternateContent>
      <p:sp>
        <p:nvSpPr>
          <p:cNvPr id="59" name="テキスト ボックス 58">
            <a:extLst>
              <a:ext uri="{FF2B5EF4-FFF2-40B4-BE49-F238E27FC236}">
                <a16:creationId xmlns:a16="http://schemas.microsoft.com/office/drawing/2014/main" id="{2143413C-53BB-4D36-B64B-2960C5F34802}"/>
              </a:ext>
            </a:extLst>
          </p:cNvPr>
          <p:cNvSpPr txBox="1"/>
          <p:nvPr/>
        </p:nvSpPr>
        <p:spPr>
          <a:xfrm>
            <a:off x="7308540" y="5343974"/>
            <a:ext cx="1681599" cy="307777"/>
          </a:xfrm>
          <a:prstGeom prst="rect">
            <a:avLst/>
          </a:prstGeom>
          <a:noFill/>
        </p:spPr>
        <p:txBody>
          <a:bodyPr wrap="square" rtlCol="0">
            <a:spAutoFit/>
          </a:bodyPr>
          <a:lstStyle/>
          <a:p>
            <a:r>
              <a:rPr kumimoji="1" lang="ja-JP" altLang="en-US" sz="1400" dirty="0"/>
              <a:t>⇒ 可能解を選択</a:t>
            </a:r>
          </a:p>
        </p:txBody>
      </p:sp>
      <mc:AlternateContent xmlns:mc="http://schemas.openxmlformats.org/markup-compatibility/2006" xmlns:a14="http://schemas.microsoft.com/office/drawing/2010/main">
        <mc:Choice Requires="a14">
          <p:sp>
            <p:nvSpPr>
              <p:cNvPr id="60" name="テキスト ボックス 59">
                <a:extLst>
                  <a:ext uri="{FF2B5EF4-FFF2-40B4-BE49-F238E27FC236}">
                    <a16:creationId xmlns:a16="http://schemas.microsoft.com/office/drawing/2014/main" id="{E96C3A0E-D717-4C2D-8292-FABB48CEADC1}"/>
                  </a:ext>
                </a:extLst>
              </p:cNvPr>
              <p:cNvSpPr txBox="1"/>
              <p:nvPr/>
            </p:nvSpPr>
            <p:spPr>
              <a:xfrm>
                <a:off x="7308540" y="5702918"/>
                <a:ext cx="1966658" cy="307777"/>
              </a:xfrm>
              <a:prstGeom prst="rect">
                <a:avLst/>
              </a:prstGeom>
              <a:noFill/>
            </p:spPr>
            <p:txBody>
              <a:bodyPr wrap="square" rtlCol="0">
                <a:spAutoFit/>
              </a:bodyPr>
              <a:lstStyle/>
              <a:p>
                <a:r>
                  <a:rPr kumimoji="1" lang="ja-JP" altLang="en-US" sz="1400" dirty="0"/>
                  <a:t>⇒</a:t>
                </a:r>
                <a:r>
                  <a:rPr kumimoji="1" lang="en-US" altLang="ja-JP" sz="1400" b="0" dirty="0"/>
                  <a:t> </a:t>
                </a:r>
                <a14:m>
                  <m:oMath xmlns:m="http://schemas.openxmlformats.org/officeDocument/2006/math">
                    <m:r>
                      <a:rPr kumimoji="1" lang="en-US" altLang="ja-JP" sz="1400" b="0" i="1" smtClean="0">
                        <a:latin typeface="Cambria Math" panose="02040503050406030204" pitchFamily="18" charset="0"/>
                      </a:rPr>
                      <m:t>𝑓</m:t>
                    </m:r>
                  </m:oMath>
                </a14:m>
                <a:r>
                  <a:rPr kumimoji="1" lang="ja-JP" altLang="en-US" sz="1400" dirty="0"/>
                  <a:t>で比較・選択</a:t>
                </a:r>
              </a:p>
            </p:txBody>
          </p:sp>
        </mc:Choice>
        <mc:Fallback xmlns="">
          <p:sp>
            <p:nvSpPr>
              <p:cNvPr id="60" name="テキスト ボックス 59">
                <a:extLst>
                  <a:ext uri="{FF2B5EF4-FFF2-40B4-BE49-F238E27FC236}">
                    <a16:creationId xmlns:a16="http://schemas.microsoft.com/office/drawing/2014/main" id="{E96C3A0E-D717-4C2D-8292-FABB48CEADC1}"/>
                  </a:ext>
                </a:extLst>
              </p:cNvPr>
              <p:cNvSpPr txBox="1">
                <a:spLocks noRot="1" noChangeAspect="1" noMove="1" noResize="1" noEditPoints="1" noAdjustHandles="1" noChangeArrowheads="1" noChangeShapeType="1" noTextEdit="1"/>
              </p:cNvSpPr>
              <p:nvPr/>
            </p:nvSpPr>
            <p:spPr>
              <a:xfrm>
                <a:off x="7308540" y="5702918"/>
                <a:ext cx="1966658" cy="307777"/>
              </a:xfrm>
              <a:prstGeom prst="rect">
                <a:avLst/>
              </a:prstGeom>
              <a:blipFill>
                <a:blip r:embed="rId5"/>
                <a:stretch>
                  <a:fillRect l="-929" t="-6000" b="-20000"/>
                </a:stretch>
              </a:blipFill>
            </p:spPr>
            <p:txBody>
              <a:bodyPr/>
              <a:lstStyle/>
              <a:p>
                <a:r>
                  <a:rPr lang="ja-JP" altLang="en-US">
                    <a:noFill/>
                  </a:rPr>
                  <a:t> </a:t>
                </a:r>
              </a:p>
            </p:txBody>
          </p:sp>
        </mc:Fallback>
      </mc:AlternateContent>
      <p:cxnSp>
        <p:nvCxnSpPr>
          <p:cNvPr id="61" name="直線コネクタ 60">
            <a:extLst>
              <a:ext uri="{FF2B5EF4-FFF2-40B4-BE49-F238E27FC236}">
                <a16:creationId xmlns:a16="http://schemas.microsoft.com/office/drawing/2014/main" id="{4B4A9879-7879-49B4-9F82-CBAE4330D027}"/>
              </a:ext>
            </a:extLst>
          </p:cNvPr>
          <p:cNvCxnSpPr>
            <a:cxnSpLocks/>
          </p:cNvCxnSpPr>
          <p:nvPr/>
        </p:nvCxnSpPr>
        <p:spPr>
          <a:xfrm flipH="1">
            <a:off x="5231374" y="3494128"/>
            <a:ext cx="6095408"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2" name="テキスト ボックス 61">
            <a:extLst>
              <a:ext uri="{FF2B5EF4-FFF2-40B4-BE49-F238E27FC236}">
                <a16:creationId xmlns:a16="http://schemas.microsoft.com/office/drawing/2014/main" id="{0EBF8CA9-FB15-424B-B35D-AED7D1B5252A}"/>
              </a:ext>
            </a:extLst>
          </p:cNvPr>
          <p:cNvSpPr txBox="1"/>
          <p:nvPr/>
        </p:nvSpPr>
        <p:spPr>
          <a:xfrm>
            <a:off x="1852611" y="3146168"/>
            <a:ext cx="1916299" cy="338554"/>
          </a:xfrm>
          <a:prstGeom prst="rect">
            <a:avLst/>
          </a:prstGeom>
          <a:noFill/>
        </p:spPr>
        <p:txBody>
          <a:bodyPr wrap="square" rtlCol="0">
            <a:spAutoFit/>
          </a:bodyPr>
          <a:lstStyle/>
          <a:p>
            <a:pPr algn="ctr"/>
            <a:r>
              <a:rPr kumimoji="1" lang="en-US" altLang="ja-JP" sz="1600" dirty="0"/>
              <a:t>MOEA/D</a:t>
            </a:r>
            <a:endParaRPr kumimoji="1" lang="ja-JP" altLang="en-US" sz="1600" dirty="0"/>
          </a:p>
        </p:txBody>
      </p:sp>
      <p:cxnSp>
        <p:nvCxnSpPr>
          <p:cNvPr id="63" name="直線コネクタ 62">
            <a:extLst>
              <a:ext uri="{FF2B5EF4-FFF2-40B4-BE49-F238E27FC236}">
                <a16:creationId xmlns:a16="http://schemas.microsoft.com/office/drawing/2014/main" id="{68777B65-FAB5-4964-9417-99EC5099E6D2}"/>
              </a:ext>
            </a:extLst>
          </p:cNvPr>
          <p:cNvCxnSpPr>
            <a:cxnSpLocks/>
          </p:cNvCxnSpPr>
          <p:nvPr/>
        </p:nvCxnSpPr>
        <p:spPr>
          <a:xfrm flipH="1">
            <a:off x="720581" y="3494128"/>
            <a:ext cx="4163245"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4" name="テキスト ボックス 63">
                <a:extLst>
                  <a:ext uri="{FF2B5EF4-FFF2-40B4-BE49-F238E27FC236}">
                    <a16:creationId xmlns:a16="http://schemas.microsoft.com/office/drawing/2014/main" id="{74A8018A-95E6-4EEE-ABC8-76FE3E73776B}"/>
                  </a:ext>
                </a:extLst>
              </p:cNvPr>
              <p:cNvSpPr txBox="1"/>
              <p:nvPr/>
            </p:nvSpPr>
            <p:spPr>
              <a:xfrm>
                <a:off x="787903" y="3606519"/>
                <a:ext cx="4163244" cy="523220"/>
              </a:xfrm>
              <a:prstGeom prst="rect">
                <a:avLst/>
              </a:prstGeom>
              <a:noFill/>
            </p:spPr>
            <p:txBody>
              <a:bodyPr wrap="square" rtlCol="0">
                <a:spAutoFit/>
              </a:bodyPr>
              <a:lstStyle/>
              <a:p>
                <a:r>
                  <a:rPr kumimoji="1" lang="ja-JP" altLang="en-US" sz="1400" b="1" dirty="0"/>
                  <a:t>個体に異なる重みを与えて、部分問題に分割する方法</a:t>
                </a:r>
                <a:endParaRPr kumimoji="1" lang="en-US" altLang="ja-JP" sz="1400" b="1" dirty="0"/>
              </a:p>
              <a:p>
                <a14:m>
                  <m:oMath xmlns:m="http://schemas.openxmlformats.org/officeDocument/2006/math">
                    <m:r>
                      <a:rPr kumimoji="1" lang="en-US" altLang="ja-JP" sz="1400" b="0" i="1" smtClean="0">
                        <a:latin typeface="Cambria Math" panose="02040503050406030204" pitchFamily="18" charset="0"/>
                      </a:rPr>
                      <m:t>(</m:t>
                    </m:r>
                    <m:r>
                      <a:rPr kumimoji="1" lang="en-US" altLang="ja-JP" sz="1400" b="0" i="1" smtClean="0">
                        <a:latin typeface="Cambria Math" panose="02040503050406030204" pitchFamily="18" charset="0"/>
                      </a:rPr>
                      <m:t>𝑓</m:t>
                    </m:r>
                    <m:r>
                      <a:rPr kumimoji="1" lang="en-US" altLang="ja-JP" sz="1400" b="0" i="1" smtClean="0">
                        <a:latin typeface="Cambria Math" panose="02040503050406030204" pitchFamily="18" charset="0"/>
                      </a:rPr>
                      <m:t>,</m:t>
                    </m:r>
                    <m:r>
                      <a:rPr kumimoji="1" lang="en-US" altLang="ja-JP" sz="1400" b="0" i="1" smtClean="0">
                        <a:latin typeface="Cambria Math" panose="02040503050406030204" pitchFamily="18" charset="0"/>
                      </a:rPr>
                      <m:t>𝑣</m:t>
                    </m:r>
                    <m:r>
                      <a:rPr kumimoji="1" lang="en-US" altLang="ja-JP" sz="1400" b="0" i="1" smtClean="0">
                        <a:latin typeface="Cambria Math" panose="02040503050406030204" pitchFamily="18" charset="0"/>
                      </a:rPr>
                      <m:t>)</m:t>
                    </m:r>
                  </m:oMath>
                </a14:m>
                <a:r>
                  <a:rPr kumimoji="1" lang="ja-JP" altLang="en-US" sz="1400" b="1" dirty="0"/>
                  <a:t>のパレートフロンティアへの選択圧が強い</a:t>
                </a:r>
                <a:endParaRPr kumimoji="1" lang="en-US" altLang="ja-JP" sz="1400" b="1" dirty="0"/>
              </a:p>
            </p:txBody>
          </p:sp>
        </mc:Choice>
        <mc:Fallback xmlns="">
          <p:sp>
            <p:nvSpPr>
              <p:cNvPr id="64" name="テキスト ボックス 63">
                <a:extLst>
                  <a:ext uri="{FF2B5EF4-FFF2-40B4-BE49-F238E27FC236}">
                    <a16:creationId xmlns:a16="http://schemas.microsoft.com/office/drawing/2014/main" id="{74A8018A-95E6-4EEE-ABC8-76FE3E73776B}"/>
                  </a:ext>
                </a:extLst>
              </p:cNvPr>
              <p:cNvSpPr txBox="1">
                <a:spLocks noRot="1" noChangeAspect="1" noMove="1" noResize="1" noEditPoints="1" noAdjustHandles="1" noChangeArrowheads="1" noChangeShapeType="1" noTextEdit="1"/>
              </p:cNvSpPr>
              <p:nvPr/>
            </p:nvSpPr>
            <p:spPr>
              <a:xfrm>
                <a:off x="787903" y="3606519"/>
                <a:ext cx="4163244" cy="523220"/>
              </a:xfrm>
              <a:prstGeom prst="rect">
                <a:avLst/>
              </a:prstGeom>
              <a:blipFill>
                <a:blip r:embed="rId6"/>
                <a:stretch>
                  <a:fillRect l="-439" t="-2353" b="-11765"/>
                </a:stretch>
              </a:blipFill>
            </p:spPr>
            <p:txBody>
              <a:bodyPr/>
              <a:lstStyle/>
              <a:p>
                <a:r>
                  <a:rPr lang="ja-JP" altLang="en-US">
                    <a:noFill/>
                  </a:rPr>
                  <a:t> </a:t>
                </a:r>
              </a:p>
            </p:txBody>
          </p:sp>
        </mc:Fallback>
      </mc:AlternateContent>
      <p:pic>
        <p:nvPicPr>
          <p:cNvPr id="65" name="図 64">
            <a:extLst>
              <a:ext uri="{FF2B5EF4-FFF2-40B4-BE49-F238E27FC236}">
                <a16:creationId xmlns:a16="http://schemas.microsoft.com/office/drawing/2014/main" id="{9B6482BB-C0FD-4A0E-8E0B-0FD5B9504E3D}"/>
              </a:ext>
            </a:extLst>
          </p:cNvPr>
          <p:cNvPicPr>
            <a:picLocks noChangeAspect="1"/>
          </p:cNvPicPr>
          <p:nvPr/>
        </p:nvPicPr>
        <p:blipFill rotWithShape="1">
          <a:blip r:embed="rId7"/>
          <a:srcRect t="15970" r="49449" b="9674"/>
          <a:stretch/>
        </p:blipFill>
        <p:spPr>
          <a:xfrm>
            <a:off x="1547705" y="4173041"/>
            <a:ext cx="2164157" cy="1988486"/>
          </a:xfrm>
          <a:prstGeom prst="rect">
            <a:avLst/>
          </a:prstGeom>
        </p:spPr>
      </p:pic>
      <p:sp>
        <p:nvSpPr>
          <p:cNvPr id="66" name="楕円 65">
            <a:extLst>
              <a:ext uri="{FF2B5EF4-FFF2-40B4-BE49-F238E27FC236}">
                <a16:creationId xmlns:a16="http://schemas.microsoft.com/office/drawing/2014/main" id="{43602D1D-2029-4CCF-A529-C1400C24D103}"/>
              </a:ext>
            </a:extLst>
          </p:cNvPr>
          <p:cNvSpPr/>
          <p:nvPr/>
        </p:nvSpPr>
        <p:spPr>
          <a:xfrm>
            <a:off x="2776144" y="4403071"/>
            <a:ext cx="108000" cy="108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7" name="テキスト ボックス 66">
            <a:extLst>
              <a:ext uri="{FF2B5EF4-FFF2-40B4-BE49-F238E27FC236}">
                <a16:creationId xmlns:a16="http://schemas.microsoft.com/office/drawing/2014/main" id="{63151F19-6E14-40EC-B91A-3BEA6B1BBD24}"/>
              </a:ext>
            </a:extLst>
          </p:cNvPr>
          <p:cNvSpPr txBox="1"/>
          <p:nvPr/>
        </p:nvSpPr>
        <p:spPr>
          <a:xfrm>
            <a:off x="3065531" y="4158479"/>
            <a:ext cx="646331" cy="276999"/>
          </a:xfrm>
          <a:prstGeom prst="rect">
            <a:avLst/>
          </a:prstGeom>
          <a:noFill/>
        </p:spPr>
        <p:txBody>
          <a:bodyPr wrap="none" rtlCol="0">
            <a:spAutoFit/>
          </a:bodyPr>
          <a:lstStyle/>
          <a:p>
            <a:r>
              <a:rPr kumimoji="1" lang="ja-JP" altLang="en-US" sz="1200" dirty="0"/>
              <a:t>探索点</a:t>
            </a:r>
          </a:p>
        </p:txBody>
      </p:sp>
      <p:sp>
        <p:nvSpPr>
          <p:cNvPr id="68" name="楕円 67">
            <a:extLst>
              <a:ext uri="{FF2B5EF4-FFF2-40B4-BE49-F238E27FC236}">
                <a16:creationId xmlns:a16="http://schemas.microsoft.com/office/drawing/2014/main" id="{B91F0D61-427E-43B2-852E-8BB3B42638D3}"/>
              </a:ext>
            </a:extLst>
          </p:cNvPr>
          <p:cNvSpPr/>
          <p:nvPr/>
        </p:nvSpPr>
        <p:spPr>
          <a:xfrm>
            <a:off x="2445777" y="4638537"/>
            <a:ext cx="108000" cy="108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9" name="楕円 68">
            <a:extLst>
              <a:ext uri="{FF2B5EF4-FFF2-40B4-BE49-F238E27FC236}">
                <a16:creationId xmlns:a16="http://schemas.microsoft.com/office/drawing/2014/main" id="{1001422E-E42A-4C09-BA9C-1A5ABFC3D40B}"/>
              </a:ext>
            </a:extLst>
          </p:cNvPr>
          <p:cNvSpPr/>
          <p:nvPr/>
        </p:nvSpPr>
        <p:spPr>
          <a:xfrm>
            <a:off x="3260751" y="4641707"/>
            <a:ext cx="108000" cy="108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0" name="二等辺三角形 69">
            <a:extLst>
              <a:ext uri="{FF2B5EF4-FFF2-40B4-BE49-F238E27FC236}">
                <a16:creationId xmlns:a16="http://schemas.microsoft.com/office/drawing/2014/main" id="{AE901C88-F7B9-4056-9015-6EF93E4200FF}"/>
              </a:ext>
            </a:extLst>
          </p:cNvPr>
          <p:cNvSpPr/>
          <p:nvPr/>
        </p:nvSpPr>
        <p:spPr>
          <a:xfrm rot="13142737">
            <a:off x="2380581" y="5199698"/>
            <a:ext cx="791126" cy="179861"/>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1" name="楕円 70">
            <a:extLst>
              <a:ext uri="{FF2B5EF4-FFF2-40B4-BE49-F238E27FC236}">
                <a16:creationId xmlns:a16="http://schemas.microsoft.com/office/drawing/2014/main" id="{1B712183-BD01-4C03-A924-48C86F27DE57}"/>
              </a:ext>
            </a:extLst>
          </p:cNvPr>
          <p:cNvSpPr/>
          <p:nvPr/>
        </p:nvSpPr>
        <p:spPr>
          <a:xfrm>
            <a:off x="3414765" y="5059284"/>
            <a:ext cx="108000" cy="108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2" name="楕円 71">
            <a:extLst>
              <a:ext uri="{FF2B5EF4-FFF2-40B4-BE49-F238E27FC236}">
                <a16:creationId xmlns:a16="http://schemas.microsoft.com/office/drawing/2014/main" id="{7D9827E4-3224-42BE-B21D-149EA996CDC1}"/>
              </a:ext>
            </a:extLst>
          </p:cNvPr>
          <p:cNvSpPr/>
          <p:nvPr/>
        </p:nvSpPr>
        <p:spPr>
          <a:xfrm>
            <a:off x="2917640" y="4768081"/>
            <a:ext cx="108000" cy="108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pic>
        <p:nvPicPr>
          <p:cNvPr id="73" name="図 72">
            <a:extLst>
              <a:ext uri="{FF2B5EF4-FFF2-40B4-BE49-F238E27FC236}">
                <a16:creationId xmlns:a16="http://schemas.microsoft.com/office/drawing/2014/main" id="{507AC4E1-B253-41C2-AB6C-67FB11943396}"/>
              </a:ext>
            </a:extLst>
          </p:cNvPr>
          <p:cNvPicPr>
            <a:picLocks noChangeAspect="1"/>
          </p:cNvPicPr>
          <p:nvPr/>
        </p:nvPicPr>
        <p:blipFill rotWithShape="1">
          <a:blip r:embed="rId7"/>
          <a:srcRect t="15970" r="49449" b="9674"/>
          <a:stretch/>
        </p:blipFill>
        <p:spPr>
          <a:xfrm>
            <a:off x="8865973" y="4173041"/>
            <a:ext cx="2164157" cy="1988486"/>
          </a:xfrm>
          <a:prstGeom prst="rect">
            <a:avLst/>
          </a:prstGeom>
        </p:spPr>
      </p:pic>
      <p:sp>
        <p:nvSpPr>
          <p:cNvPr id="74" name="楕円 73">
            <a:extLst>
              <a:ext uri="{FF2B5EF4-FFF2-40B4-BE49-F238E27FC236}">
                <a16:creationId xmlns:a16="http://schemas.microsoft.com/office/drawing/2014/main" id="{1CE11A7F-4A12-413C-87A6-46F14F5A2E76}"/>
              </a:ext>
            </a:extLst>
          </p:cNvPr>
          <p:cNvSpPr/>
          <p:nvPr/>
        </p:nvSpPr>
        <p:spPr>
          <a:xfrm>
            <a:off x="10091344" y="4298296"/>
            <a:ext cx="108000" cy="108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5" name="楕円 74">
            <a:extLst>
              <a:ext uri="{FF2B5EF4-FFF2-40B4-BE49-F238E27FC236}">
                <a16:creationId xmlns:a16="http://schemas.microsoft.com/office/drawing/2014/main" id="{BC1EA19C-E919-453D-AF65-DF34D291D06C}"/>
              </a:ext>
            </a:extLst>
          </p:cNvPr>
          <p:cNvSpPr/>
          <p:nvPr/>
        </p:nvSpPr>
        <p:spPr>
          <a:xfrm>
            <a:off x="9760977" y="4533762"/>
            <a:ext cx="108000" cy="108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6" name="楕円 75">
            <a:extLst>
              <a:ext uri="{FF2B5EF4-FFF2-40B4-BE49-F238E27FC236}">
                <a16:creationId xmlns:a16="http://schemas.microsoft.com/office/drawing/2014/main" id="{B78C14DC-51E4-4CC4-B1CD-4A80F725481C}"/>
              </a:ext>
            </a:extLst>
          </p:cNvPr>
          <p:cNvSpPr/>
          <p:nvPr/>
        </p:nvSpPr>
        <p:spPr>
          <a:xfrm>
            <a:off x="10575951" y="4536932"/>
            <a:ext cx="108000" cy="108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7" name="楕円 76">
            <a:extLst>
              <a:ext uri="{FF2B5EF4-FFF2-40B4-BE49-F238E27FC236}">
                <a16:creationId xmlns:a16="http://schemas.microsoft.com/office/drawing/2014/main" id="{F0D519CF-D5CF-4131-BAB2-97D815E60DA6}"/>
              </a:ext>
            </a:extLst>
          </p:cNvPr>
          <p:cNvSpPr/>
          <p:nvPr/>
        </p:nvSpPr>
        <p:spPr>
          <a:xfrm>
            <a:off x="10729965" y="4954509"/>
            <a:ext cx="108000" cy="108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8" name="楕円 77">
            <a:extLst>
              <a:ext uri="{FF2B5EF4-FFF2-40B4-BE49-F238E27FC236}">
                <a16:creationId xmlns:a16="http://schemas.microsoft.com/office/drawing/2014/main" id="{A1EFA62C-A634-4027-8613-A16A65CF90A8}"/>
              </a:ext>
            </a:extLst>
          </p:cNvPr>
          <p:cNvSpPr/>
          <p:nvPr/>
        </p:nvSpPr>
        <p:spPr>
          <a:xfrm>
            <a:off x="10232840" y="4663306"/>
            <a:ext cx="108000" cy="108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9" name="二等辺三角形 78">
            <a:extLst>
              <a:ext uri="{FF2B5EF4-FFF2-40B4-BE49-F238E27FC236}">
                <a16:creationId xmlns:a16="http://schemas.microsoft.com/office/drawing/2014/main" id="{F7C6796D-A677-4B2C-9555-F2802C37CB38}"/>
              </a:ext>
            </a:extLst>
          </p:cNvPr>
          <p:cNvSpPr/>
          <p:nvPr/>
        </p:nvSpPr>
        <p:spPr>
          <a:xfrm rot="10800000">
            <a:off x="9868977" y="5167284"/>
            <a:ext cx="791126" cy="179861"/>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80" name="テキスト ボックス 79">
            <a:extLst>
              <a:ext uri="{FF2B5EF4-FFF2-40B4-BE49-F238E27FC236}">
                <a16:creationId xmlns:a16="http://schemas.microsoft.com/office/drawing/2014/main" id="{6F90A929-0003-4FAC-8C08-DD88EF03B455}"/>
              </a:ext>
            </a:extLst>
          </p:cNvPr>
          <p:cNvSpPr txBox="1"/>
          <p:nvPr/>
        </p:nvSpPr>
        <p:spPr>
          <a:xfrm>
            <a:off x="10373132" y="4039711"/>
            <a:ext cx="646331" cy="276999"/>
          </a:xfrm>
          <a:prstGeom prst="rect">
            <a:avLst/>
          </a:prstGeom>
          <a:noFill/>
        </p:spPr>
        <p:txBody>
          <a:bodyPr wrap="none" rtlCol="0">
            <a:spAutoFit/>
          </a:bodyPr>
          <a:lstStyle/>
          <a:p>
            <a:r>
              <a:rPr kumimoji="1" lang="ja-JP" altLang="en-US" sz="1200" dirty="0"/>
              <a:t>探索点</a:t>
            </a:r>
          </a:p>
        </p:txBody>
      </p:sp>
    </p:spTree>
    <p:extLst>
      <p:ext uri="{BB962C8B-B14F-4D97-AF65-F5344CB8AC3E}">
        <p14:creationId xmlns:p14="http://schemas.microsoft.com/office/powerpoint/2010/main" val="29931741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12</a:t>
            </a:fld>
            <a:endParaRPr kumimoji="1" lang="ja-JP" altLang="en-US"/>
          </a:p>
        </p:txBody>
      </p:sp>
      <p:sp>
        <p:nvSpPr>
          <p:cNvPr id="52" name="テキスト プレースホルダー 2">
            <a:extLst>
              <a:ext uri="{FF2B5EF4-FFF2-40B4-BE49-F238E27FC236}">
                <a16:creationId xmlns:a16="http://schemas.microsoft.com/office/drawing/2014/main" id="{C9267424-E1F2-4834-9AAF-37679E5974BA}"/>
              </a:ext>
            </a:extLst>
          </p:cNvPr>
          <p:cNvSpPr txBox="1">
            <a:spLocks/>
          </p:cNvSpPr>
          <p:nvPr/>
        </p:nvSpPr>
        <p:spPr>
          <a:xfrm>
            <a:off x="408178" y="1060382"/>
            <a:ext cx="11509002" cy="1132378"/>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連続最適化で、実数値</a:t>
            </a:r>
            <a:r>
              <a:rPr lang="en-US" altLang="ja-JP" sz="2800" dirty="0"/>
              <a:t>GA</a:t>
            </a:r>
            <a:r>
              <a:rPr lang="ja-JP" altLang="en-US" sz="2800" dirty="0"/>
              <a:t>よりも優秀な近傍生成は、適応的パラメータ調整を具備する手法である。</a:t>
            </a:r>
            <a:endParaRPr lang="en-US" altLang="ja-JP" sz="2800" dirty="0"/>
          </a:p>
        </p:txBody>
      </p:sp>
      <mc:AlternateContent xmlns:mc="http://schemas.openxmlformats.org/markup-compatibility/2006" xmlns:a14="http://schemas.microsoft.com/office/drawing/2010/main">
        <mc:Choice Requires="a14">
          <p:sp>
            <p:nvSpPr>
              <p:cNvPr id="17" name="テキスト ボックス 16">
                <a:extLst>
                  <a:ext uri="{FF2B5EF4-FFF2-40B4-BE49-F238E27FC236}">
                    <a16:creationId xmlns:a16="http://schemas.microsoft.com/office/drawing/2014/main" id="{1765CE15-BC7C-464E-9A7F-A8D99F2A7A85}"/>
                  </a:ext>
                </a:extLst>
              </p:cNvPr>
              <p:cNvSpPr txBox="1"/>
              <p:nvPr/>
            </p:nvSpPr>
            <p:spPr>
              <a:xfrm>
                <a:off x="832111" y="3164822"/>
                <a:ext cx="3796149" cy="32528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kumimoji="1" lang="en-US" altLang="ja-JP" sz="1400" b="0" i="1" smtClean="0">
                          <a:latin typeface="Cambria Math" panose="02040503050406030204" pitchFamily="18" charset="0"/>
                        </a:rPr>
                        <m:t>𝑤</m:t>
                      </m:r>
                      <m:d>
                        <m:dPr>
                          <m:ctrlPr>
                            <a:rPr kumimoji="1" lang="en-US" altLang="ja-JP" sz="1400" i="1" smtClean="0">
                              <a:latin typeface="Cambria Math" panose="02040503050406030204" pitchFamily="18" charset="0"/>
                            </a:rPr>
                          </m:ctrlPr>
                        </m:dPr>
                        <m:e>
                          <m:r>
                            <a:rPr kumimoji="1" lang="en-US" altLang="ja-JP" sz="1400" b="0" i="1" smtClean="0">
                              <a:latin typeface="Cambria Math" panose="02040503050406030204" pitchFamily="18" charset="0"/>
                            </a:rPr>
                            <m:t>𝑘</m:t>
                          </m:r>
                          <m:r>
                            <a:rPr kumimoji="1" lang="en-US" altLang="ja-JP" sz="1400" b="0" i="1" smtClean="0">
                              <a:latin typeface="Cambria Math" panose="02040503050406030204" pitchFamily="18" charset="0"/>
                            </a:rPr>
                            <m:t>+1</m:t>
                          </m:r>
                        </m:e>
                      </m:d>
                      <m:r>
                        <a:rPr kumimoji="1" lang="en-US" altLang="ja-JP" sz="1400" b="1" i="1" smtClean="0">
                          <a:latin typeface="Cambria Math" panose="02040503050406030204" pitchFamily="18" charset="0"/>
                        </a:rPr>
                        <m:t>=</m:t>
                      </m:r>
                      <m:r>
                        <a:rPr kumimoji="1" lang="en-US" altLang="ja-JP" sz="1400" i="1">
                          <a:latin typeface="Cambria Math" panose="02040503050406030204" pitchFamily="18" charset="0"/>
                        </a:rPr>
                        <m:t>𝑤</m:t>
                      </m:r>
                      <m:d>
                        <m:dPr>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𝑘</m:t>
                          </m:r>
                        </m:e>
                      </m:d>
                      <m:r>
                        <a:rPr kumimoji="1" lang="en-US" altLang="ja-JP" sz="1400" b="0" i="1" smtClean="0">
                          <a:latin typeface="Cambria Math" panose="02040503050406030204" pitchFamily="18" charset="0"/>
                        </a:rPr>
                        <m:t>+</m:t>
                      </m:r>
                      <m:r>
                        <m:rPr>
                          <m:sty m:val="p"/>
                        </m:rPr>
                        <a:rPr kumimoji="1" lang="en-US" altLang="ja-JP" sz="1400" b="0" i="0" smtClean="0">
                          <a:latin typeface="Cambria Math" panose="02040503050406030204" pitchFamily="18" charset="0"/>
                        </a:rPr>
                        <m:t>sgn</m:t>
                      </m:r>
                      <m:r>
                        <a:rPr kumimoji="1" lang="en-US" altLang="ja-JP" sz="1400" b="0" i="1" smtClean="0">
                          <a:latin typeface="Cambria Math" panose="02040503050406030204" pitchFamily="18" charset="0"/>
                        </a:rPr>
                        <m:t>⁡(</m:t>
                      </m:r>
                      <m:r>
                        <a:rPr kumimoji="1" lang="en-US" altLang="ja-JP" sz="1400" b="0" i="1" smtClean="0">
                          <a:latin typeface="Cambria Math" panose="02040503050406030204" pitchFamily="18" charset="0"/>
                        </a:rPr>
                        <m:t>𝑃</m:t>
                      </m:r>
                      <m:r>
                        <a:rPr kumimoji="1" lang="en-US" altLang="ja-JP" sz="1400" i="1">
                          <a:latin typeface="Cambria Math" panose="02040503050406030204" pitchFamily="18" charset="0"/>
                        </a:rPr>
                        <m:t>(</m:t>
                      </m:r>
                      <m:r>
                        <a:rPr kumimoji="1" lang="en-US" altLang="ja-JP" sz="1400" i="1">
                          <a:latin typeface="Cambria Math" panose="02040503050406030204" pitchFamily="18" charset="0"/>
                        </a:rPr>
                        <m:t>𝑘</m:t>
                      </m:r>
                      <m:r>
                        <a:rPr kumimoji="1" lang="en-US" altLang="ja-JP" sz="1400" i="1">
                          <a:latin typeface="Cambria Math" panose="02040503050406030204" pitchFamily="18" charset="0"/>
                        </a:rPr>
                        <m:t>)−</m:t>
                      </m:r>
                      <m:sSub>
                        <m:sSubPr>
                          <m:ctrlPr>
                            <a:rPr kumimoji="1" lang="en-US" altLang="ja-JP" sz="1400" b="0" i="1" smtClean="0">
                              <a:latin typeface="Cambria Math" panose="02040503050406030204" pitchFamily="18" charset="0"/>
                            </a:rPr>
                          </m:ctrlPr>
                        </m:sSubPr>
                        <m:e>
                          <m:r>
                            <a:rPr kumimoji="1" lang="en-US" altLang="ja-JP" sz="1400" b="0" i="1" smtClean="0">
                              <a:latin typeface="Cambria Math" panose="02040503050406030204" pitchFamily="18" charset="0"/>
                            </a:rPr>
                            <m:t>𝑃</m:t>
                          </m:r>
                        </m:e>
                        <m:sub>
                          <m:r>
                            <m:rPr>
                              <m:sty m:val="p"/>
                            </m:rPr>
                            <a:rPr kumimoji="1" lang="en-US" altLang="ja-JP" sz="1400" b="0" i="0" smtClean="0">
                              <a:latin typeface="Cambria Math" panose="02040503050406030204" pitchFamily="18" charset="0"/>
                            </a:rPr>
                            <m:t>target</m:t>
                          </m:r>
                        </m:sub>
                      </m:sSub>
                      <m:r>
                        <a:rPr kumimoji="1" lang="en-US" altLang="ja-JP" sz="1400" b="0" i="1" smtClean="0">
                          <a:latin typeface="Cambria Math" panose="02040503050406030204" pitchFamily="18" charset="0"/>
                        </a:rPr>
                        <m:t>(</m:t>
                      </m:r>
                      <m:r>
                        <a:rPr kumimoji="1" lang="en-US" altLang="ja-JP" sz="1400" b="0" i="1" smtClean="0">
                          <a:latin typeface="Cambria Math" panose="02040503050406030204" pitchFamily="18" charset="0"/>
                        </a:rPr>
                        <m:t>𝑘</m:t>
                      </m:r>
                      <m:r>
                        <a:rPr kumimoji="1" lang="en-US" altLang="ja-JP" sz="1400" b="0" i="1" smtClean="0">
                          <a:latin typeface="Cambria Math" panose="02040503050406030204" pitchFamily="18" charset="0"/>
                        </a:rPr>
                        <m:t>))</m:t>
                      </m:r>
                      <m:r>
                        <m:rPr>
                          <m:sty m:val="p"/>
                        </m:rPr>
                        <a:rPr kumimoji="1" lang="en-US" altLang="ja-JP" sz="1400">
                          <a:latin typeface="Cambria Math" panose="02040503050406030204" pitchFamily="18" charset="0"/>
                        </a:rPr>
                        <m:t>Δ</m:t>
                      </m:r>
                      <m:r>
                        <a:rPr kumimoji="1" lang="en-US" altLang="ja-JP" sz="1400" i="1">
                          <a:latin typeface="Cambria Math" panose="02040503050406030204" pitchFamily="18" charset="0"/>
                        </a:rPr>
                        <m:t>𝑤</m:t>
                      </m:r>
                    </m:oMath>
                  </m:oMathPara>
                </a14:m>
                <a:endParaRPr kumimoji="1" lang="ja-JP" altLang="en-US" sz="1400" dirty="0"/>
              </a:p>
            </p:txBody>
          </p:sp>
        </mc:Choice>
        <mc:Fallback xmlns="">
          <p:sp>
            <p:nvSpPr>
              <p:cNvPr id="17" name="テキスト ボックス 16">
                <a:extLst>
                  <a:ext uri="{FF2B5EF4-FFF2-40B4-BE49-F238E27FC236}">
                    <a16:creationId xmlns:a16="http://schemas.microsoft.com/office/drawing/2014/main" id="{1765CE15-BC7C-464E-9A7F-A8D99F2A7A85}"/>
                  </a:ext>
                </a:extLst>
              </p:cNvPr>
              <p:cNvSpPr txBox="1">
                <a:spLocks noRot="1" noChangeAspect="1" noMove="1" noResize="1" noEditPoints="1" noAdjustHandles="1" noChangeArrowheads="1" noChangeShapeType="1" noTextEdit="1"/>
              </p:cNvSpPr>
              <p:nvPr/>
            </p:nvSpPr>
            <p:spPr>
              <a:xfrm>
                <a:off x="832111" y="3164822"/>
                <a:ext cx="3796149" cy="325282"/>
              </a:xfrm>
              <a:prstGeom prst="rect">
                <a:avLst/>
              </a:prstGeom>
              <a:blipFill>
                <a:blip r:embed="rId2"/>
                <a:stretch>
                  <a:fillRect b="-3704"/>
                </a:stretch>
              </a:blipFill>
            </p:spPr>
            <p:txBody>
              <a:bodyPr/>
              <a:lstStyle/>
              <a:p>
                <a:r>
                  <a:rPr lang="ja-JP" altLang="en-US">
                    <a:noFill/>
                  </a:rPr>
                  <a:t> </a:t>
                </a:r>
              </a:p>
            </p:txBody>
          </p:sp>
        </mc:Fallback>
      </mc:AlternateContent>
      <p:sp>
        <p:nvSpPr>
          <p:cNvPr id="29" name="テキスト ボックス 28">
            <a:extLst>
              <a:ext uri="{FF2B5EF4-FFF2-40B4-BE49-F238E27FC236}">
                <a16:creationId xmlns:a16="http://schemas.microsoft.com/office/drawing/2014/main" id="{BE25C1A1-DD77-4C98-AB21-C939B076EFEE}"/>
              </a:ext>
            </a:extLst>
          </p:cNvPr>
          <p:cNvSpPr txBox="1"/>
          <p:nvPr/>
        </p:nvSpPr>
        <p:spPr>
          <a:xfrm>
            <a:off x="1726998" y="1951709"/>
            <a:ext cx="2107929" cy="369332"/>
          </a:xfrm>
          <a:prstGeom prst="rect">
            <a:avLst/>
          </a:prstGeom>
          <a:noFill/>
        </p:spPr>
        <p:txBody>
          <a:bodyPr wrap="square" rtlCol="0">
            <a:spAutoFit/>
          </a:bodyPr>
          <a:lstStyle/>
          <a:p>
            <a:pPr algn="ctr"/>
            <a:r>
              <a:rPr kumimoji="1" lang="en-US" altLang="ja-JP" dirty="0"/>
              <a:t>AFPSO</a:t>
            </a:r>
            <a:r>
              <a:rPr kumimoji="1" lang="en-US" altLang="ja-JP" sz="1600" dirty="0"/>
              <a:t>[1]</a:t>
            </a:r>
            <a:endParaRPr kumimoji="1" lang="ja-JP" altLang="en-US" dirty="0"/>
          </a:p>
        </p:txBody>
      </p:sp>
      <p:cxnSp>
        <p:nvCxnSpPr>
          <p:cNvPr id="30" name="直線コネクタ 29">
            <a:extLst>
              <a:ext uri="{FF2B5EF4-FFF2-40B4-BE49-F238E27FC236}">
                <a16:creationId xmlns:a16="http://schemas.microsoft.com/office/drawing/2014/main" id="{4DCF906D-C021-4CD3-8A0E-0EA534EA6AE7}"/>
              </a:ext>
            </a:extLst>
          </p:cNvPr>
          <p:cNvCxnSpPr>
            <a:cxnSpLocks/>
          </p:cNvCxnSpPr>
          <p:nvPr/>
        </p:nvCxnSpPr>
        <p:spPr>
          <a:xfrm flipH="1">
            <a:off x="440401" y="2349581"/>
            <a:ext cx="4579570"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2" name="テキスト ボックス 31">
                <a:extLst>
                  <a:ext uri="{FF2B5EF4-FFF2-40B4-BE49-F238E27FC236}">
                    <a16:creationId xmlns:a16="http://schemas.microsoft.com/office/drawing/2014/main" id="{C5E432DE-38EE-4951-84F6-7EFC4ECACDD3}"/>
                  </a:ext>
                </a:extLst>
              </p:cNvPr>
              <p:cNvSpPr txBox="1"/>
              <p:nvPr/>
            </p:nvSpPr>
            <p:spPr>
              <a:xfrm>
                <a:off x="738852" y="2513968"/>
                <a:ext cx="4103270" cy="584775"/>
              </a:xfrm>
              <a:prstGeom prst="rect">
                <a:avLst/>
              </a:prstGeom>
              <a:noFill/>
            </p:spPr>
            <p:txBody>
              <a:bodyPr wrap="square" rtlCol="0">
                <a:spAutoFit/>
              </a:bodyPr>
              <a:lstStyle/>
              <a:p>
                <a:r>
                  <a:rPr kumimoji="1" lang="en-US" altLang="ja-JP" sz="1600" b="1" dirty="0"/>
                  <a:t>PSO</a:t>
                </a:r>
                <a:r>
                  <a:rPr kumimoji="1" lang="ja-JP" altLang="en-US" sz="1600" b="1" dirty="0"/>
                  <a:t>の活性度を目標値に制御するように、</a:t>
                </a:r>
                <a:endParaRPr kumimoji="1" lang="en-US" altLang="ja-JP" sz="1600" b="1" dirty="0"/>
              </a:p>
              <a:p>
                <a:r>
                  <a:rPr kumimoji="1" lang="ja-JP" altLang="en-US" sz="1600" b="1" dirty="0"/>
                  <a:t>パラメータ</a:t>
                </a:r>
                <a14:m>
                  <m:oMath xmlns:m="http://schemas.openxmlformats.org/officeDocument/2006/math">
                    <m:r>
                      <a:rPr kumimoji="1" lang="en-US" altLang="ja-JP" sz="1600" i="1" smtClean="0">
                        <a:latin typeface="Cambria Math" panose="02040503050406030204" pitchFamily="18" charset="0"/>
                      </a:rPr>
                      <m:t>𝑤</m:t>
                    </m:r>
                  </m:oMath>
                </a14:m>
                <a:r>
                  <a:rPr kumimoji="1" lang="ja-JP" altLang="en-US" sz="1600" b="1" dirty="0"/>
                  <a:t>を適応的に調整する。</a:t>
                </a:r>
                <a:endParaRPr kumimoji="1" lang="en-US" altLang="ja-JP" sz="1600" b="1" dirty="0"/>
              </a:p>
            </p:txBody>
          </p:sp>
        </mc:Choice>
        <mc:Fallback xmlns="">
          <p:sp>
            <p:nvSpPr>
              <p:cNvPr id="32" name="テキスト ボックス 31">
                <a:extLst>
                  <a:ext uri="{FF2B5EF4-FFF2-40B4-BE49-F238E27FC236}">
                    <a16:creationId xmlns:a16="http://schemas.microsoft.com/office/drawing/2014/main" id="{C5E432DE-38EE-4951-84F6-7EFC4ECACDD3}"/>
                  </a:ext>
                </a:extLst>
              </p:cNvPr>
              <p:cNvSpPr txBox="1">
                <a:spLocks noRot="1" noChangeAspect="1" noMove="1" noResize="1" noEditPoints="1" noAdjustHandles="1" noChangeArrowheads="1" noChangeShapeType="1" noTextEdit="1"/>
              </p:cNvSpPr>
              <p:nvPr/>
            </p:nvSpPr>
            <p:spPr>
              <a:xfrm>
                <a:off x="738852" y="2513968"/>
                <a:ext cx="4103270" cy="584775"/>
              </a:xfrm>
              <a:prstGeom prst="rect">
                <a:avLst/>
              </a:prstGeom>
              <a:blipFill>
                <a:blip r:embed="rId3"/>
                <a:stretch>
                  <a:fillRect l="-743" t="-3125" b="-12500"/>
                </a:stretch>
              </a:blipFill>
            </p:spPr>
            <p:txBody>
              <a:bodyPr/>
              <a:lstStyle/>
              <a:p>
                <a:r>
                  <a:rPr lang="ja-JP" altLang="en-US">
                    <a:noFill/>
                  </a:rPr>
                  <a:t> </a:t>
                </a:r>
              </a:p>
            </p:txBody>
          </p:sp>
        </mc:Fallback>
      </mc:AlternateContent>
      <p:sp>
        <p:nvSpPr>
          <p:cNvPr id="53" name="テキスト ボックス 52">
            <a:extLst>
              <a:ext uri="{FF2B5EF4-FFF2-40B4-BE49-F238E27FC236}">
                <a16:creationId xmlns:a16="http://schemas.microsoft.com/office/drawing/2014/main" id="{23470638-B896-48C5-BA30-D20763C1A429}"/>
              </a:ext>
            </a:extLst>
          </p:cNvPr>
          <p:cNvSpPr txBox="1"/>
          <p:nvPr/>
        </p:nvSpPr>
        <p:spPr>
          <a:xfrm>
            <a:off x="7225818" y="1945006"/>
            <a:ext cx="2714979" cy="369332"/>
          </a:xfrm>
          <a:prstGeom prst="rect">
            <a:avLst/>
          </a:prstGeom>
          <a:noFill/>
        </p:spPr>
        <p:txBody>
          <a:bodyPr wrap="square" rtlCol="0">
            <a:spAutoFit/>
          </a:bodyPr>
          <a:lstStyle/>
          <a:p>
            <a:pPr algn="ctr"/>
            <a:r>
              <a:rPr kumimoji="1" lang="en-US" altLang="ja-JP" dirty="0"/>
              <a:t>JADE</a:t>
            </a:r>
            <a:r>
              <a:rPr kumimoji="1" lang="en-US" altLang="ja-JP" sz="1600" dirty="0"/>
              <a:t>[2]</a:t>
            </a:r>
            <a:r>
              <a:rPr kumimoji="1" lang="ja-JP" altLang="en-US" sz="1600" dirty="0"/>
              <a:t>／</a:t>
            </a:r>
            <a:r>
              <a:rPr kumimoji="1" lang="en-US" altLang="ja-JP" dirty="0"/>
              <a:t>SHADE</a:t>
            </a:r>
            <a:r>
              <a:rPr kumimoji="1" lang="en-US" altLang="ja-JP" sz="1600" dirty="0"/>
              <a:t>[3]</a:t>
            </a:r>
            <a:endParaRPr kumimoji="1" lang="ja-JP" altLang="en-US" dirty="0"/>
          </a:p>
        </p:txBody>
      </p:sp>
      <p:cxnSp>
        <p:nvCxnSpPr>
          <p:cNvPr id="54" name="直線コネクタ 53">
            <a:extLst>
              <a:ext uri="{FF2B5EF4-FFF2-40B4-BE49-F238E27FC236}">
                <a16:creationId xmlns:a16="http://schemas.microsoft.com/office/drawing/2014/main" id="{D1433DEA-5E36-4C90-A37E-E44B280AF385}"/>
              </a:ext>
            </a:extLst>
          </p:cNvPr>
          <p:cNvCxnSpPr>
            <a:cxnSpLocks/>
          </p:cNvCxnSpPr>
          <p:nvPr/>
        </p:nvCxnSpPr>
        <p:spPr>
          <a:xfrm flipH="1">
            <a:off x="5328782" y="2349581"/>
            <a:ext cx="6476888"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7" name="テキスト ボックス 56">
            <a:extLst>
              <a:ext uri="{FF2B5EF4-FFF2-40B4-BE49-F238E27FC236}">
                <a16:creationId xmlns:a16="http://schemas.microsoft.com/office/drawing/2014/main" id="{1BE0FA2D-6C3D-4195-AD14-D6CFC5EE449F}"/>
              </a:ext>
            </a:extLst>
          </p:cNvPr>
          <p:cNvSpPr txBox="1"/>
          <p:nvPr/>
        </p:nvSpPr>
        <p:spPr>
          <a:xfrm>
            <a:off x="298876" y="5952717"/>
            <a:ext cx="6983851" cy="276999"/>
          </a:xfrm>
          <a:prstGeom prst="rect">
            <a:avLst/>
          </a:prstGeom>
          <a:noFill/>
        </p:spPr>
        <p:txBody>
          <a:bodyPr wrap="square" rtlCol="0">
            <a:spAutoFit/>
          </a:bodyPr>
          <a:lstStyle/>
          <a:p>
            <a:r>
              <a:rPr kumimoji="1" lang="en-US" altLang="ja-JP" sz="1200" dirty="0"/>
              <a:t>[3] R. Tanabe et al.: “Success-History Based Parameter Adaptation for Differential Evolution” (2013) </a:t>
            </a:r>
            <a:endParaRPr kumimoji="1" lang="ja-JP" altLang="en-US" sz="1200" dirty="0"/>
          </a:p>
        </p:txBody>
      </p:sp>
      <p:sp>
        <p:nvSpPr>
          <p:cNvPr id="58" name="テキスト ボックス 57">
            <a:extLst>
              <a:ext uri="{FF2B5EF4-FFF2-40B4-BE49-F238E27FC236}">
                <a16:creationId xmlns:a16="http://schemas.microsoft.com/office/drawing/2014/main" id="{64E7F973-B6B5-490E-A472-41298A43E339}"/>
              </a:ext>
            </a:extLst>
          </p:cNvPr>
          <p:cNvSpPr txBox="1"/>
          <p:nvPr/>
        </p:nvSpPr>
        <p:spPr>
          <a:xfrm>
            <a:off x="298876" y="5736413"/>
            <a:ext cx="6876066" cy="276999"/>
          </a:xfrm>
          <a:prstGeom prst="rect">
            <a:avLst/>
          </a:prstGeom>
          <a:noFill/>
        </p:spPr>
        <p:txBody>
          <a:bodyPr wrap="square" rtlCol="0">
            <a:spAutoFit/>
          </a:bodyPr>
          <a:lstStyle/>
          <a:p>
            <a:r>
              <a:rPr kumimoji="1" lang="en-US" altLang="ja-JP" sz="1200" dirty="0"/>
              <a:t>[2] J. Zhang et al.: “JADE: Adaptive differential evolution with optional external archive,” (2009) </a:t>
            </a:r>
            <a:endParaRPr kumimoji="1" lang="ja-JP" altLang="en-US" sz="1200" dirty="0"/>
          </a:p>
        </p:txBody>
      </p:sp>
      <p:sp>
        <p:nvSpPr>
          <p:cNvPr id="59" name="テキスト ボックス 58">
            <a:extLst>
              <a:ext uri="{FF2B5EF4-FFF2-40B4-BE49-F238E27FC236}">
                <a16:creationId xmlns:a16="http://schemas.microsoft.com/office/drawing/2014/main" id="{3918D20F-9740-401D-8E5D-34E211AA4515}"/>
              </a:ext>
            </a:extLst>
          </p:cNvPr>
          <p:cNvSpPr txBox="1"/>
          <p:nvPr/>
        </p:nvSpPr>
        <p:spPr>
          <a:xfrm>
            <a:off x="298876" y="5506003"/>
            <a:ext cx="9715244" cy="276999"/>
          </a:xfrm>
          <a:prstGeom prst="rect">
            <a:avLst/>
          </a:prstGeom>
          <a:noFill/>
        </p:spPr>
        <p:txBody>
          <a:bodyPr wrap="square" rtlCol="0">
            <a:spAutoFit/>
          </a:bodyPr>
          <a:lstStyle/>
          <a:p>
            <a:r>
              <a:rPr kumimoji="1" lang="en-US" altLang="ja-JP" sz="1200" dirty="0"/>
              <a:t>[1] K. Yasuda et al.: “Particle Swarm Optimization: A Numerical Stability Analysis and Parameter Adjustment Based on Swarm Activity” (2008) </a:t>
            </a:r>
            <a:endParaRPr kumimoji="1" lang="ja-JP" altLang="en-US" sz="1200" dirty="0"/>
          </a:p>
        </p:txBody>
      </p:sp>
      <mc:AlternateContent xmlns:mc="http://schemas.openxmlformats.org/markup-compatibility/2006" xmlns:a14="http://schemas.microsoft.com/office/drawing/2010/main">
        <mc:Choice Requires="a14">
          <p:sp>
            <p:nvSpPr>
              <p:cNvPr id="60" name="テキスト ボックス 59">
                <a:extLst>
                  <a:ext uri="{FF2B5EF4-FFF2-40B4-BE49-F238E27FC236}">
                    <a16:creationId xmlns:a16="http://schemas.microsoft.com/office/drawing/2014/main" id="{C3EE76BF-1532-42C4-BA78-6EB63891FF0A}"/>
                  </a:ext>
                </a:extLst>
              </p:cNvPr>
              <p:cNvSpPr txBox="1"/>
              <p:nvPr/>
            </p:nvSpPr>
            <p:spPr>
              <a:xfrm>
                <a:off x="6247572" y="2513968"/>
                <a:ext cx="4487329" cy="592791"/>
              </a:xfrm>
              <a:prstGeom prst="rect">
                <a:avLst/>
              </a:prstGeom>
              <a:noFill/>
            </p:spPr>
            <p:txBody>
              <a:bodyPr wrap="square" rtlCol="0">
                <a:spAutoFit/>
              </a:bodyPr>
              <a:lstStyle/>
              <a:p>
                <a:r>
                  <a:rPr kumimoji="1" lang="en-US" altLang="ja-JP" sz="1600" b="1" dirty="0"/>
                  <a:t>DE</a:t>
                </a:r>
                <a:r>
                  <a:rPr kumimoji="1" lang="ja-JP" altLang="en-US" sz="1600" b="1" dirty="0"/>
                  <a:t>の各個体に別々のパラメータ</a:t>
                </a:r>
                <a14:m>
                  <m:oMath xmlns:m="http://schemas.openxmlformats.org/officeDocument/2006/math">
                    <m:r>
                      <a:rPr kumimoji="1" lang="en-US" altLang="ja-JP" sz="1600" b="1" i="0" smtClean="0">
                        <a:latin typeface="Cambria Math" panose="02040503050406030204" pitchFamily="18" charset="0"/>
                      </a:rPr>
                      <m:t>(</m:t>
                    </m:r>
                    <m:sSup>
                      <m:sSupPr>
                        <m:ctrlPr>
                          <a:rPr kumimoji="1" lang="en-US" altLang="ja-JP" sz="1600" i="1" smtClean="0">
                            <a:latin typeface="Cambria Math" panose="02040503050406030204" pitchFamily="18" charset="0"/>
                          </a:rPr>
                        </m:ctrlPr>
                      </m:sSupPr>
                      <m:e>
                        <m:r>
                          <a:rPr kumimoji="1" lang="en-US" altLang="ja-JP" sz="1600" b="0" i="1" smtClean="0">
                            <a:latin typeface="Cambria Math" panose="02040503050406030204" pitchFamily="18" charset="0"/>
                          </a:rPr>
                          <m:t>𝐹</m:t>
                        </m:r>
                      </m:e>
                      <m:sup>
                        <m:r>
                          <a:rPr kumimoji="1" lang="en-US" altLang="ja-JP" sz="1600" i="1">
                            <a:latin typeface="Cambria Math" panose="02040503050406030204" pitchFamily="18" charset="0"/>
                          </a:rPr>
                          <m:t>𝑖</m:t>
                        </m:r>
                      </m:sup>
                    </m:sSup>
                    <m:r>
                      <a:rPr kumimoji="1" lang="en-US" altLang="ja-JP" sz="1600" b="0" i="1" smtClean="0">
                        <a:latin typeface="Cambria Math" panose="02040503050406030204" pitchFamily="18" charset="0"/>
                      </a:rPr>
                      <m:t>,</m:t>
                    </m:r>
                    <m:sSup>
                      <m:sSupPr>
                        <m:ctrlPr>
                          <a:rPr kumimoji="1" lang="en-US" altLang="ja-JP" sz="1600" i="1">
                            <a:latin typeface="Cambria Math" panose="02040503050406030204" pitchFamily="18" charset="0"/>
                          </a:rPr>
                        </m:ctrlPr>
                      </m:sSupPr>
                      <m:e>
                        <m:r>
                          <a:rPr kumimoji="1" lang="en-US" altLang="ja-JP" sz="1600" b="0" i="1" smtClean="0">
                            <a:latin typeface="Cambria Math" panose="02040503050406030204" pitchFamily="18" charset="0"/>
                          </a:rPr>
                          <m:t>𝐶</m:t>
                        </m:r>
                      </m:e>
                      <m:sup>
                        <m:r>
                          <a:rPr kumimoji="1" lang="en-US" altLang="ja-JP" sz="1600" i="1">
                            <a:latin typeface="Cambria Math" panose="02040503050406030204" pitchFamily="18" charset="0"/>
                          </a:rPr>
                          <m:t>𝑖</m:t>
                        </m:r>
                      </m:sup>
                    </m:sSup>
                    <m:r>
                      <a:rPr kumimoji="1" lang="en-US" altLang="ja-JP" sz="1600" b="0" i="1" smtClean="0">
                        <a:latin typeface="Cambria Math" panose="02040503050406030204" pitchFamily="18" charset="0"/>
                      </a:rPr>
                      <m:t>)</m:t>
                    </m:r>
                  </m:oMath>
                </a14:m>
                <a:r>
                  <a:rPr kumimoji="1" lang="ja-JP" altLang="en-US" sz="1600" b="1" dirty="0"/>
                  <a:t>を割り当て、</a:t>
                </a:r>
                <a:endParaRPr kumimoji="1" lang="en-US" altLang="ja-JP" sz="1600" b="1" dirty="0"/>
              </a:p>
              <a:p>
                <a:r>
                  <a:rPr kumimoji="1" lang="ja-JP" altLang="en-US" sz="1600" b="1" dirty="0"/>
                  <a:t>改善成功したパラメータを徐々に学習していく。</a:t>
                </a:r>
                <a:endParaRPr kumimoji="1" lang="en-US" altLang="ja-JP" sz="1600" b="1" dirty="0"/>
              </a:p>
            </p:txBody>
          </p:sp>
        </mc:Choice>
        <mc:Fallback xmlns="">
          <p:sp>
            <p:nvSpPr>
              <p:cNvPr id="60" name="テキスト ボックス 59">
                <a:extLst>
                  <a:ext uri="{FF2B5EF4-FFF2-40B4-BE49-F238E27FC236}">
                    <a16:creationId xmlns:a16="http://schemas.microsoft.com/office/drawing/2014/main" id="{C3EE76BF-1532-42C4-BA78-6EB63891FF0A}"/>
                  </a:ext>
                </a:extLst>
              </p:cNvPr>
              <p:cNvSpPr txBox="1">
                <a:spLocks noRot="1" noChangeAspect="1" noMove="1" noResize="1" noEditPoints="1" noAdjustHandles="1" noChangeArrowheads="1" noChangeShapeType="1" noTextEdit="1"/>
              </p:cNvSpPr>
              <p:nvPr/>
            </p:nvSpPr>
            <p:spPr>
              <a:xfrm>
                <a:off x="6247572" y="2513968"/>
                <a:ext cx="4487329" cy="592791"/>
              </a:xfrm>
              <a:prstGeom prst="rect">
                <a:avLst/>
              </a:prstGeom>
              <a:blipFill>
                <a:blip r:embed="rId4"/>
                <a:stretch>
                  <a:fillRect l="-815" t="-2041" r="-3804" b="-1122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1" name="テキスト ボックス 60">
                <a:extLst>
                  <a:ext uri="{FF2B5EF4-FFF2-40B4-BE49-F238E27FC236}">
                    <a16:creationId xmlns:a16="http://schemas.microsoft.com/office/drawing/2014/main" id="{4CDCE50C-8A26-4B8B-8E17-49AE6FAC40F5}"/>
                  </a:ext>
                </a:extLst>
              </p:cNvPr>
              <p:cNvSpPr txBox="1"/>
              <p:nvPr/>
            </p:nvSpPr>
            <p:spPr>
              <a:xfrm>
                <a:off x="385875" y="4158806"/>
                <a:ext cx="2210548" cy="680507"/>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kumimoji="1" lang="en-US" altLang="ja-JP" sz="1400" i="1" smtClean="0">
                          <a:latin typeface="Cambria Math" panose="02040503050406030204" pitchFamily="18" charset="0"/>
                        </a:rPr>
                        <m:t>𝑃</m:t>
                      </m:r>
                      <m:r>
                        <a:rPr kumimoji="1" lang="en-US" altLang="ja-JP" sz="1400" i="1">
                          <a:latin typeface="Cambria Math" panose="02040503050406030204" pitchFamily="18" charset="0"/>
                        </a:rPr>
                        <m:t>(</m:t>
                      </m:r>
                      <m:r>
                        <a:rPr kumimoji="1" lang="en-US" altLang="ja-JP" sz="1400" i="1">
                          <a:latin typeface="Cambria Math" panose="02040503050406030204" pitchFamily="18" charset="0"/>
                        </a:rPr>
                        <m:t>𝑘</m:t>
                      </m:r>
                      <m:r>
                        <a:rPr kumimoji="1" lang="en-US" altLang="ja-JP" sz="1400" i="1">
                          <a:latin typeface="Cambria Math" panose="02040503050406030204" pitchFamily="18" charset="0"/>
                        </a:rPr>
                        <m:t>)</m:t>
                      </m:r>
                      <m:r>
                        <a:rPr kumimoji="1" lang="en-US" altLang="ja-JP" sz="1400" b="1" i="1" smtClean="0">
                          <a:latin typeface="Cambria Math" panose="02040503050406030204" pitchFamily="18" charset="0"/>
                        </a:rPr>
                        <m:t>=</m:t>
                      </m:r>
                      <m:f>
                        <m:fPr>
                          <m:ctrlPr>
                            <a:rPr kumimoji="1" lang="en-US" altLang="ja-JP" sz="1400" i="1" smtClean="0">
                              <a:latin typeface="Cambria Math" panose="02040503050406030204" pitchFamily="18" charset="0"/>
                            </a:rPr>
                          </m:ctrlPr>
                        </m:fPr>
                        <m:num>
                          <m:r>
                            <a:rPr kumimoji="1" lang="en-US" altLang="ja-JP" sz="1400" b="0" i="1" smtClean="0">
                              <a:latin typeface="Cambria Math" panose="02040503050406030204" pitchFamily="18" charset="0"/>
                            </a:rPr>
                            <m:t>1</m:t>
                          </m:r>
                        </m:num>
                        <m:den>
                          <m:r>
                            <a:rPr kumimoji="1" lang="en-US" altLang="ja-JP" sz="1400" b="0" i="1" smtClean="0">
                              <a:latin typeface="Cambria Math" panose="02040503050406030204" pitchFamily="18" charset="0"/>
                            </a:rPr>
                            <m:t>𝑚</m:t>
                          </m:r>
                          <m:rad>
                            <m:radPr>
                              <m:degHide m:val="on"/>
                              <m:ctrlPr>
                                <a:rPr kumimoji="1" lang="en-US" altLang="ja-JP" sz="1400" i="1" smtClean="0">
                                  <a:latin typeface="Cambria Math" panose="02040503050406030204" pitchFamily="18" charset="0"/>
                                </a:rPr>
                              </m:ctrlPr>
                            </m:radPr>
                            <m:deg/>
                            <m:e>
                              <m:r>
                                <a:rPr kumimoji="1" lang="en-US" altLang="ja-JP" sz="1400" b="0" i="1">
                                  <a:latin typeface="Cambria Math" panose="02040503050406030204" pitchFamily="18" charset="0"/>
                                </a:rPr>
                                <m:t>𝑁</m:t>
                              </m:r>
                            </m:e>
                          </m:rad>
                        </m:den>
                      </m:f>
                      <m:nary>
                        <m:naryPr>
                          <m:chr m:val="∑"/>
                          <m:ctrlPr>
                            <a:rPr kumimoji="1" lang="en-US" altLang="ja-JP" sz="1400" i="1" smtClean="0">
                              <a:latin typeface="Cambria Math" panose="02040503050406030204" pitchFamily="18" charset="0"/>
                            </a:rPr>
                          </m:ctrlPr>
                        </m:naryPr>
                        <m:sub>
                          <m:r>
                            <m:rPr>
                              <m:brk m:alnAt="23"/>
                            </m:rPr>
                            <a:rPr kumimoji="1" lang="en-US" altLang="ja-JP" sz="1400" b="0" i="1" smtClean="0">
                              <a:latin typeface="Cambria Math" panose="02040503050406030204" pitchFamily="18" charset="0"/>
                            </a:rPr>
                            <m:t>𝑖</m:t>
                          </m:r>
                          <m:r>
                            <a:rPr kumimoji="1" lang="en-US" altLang="ja-JP" sz="1400" b="0" i="1" smtClean="0">
                              <a:latin typeface="Cambria Math" panose="02040503050406030204" pitchFamily="18" charset="0"/>
                            </a:rPr>
                            <m:t>=1</m:t>
                          </m:r>
                        </m:sub>
                        <m:sup>
                          <m:r>
                            <a:rPr kumimoji="1" lang="en-US" altLang="ja-JP" sz="1400" b="0" i="1" smtClean="0">
                              <a:latin typeface="Cambria Math" panose="02040503050406030204" pitchFamily="18" charset="0"/>
                            </a:rPr>
                            <m:t>𝑚</m:t>
                          </m:r>
                        </m:sup>
                        <m:e>
                          <m:d>
                            <m:dPr>
                              <m:begChr m:val="‖"/>
                              <m:endChr m:val="‖"/>
                              <m:ctrlPr>
                                <a:rPr kumimoji="1" lang="en-US" altLang="ja-JP" sz="1400" i="1" smtClean="0">
                                  <a:latin typeface="Cambria Math" panose="02040503050406030204" pitchFamily="18" charset="0"/>
                                </a:rPr>
                              </m:ctrlPr>
                            </m:dPr>
                            <m:e>
                              <m:sSup>
                                <m:sSupPr>
                                  <m:ctrlPr>
                                    <a:rPr kumimoji="1" lang="en-US" altLang="ja-JP" sz="1400" b="0" i="1" smtClean="0">
                                      <a:latin typeface="Cambria Math" panose="02040503050406030204" pitchFamily="18" charset="0"/>
                                    </a:rPr>
                                  </m:ctrlPr>
                                </m:sSupPr>
                                <m:e>
                                  <m:r>
                                    <a:rPr kumimoji="1" lang="en-US" altLang="ja-JP" sz="1400" b="1" i="1">
                                      <a:latin typeface="Cambria Math" panose="02040503050406030204" pitchFamily="18" charset="0"/>
                                    </a:rPr>
                                    <m:t>𝒗</m:t>
                                  </m:r>
                                </m:e>
                                <m:sup>
                                  <m:r>
                                    <a:rPr kumimoji="1" lang="en-US" altLang="ja-JP" sz="1400" b="0" i="1" smtClean="0">
                                      <a:latin typeface="Cambria Math" panose="02040503050406030204" pitchFamily="18" charset="0"/>
                                    </a:rPr>
                                    <m:t>𝑖</m:t>
                                  </m:r>
                                </m:sup>
                              </m:sSup>
                              <m:r>
                                <a:rPr kumimoji="1" lang="en-US" altLang="ja-JP" sz="1400" b="0" i="1" smtClean="0">
                                  <a:latin typeface="Cambria Math" panose="02040503050406030204" pitchFamily="18" charset="0"/>
                                </a:rPr>
                                <m:t>(</m:t>
                              </m:r>
                              <m:r>
                                <a:rPr kumimoji="1" lang="en-US" altLang="ja-JP" sz="1400" b="0" i="1" smtClean="0">
                                  <a:latin typeface="Cambria Math" panose="02040503050406030204" pitchFamily="18" charset="0"/>
                                </a:rPr>
                                <m:t>𝑘</m:t>
                              </m:r>
                              <m:r>
                                <a:rPr kumimoji="1" lang="en-US" altLang="ja-JP" sz="1400" b="0" i="1" smtClean="0">
                                  <a:latin typeface="Cambria Math" panose="02040503050406030204" pitchFamily="18" charset="0"/>
                                </a:rPr>
                                <m:t>)</m:t>
                              </m:r>
                            </m:e>
                          </m:d>
                        </m:e>
                      </m:nary>
                    </m:oMath>
                  </m:oMathPara>
                </a14:m>
                <a:endParaRPr kumimoji="1" lang="ja-JP" altLang="en-US" sz="1400" dirty="0"/>
              </a:p>
            </p:txBody>
          </p:sp>
        </mc:Choice>
        <mc:Fallback xmlns="">
          <p:sp>
            <p:nvSpPr>
              <p:cNvPr id="61" name="テキスト ボックス 60">
                <a:extLst>
                  <a:ext uri="{FF2B5EF4-FFF2-40B4-BE49-F238E27FC236}">
                    <a16:creationId xmlns:a16="http://schemas.microsoft.com/office/drawing/2014/main" id="{4CDCE50C-8A26-4B8B-8E17-49AE6FAC40F5}"/>
                  </a:ext>
                </a:extLst>
              </p:cNvPr>
              <p:cNvSpPr txBox="1">
                <a:spLocks noRot="1" noChangeAspect="1" noMove="1" noResize="1" noEditPoints="1" noAdjustHandles="1" noChangeArrowheads="1" noChangeShapeType="1" noTextEdit="1"/>
              </p:cNvSpPr>
              <p:nvPr/>
            </p:nvSpPr>
            <p:spPr>
              <a:xfrm>
                <a:off x="385875" y="4158806"/>
                <a:ext cx="2210548" cy="680507"/>
              </a:xfrm>
              <a:prstGeom prst="rect">
                <a:avLst/>
              </a:prstGeom>
              <a:blipFill>
                <a:blip r:embed="rId5"/>
                <a:stretch>
                  <a:fillRect/>
                </a:stretch>
              </a:blipFill>
            </p:spPr>
            <p:txBody>
              <a:bodyPr/>
              <a:lstStyle/>
              <a:p>
                <a:r>
                  <a:rPr lang="ja-JP" altLang="en-US">
                    <a:noFill/>
                  </a:rPr>
                  <a:t> </a:t>
                </a:r>
              </a:p>
            </p:txBody>
          </p:sp>
        </mc:Fallback>
      </mc:AlternateContent>
      <p:grpSp>
        <p:nvGrpSpPr>
          <p:cNvPr id="62" name="グループ化 61">
            <a:extLst>
              <a:ext uri="{FF2B5EF4-FFF2-40B4-BE49-F238E27FC236}">
                <a16:creationId xmlns:a16="http://schemas.microsoft.com/office/drawing/2014/main" id="{7C950523-103F-4A53-94CC-9079F3F727CF}"/>
              </a:ext>
            </a:extLst>
          </p:cNvPr>
          <p:cNvGrpSpPr>
            <a:grpSpLocks noChangeAspect="1"/>
          </p:cNvGrpSpPr>
          <p:nvPr/>
        </p:nvGrpSpPr>
        <p:grpSpPr>
          <a:xfrm>
            <a:off x="2373634" y="3545990"/>
            <a:ext cx="2702595" cy="1577201"/>
            <a:chOff x="3581401" y="3714536"/>
            <a:chExt cx="4361688" cy="2677338"/>
          </a:xfrm>
        </p:grpSpPr>
        <p:pic>
          <p:nvPicPr>
            <p:cNvPr id="63" name="図 62">
              <a:extLst>
                <a:ext uri="{FF2B5EF4-FFF2-40B4-BE49-F238E27FC236}">
                  <a16:creationId xmlns:a16="http://schemas.microsoft.com/office/drawing/2014/main" id="{954D3CB1-2E04-463D-B4D8-1C3D0245B03E}"/>
                </a:ext>
              </a:extLst>
            </p:cNvPr>
            <p:cNvPicPr>
              <a:picLocks noChangeAspect="1"/>
            </p:cNvPicPr>
            <p:nvPr/>
          </p:nvPicPr>
          <p:blipFill rotWithShape="1">
            <a:blip r:embed="rId6">
              <a:extLst>
                <a:ext uri="{28A0092B-C50C-407E-A947-70E740481C1C}">
                  <a14:useLocalDpi xmlns:a14="http://schemas.microsoft.com/office/drawing/2010/main" val="0"/>
                </a:ext>
              </a:extLst>
            </a:blip>
            <a:srcRect t="93117"/>
            <a:stretch/>
          </p:blipFill>
          <p:spPr>
            <a:xfrm>
              <a:off x="3581401" y="6123110"/>
              <a:ext cx="4361688" cy="268764"/>
            </a:xfrm>
            <a:prstGeom prst="rect">
              <a:avLst/>
            </a:prstGeom>
          </p:spPr>
        </p:pic>
        <p:pic>
          <p:nvPicPr>
            <p:cNvPr id="64" name="図 63">
              <a:extLst>
                <a:ext uri="{FF2B5EF4-FFF2-40B4-BE49-F238E27FC236}">
                  <a16:creationId xmlns:a16="http://schemas.microsoft.com/office/drawing/2014/main" id="{E02BB1E5-1A34-406E-BAFD-89D46D8D0AB4}"/>
                </a:ext>
              </a:extLst>
            </p:cNvPr>
            <p:cNvPicPr>
              <a:picLocks noChangeAspect="1"/>
            </p:cNvPicPr>
            <p:nvPr/>
          </p:nvPicPr>
          <p:blipFill rotWithShape="1">
            <a:blip r:embed="rId6">
              <a:extLst>
                <a:ext uri="{28A0092B-C50C-407E-A947-70E740481C1C}">
                  <a14:useLocalDpi xmlns:a14="http://schemas.microsoft.com/office/drawing/2010/main" val="0"/>
                </a:ext>
              </a:extLst>
            </a:blip>
            <a:srcRect b="38451"/>
            <a:stretch/>
          </p:blipFill>
          <p:spPr>
            <a:xfrm>
              <a:off x="3581401" y="3714536"/>
              <a:ext cx="4361688" cy="2403182"/>
            </a:xfrm>
            <a:prstGeom prst="rect">
              <a:avLst/>
            </a:prstGeom>
          </p:spPr>
        </p:pic>
      </p:grpSp>
      <p:sp>
        <p:nvSpPr>
          <p:cNvPr id="65" name="テキスト ボックス 64">
            <a:extLst>
              <a:ext uri="{FF2B5EF4-FFF2-40B4-BE49-F238E27FC236}">
                <a16:creationId xmlns:a16="http://schemas.microsoft.com/office/drawing/2014/main" id="{A0AADB0B-5F09-4B2A-B165-6D32577EB108}"/>
              </a:ext>
            </a:extLst>
          </p:cNvPr>
          <p:cNvSpPr txBox="1"/>
          <p:nvPr/>
        </p:nvSpPr>
        <p:spPr>
          <a:xfrm>
            <a:off x="205590" y="3796602"/>
            <a:ext cx="2524595" cy="338554"/>
          </a:xfrm>
          <a:prstGeom prst="rect">
            <a:avLst/>
          </a:prstGeom>
          <a:noFill/>
        </p:spPr>
        <p:txBody>
          <a:bodyPr wrap="square" rtlCol="0">
            <a:spAutoFit/>
          </a:bodyPr>
          <a:lstStyle/>
          <a:p>
            <a:pPr algn="ctr"/>
            <a:r>
              <a:rPr kumimoji="1" lang="ja-JP" altLang="en-US" sz="1600" dirty="0"/>
              <a:t>群の活性度（評価指標）</a:t>
            </a:r>
          </a:p>
        </p:txBody>
      </p:sp>
      <mc:AlternateContent xmlns:mc="http://schemas.openxmlformats.org/markup-compatibility/2006" xmlns:a14="http://schemas.microsoft.com/office/drawing/2010/main">
        <mc:Choice Requires="a14">
          <p:sp>
            <p:nvSpPr>
              <p:cNvPr id="66" name="テキスト ボックス 65">
                <a:extLst>
                  <a:ext uri="{FF2B5EF4-FFF2-40B4-BE49-F238E27FC236}">
                    <a16:creationId xmlns:a16="http://schemas.microsoft.com/office/drawing/2014/main" id="{38DAE1C9-6823-4DD6-889F-4D5F2FC86F4D}"/>
                  </a:ext>
                </a:extLst>
              </p:cNvPr>
              <p:cNvSpPr txBox="1"/>
              <p:nvPr/>
            </p:nvSpPr>
            <p:spPr>
              <a:xfrm>
                <a:off x="9753565" y="3633275"/>
                <a:ext cx="2230290" cy="537070"/>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p>
                        <m:sSupPr>
                          <m:ctrlPr>
                            <a:rPr kumimoji="1" lang="en-US" altLang="ja-JP" sz="1400" i="1" smtClean="0">
                              <a:latin typeface="Cambria Math" panose="02040503050406030204" pitchFamily="18" charset="0"/>
                            </a:rPr>
                          </m:ctrlPr>
                        </m:sSupPr>
                        <m:e>
                          <m:r>
                            <a:rPr kumimoji="1" lang="en-US" altLang="ja-JP" sz="1400" b="0" i="1" smtClean="0">
                              <a:latin typeface="Cambria Math" panose="02040503050406030204" pitchFamily="18" charset="0"/>
                            </a:rPr>
                            <m:t>𝐹</m:t>
                          </m:r>
                        </m:e>
                        <m:sup>
                          <m:r>
                            <a:rPr kumimoji="1" lang="en-US" altLang="ja-JP" sz="1400" i="1">
                              <a:latin typeface="Cambria Math" panose="02040503050406030204" pitchFamily="18" charset="0"/>
                            </a:rPr>
                            <m:t>𝑖</m:t>
                          </m:r>
                        </m:sup>
                      </m:sSup>
                      <m:d>
                        <m:dPr>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𝑘</m:t>
                          </m:r>
                        </m:e>
                      </m:d>
                      <m:r>
                        <a:rPr kumimoji="1" lang="en-US" altLang="ja-JP" sz="1400" b="1" i="1">
                          <a:latin typeface="Cambria Math" panose="02040503050406030204" pitchFamily="18" charset="0"/>
                        </a:rPr>
                        <m:t>∼</m:t>
                      </m:r>
                      <m:r>
                        <a:rPr kumimoji="1" lang="en-US" altLang="ja-JP" sz="1400" b="0" i="1" smtClean="0">
                          <a:latin typeface="Cambria Math" panose="02040503050406030204" pitchFamily="18" charset="0"/>
                        </a:rPr>
                        <m:t>𝐶𝑎𝑢𝑐h𝑦</m:t>
                      </m:r>
                      <m:d>
                        <m:dPr>
                          <m:ctrlPr>
                            <a:rPr kumimoji="1" lang="en-US" altLang="ja-JP" sz="1400" b="0" i="1" smtClean="0">
                              <a:latin typeface="Cambria Math" panose="02040503050406030204" pitchFamily="18" charset="0"/>
                            </a:rPr>
                          </m:ctrlPr>
                        </m:dPr>
                        <m:e>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𝜇</m:t>
                              </m:r>
                            </m:e>
                            <m:sub>
                              <m:r>
                                <a:rPr kumimoji="1" lang="en-US" altLang="ja-JP" sz="1400" b="0" i="1" smtClean="0">
                                  <a:latin typeface="Cambria Math" panose="02040503050406030204" pitchFamily="18" charset="0"/>
                                </a:rPr>
                                <m:t>𝐹</m:t>
                              </m:r>
                            </m:sub>
                          </m:sSub>
                          <m:r>
                            <a:rPr kumimoji="1" lang="en-US" altLang="ja-JP" sz="1400" i="1">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𝜎</m:t>
                              </m:r>
                            </m:e>
                            <m:sub>
                              <m:r>
                                <a:rPr kumimoji="1" lang="en-US" altLang="ja-JP" sz="1400" b="0" i="1" smtClean="0">
                                  <a:latin typeface="Cambria Math" panose="02040503050406030204" pitchFamily="18" charset="0"/>
                                </a:rPr>
                                <m:t>𝐹</m:t>
                              </m:r>
                            </m:sub>
                          </m:sSub>
                        </m:e>
                      </m:d>
                      <m:r>
                        <a:rPr kumimoji="1" lang="en-US" altLang="ja-JP" sz="1400" b="0" i="1" smtClean="0">
                          <a:latin typeface="Cambria Math" panose="02040503050406030204" pitchFamily="18" charset="0"/>
                        </a:rPr>
                        <m:t>,</m:t>
                      </m:r>
                    </m:oMath>
                  </m:oMathPara>
                </a14:m>
                <a:endParaRPr kumimoji="1" lang="en-US" altLang="ja-JP" sz="1400" b="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sSup>
                        <m:sSupPr>
                          <m:ctrlPr>
                            <a:rPr kumimoji="1" lang="en-US" altLang="ja-JP" sz="1400" b="0" i="1" smtClean="0">
                              <a:latin typeface="Cambria Math" panose="02040503050406030204" pitchFamily="18" charset="0"/>
                            </a:rPr>
                          </m:ctrlPr>
                        </m:sSupPr>
                        <m:e>
                          <m:r>
                            <a:rPr kumimoji="1" lang="en-US" altLang="ja-JP" sz="1400" b="0" i="1" smtClean="0">
                              <a:latin typeface="Cambria Math" panose="02040503050406030204" pitchFamily="18" charset="0"/>
                            </a:rPr>
                            <m:t>𝐶</m:t>
                          </m:r>
                        </m:e>
                        <m:sup>
                          <m:r>
                            <a:rPr kumimoji="1" lang="en-US" altLang="ja-JP" sz="1400" b="0" i="1" smtClean="0">
                              <a:latin typeface="Cambria Math" panose="02040503050406030204" pitchFamily="18" charset="0"/>
                            </a:rPr>
                            <m:t>𝑖</m:t>
                          </m:r>
                        </m:sup>
                      </m:sSup>
                      <m:d>
                        <m:dPr>
                          <m:ctrlPr>
                            <a:rPr kumimoji="1" lang="en-US" altLang="ja-JP" sz="1400" i="1" smtClean="0">
                              <a:latin typeface="Cambria Math" panose="02040503050406030204" pitchFamily="18" charset="0"/>
                            </a:rPr>
                          </m:ctrlPr>
                        </m:dPr>
                        <m:e>
                          <m:r>
                            <a:rPr kumimoji="1" lang="en-US" altLang="ja-JP" sz="1400" b="0" i="1" smtClean="0">
                              <a:latin typeface="Cambria Math" panose="02040503050406030204" pitchFamily="18" charset="0"/>
                            </a:rPr>
                            <m:t>𝑘</m:t>
                          </m:r>
                        </m:e>
                      </m:d>
                      <m:r>
                        <a:rPr kumimoji="1" lang="en-US" altLang="ja-JP" sz="1400" b="1" i="1" smtClean="0">
                          <a:latin typeface="Cambria Math" panose="02040503050406030204" pitchFamily="18" charset="0"/>
                        </a:rPr>
                        <m:t>∼</m:t>
                      </m:r>
                      <m:r>
                        <a:rPr kumimoji="1" lang="en-US" altLang="ja-JP" sz="1400" i="1" smtClean="0">
                          <a:latin typeface="Cambria Math" panose="02040503050406030204" pitchFamily="18" charset="0"/>
                        </a:rPr>
                        <m:t>𝑁</m:t>
                      </m:r>
                      <m:r>
                        <a:rPr kumimoji="1" lang="en-US" altLang="ja-JP" sz="1400" b="0" i="1" smtClean="0">
                          <a:latin typeface="Cambria Math" panose="02040503050406030204" pitchFamily="18" charset="0"/>
                        </a:rPr>
                        <m:t>𝑜𝑟𝑚𝑎𝑙</m:t>
                      </m:r>
                      <m:r>
                        <a:rPr kumimoji="1" lang="en-US" altLang="ja-JP" sz="1400" b="0" i="1" smtClean="0">
                          <a:latin typeface="Cambria Math" panose="02040503050406030204" pitchFamily="18" charset="0"/>
                        </a:rPr>
                        <m:t>(</m:t>
                      </m:r>
                      <m:sSub>
                        <m:sSubPr>
                          <m:ctrlPr>
                            <a:rPr kumimoji="1" lang="en-US" altLang="ja-JP" sz="1400" b="0" i="1" smtClean="0">
                              <a:latin typeface="Cambria Math" panose="02040503050406030204" pitchFamily="18" charset="0"/>
                            </a:rPr>
                          </m:ctrlPr>
                        </m:sSubPr>
                        <m:e>
                          <m:r>
                            <a:rPr kumimoji="1" lang="en-US" altLang="ja-JP" sz="1400" b="0" i="1" smtClean="0">
                              <a:latin typeface="Cambria Math" panose="02040503050406030204" pitchFamily="18" charset="0"/>
                            </a:rPr>
                            <m:t>𝜇</m:t>
                          </m:r>
                        </m:e>
                        <m:sub>
                          <m:r>
                            <a:rPr kumimoji="1" lang="en-US" altLang="ja-JP" sz="1400" b="0" i="1" smtClean="0">
                              <a:latin typeface="Cambria Math" panose="02040503050406030204" pitchFamily="18" charset="0"/>
                            </a:rPr>
                            <m:t>𝐶</m:t>
                          </m:r>
                        </m:sub>
                      </m:sSub>
                      <m:r>
                        <a:rPr kumimoji="1" lang="en-US" altLang="ja-JP" sz="1400" b="0" i="1" smtClean="0">
                          <a:latin typeface="Cambria Math" panose="02040503050406030204" pitchFamily="18" charset="0"/>
                        </a:rPr>
                        <m:t>,</m:t>
                      </m:r>
                      <m:sSub>
                        <m:sSubPr>
                          <m:ctrlPr>
                            <a:rPr kumimoji="1" lang="en-US" altLang="ja-JP" sz="1400" b="0" i="1" smtClean="0">
                              <a:latin typeface="Cambria Math" panose="02040503050406030204" pitchFamily="18" charset="0"/>
                            </a:rPr>
                          </m:ctrlPr>
                        </m:sSubPr>
                        <m:e>
                          <m:r>
                            <a:rPr kumimoji="1" lang="en-US" altLang="ja-JP" sz="1400" b="0" i="1" smtClean="0">
                              <a:latin typeface="Cambria Math" panose="02040503050406030204" pitchFamily="18" charset="0"/>
                            </a:rPr>
                            <m:t>𝜎</m:t>
                          </m:r>
                        </m:e>
                        <m:sub>
                          <m:r>
                            <a:rPr kumimoji="1" lang="en-US" altLang="ja-JP" sz="1400" b="0" i="1" smtClean="0">
                              <a:latin typeface="Cambria Math" panose="02040503050406030204" pitchFamily="18" charset="0"/>
                            </a:rPr>
                            <m:t>𝐶</m:t>
                          </m:r>
                        </m:sub>
                      </m:sSub>
                      <m:r>
                        <a:rPr kumimoji="1" lang="en-US" altLang="ja-JP" sz="1400" b="0" i="1" smtClean="0">
                          <a:latin typeface="Cambria Math" panose="02040503050406030204" pitchFamily="18" charset="0"/>
                        </a:rPr>
                        <m:t>)</m:t>
                      </m:r>
                    </m:oMath>
                  </m:oMathPara>
                </a14:m>
                <a:endParaRPr kumimoji="1" lang="ja-JP" altLang="en-US" sz="1400" dirty="0"/>
              </a:p>
            </p:txBody>
          </p:sp>
        </mc:Choice>
        <mc:Fallback xmlns="">
          <p:sp>
            <p:nvSpPr>
              <p:cNvPr id="66" name="テキスト ボックス 65">
                <a:extLst>
                  <a:ext uri="{FF2B5EF4-FFF2-40B4-BE49-F238E27FC236}">
                    <a16:creationId xmlns:a16="http://schemas.microsoft.com/office/drawing/2014/main" id="{38DAE1C9-6823-4DD6-889F-4D5F2FC86F4D}"/>
                  </a:ext>
                </a:extLst>
              </p:cNvPr>
              <p:cNvSpPr txBox="1">
                <a:spLocks noRot="1" noChangeAspect="1" noMove="1" noResize="1" noEditPoints="1" noAdjustHandles="1" noChangeArrowheads="1" noChangeShapeType="1" noTextEdit="1"/>
              </p:cNvSpPr>
              <p:nvPr/>
            </p:nvSpPr>
            <p:spPr>
              <a:xfrm>
                <a:off x="9753565" y="3633275"/>
                <a:ext cx="2230290" cy="537070"/>
              </a:xfrm>
              <a:prstGeom prst="rect">
                <a:avLst/>
              </a:prstGeom>
              <a:blipFill>
                <a:blip r:embed="rId7"/>
                <a:stretch>
                  <a:fillRect b="-5682"/>
                </a:stretch>
              </a:blipFill>
            </p:spPr>
            <p:txBody>
              <a:bodyPr/>
              <a:lstStyle/>
              <a:p>
                <a:r>
                  <a:rPr lang="ja-JP" altLang="en-US">
                    <a:noFill/>
                  </a:rPr>
                  <a:t> </a:t>
                </a:r>
              </a:p>
            </p:txBody>
          </p:sp>
        </mc:Fallback>
      </mc:AlternateContent>
      <p:sp>
        <p:nvSpPr>
          <p:cNvPr id="68" name="楕円 67">
            <a:extLst>
              <a:ext uri="{FF2B5EF4-FFF2-40B4-BE49-F238E27FC236}">
                <a16:creationId xmlns:a16="http://schemas.microsoft.com/office/drawing/2014/main" id="{B3358422-E370-4C7E-A3B8-565B62DB6BF1}"/>
              </a:ext>
            </a:extLst>
          </p:cNvPr>
          <p:cNvSpPr>
            <a:spLocks noChangeAspect="1"/>
          </p:cNvSpPr>
          <p:nvPr/>
        </p:nvSpPr>
        <p:spPr>
          <a:xfrm>
            <a:off x="5748931" y="3647997"/>
            <a:ext cx="108000" cy="108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9" name="楕円 68">
            <a:extLst>
              <a:ext uri="{FF2B5EF4-FFF2-40B4-BE49-F238E27FC236}">
                <a16:creationId xmlns:a16="http://schemas.microsoft.com/office/drawing/2014/main" id="{8F9B251E-3EEE-4550-8847-47094D756FC0}"/>
              </a:ext>
            </a:extLst>
          </p:cNvPr>
          <p:cNvSpPr>
            <a:spLocks noChangeAspect="1"/>
          </p:cNvSpPr>
          <p:nvPr/>
        </p:nvSpPr>
        <p:spPr>
          <a:xfrm>
            <a:off x="5418564" y="3883463"/>
            <a:ext cx="108000" cy="108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0" name="楕円 69">
            <a:extLst>
              <a:ext uri="{FF2B5EF4-FFF2-40B4-BE49-F238E27FC236}">
                <a16:creationId xmlns:a16="http://schemas.microsoft.com/office/drawing/2014/main" id="{1B588191-6D0F-4D0A-B752-A1102EC93FDF}"/>
              </a:ext>
            </a:extLst>
          </p:cNvPr>
          <p:cNvSpPr>
            <a:spLocks noChangeAspect="1"/>
          </p:cNvSpPr>
          <p:nvPr/>
        </p:nvSpPr>
        <p:spPr>
          <a:xfrm>
            <a:off x="6233538" y="3886633"/>
            <a:ext cx="108000" cy="108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1" name="楕円 70">
            <a:extLst>
              <a:ext uri="{FF2B5EF4-FFF2-40B4-BE49-F238E27FC236}">
                <a16:creationId xmlns:a16="http://schemas.microsoft.com/office/drawing/2014/main" id="{33804149-7DC2-4D1B-98F7-CE71875D98AA}"/>
              </a:ext>
            </a:extLst>
          </p:cNvPr>
          <p:cNvSpPr>
            <a:spLocks noChangeAspect="1"/>
          </p:cNvSpPr>
          <p:nvPr/>
        </p:nvSpPr>
        <p:spPr>
          <a:xfrm>
            <a:off x="6387552" y="4304210"/>
            <a:ext cx="108000" cy="108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2" name="楕円 71">
            <a:extLst>
              <a:ext uri="{FF2B5EF4-FFF2-40B4-BE49-F238E27FC236}">
                <a16:creationId xmlns:a16="http://schemas.microsoft.com/office/drawing/2014/main" id="{334C69F9-6105-4676-B6FA-323CAE2BE73D}"/>
              </a:ext>
            </a:extLst>
          </p:cNvPr>
          <p:cNvSpPr>
            <a:spLocks noChangeAspect="1"/>
          </p:cNvSpPr>
          <p:nvPr/>
        </p:nvSpPr>
        <p:spPr>
          <a:xfrm>
            <a:off x="5890427" y="4013007"/>
            <a:ext cx="108000" cy="108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4" name="二等辺三角形 73">
            <a:extLst>
              <a:ext uri="{FF2B5EF4-FFF2-40B4-BE49-F238E27FC236}">
                <a16:creationId xmlns:a16="http://schemas.microsoft.com/office/drawing/2014/main" id="{3D7DA343-8DB6-4C46-B019-E14B5AFC07C4}"/>
              </a:ext>
            </a:extLst>
          </p:cNvPr>
          <p:cNvSpPr/>
          <p:nvPr/>
        </p:nvSpPr>
        <p:spPr>
          <a:xfrm rot="5400000">
            <a:off x="6503771" y="4230227"/>
            <a:ext cx="791126" cy="179861"/>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mc:AlternateContent xmlns:mc="http://schemas.openxmlformats.org/markup-compatibility/2006" xmlns:a14="http://schemas.microsoft.com/office/drawing/2010/main">
        <mc:Choice Requires="a14">
          <p:sp>
            <p:nvSpPr>
              <p:cNvPr id="75" name="テキスト ボックス 74">
                <a:extLst>
                  <a:ext uri="{FF2B5EF4-FFF2-40B4-BE49-F238E27FC236}">
                    <a16:creationId xmlns:a16="http://schemas.microsoft.com/office/drawing/2014/main" id="{2CA4ADB9-ED98-4ABB-B3C6-E1DB2E2ACE40}"/>
                  </a:ext>
                </a:extLst>
              </p:cNvPr>
              <p:cNvSpPr txBox="1"/>
              <p:nvPr/>
            </p:nvSpPr>
            <p:spPr>
              <a:xfrm>
                <a:off x="5217835" y="4520276"/>
                <a:ext cx="1644907" cy="584775"/>
              </a:xfrm>
              <a:prstGeom prst="rect">
                <a:avLst/>
              </a:prstGeom>
              <a:noFill/>
            </p:spPr>
            <p:txBody>
              <a:bodyPr wrap="square" rtlCol="0">
                <a:spAutoFit/>
              </a:bodyPr>
              <a:lstStyle/>
              <a:p>
                <a:pPr algn="ctr"/>
                <a:r>
                  <a:rPr kumimoji="1" lang="ja-JP" altLang="en-US" sz="1600" dirty="0">
                    <a:solidFill>
                      <a:schemeClr val="accent4"/>
                    </a:solidFill>
                  </a:rPr>
                  <a:t>改善に成功した</a:t>
                </a:r>
                <a:endParaRPr kumimoji="1" lang="en-US" altLang="ja-JP" sz="1600" dirty="0">
                  <a:solidFill>
                    <a:schemeClr val="accent4"/>
                  </a:solidFill>
                </a:endParaRPr>
              </a:p>
              <a:p>
                <a:pPr algn="ctr"/>
                <a:r>
                  <a:rPr kumimoji="1" lang="ja-JP" altLang="en-US" sz="1600" dirty="0">
                    <a:solidFill>
                      <a:schemeClr val="accent4"/>
                    </a:solidFill>
                  </a:rPr>
                  <a:t>パラメータの平均</a:t>
                </a:r>
                <a14:m>
                  <m:oMath xmlns:m="http://schemas.openxmlformats.org/officeDocument/2006/math">
                    <m:r>
                      <a:rPr kumimoji="1" lang="en-US" altLang="ja-JP" sz="1600" b="0" i="1" smtClean="0">
                        <a:solidFill>
                          <a:schemeClr val="accent4"/>
                        </a:solidFill>
                        <a:latin typeface="Cambria Math" panose="02040503050406030204" pitchFamily="18" charset="0"/>
                      </a:rPr>
                      <m:t>𝑆</m:t>
                    </m:r>
                  </m:oMath>
                </a14:m>
                <a:endParaRPr kumimoji="1" lang="ja-JP" altLang="en-US" sz="1600" dirty="0">
                  <a:solidFill>
                    <a:schemeClr val="accent4"/>
                  </a:solidFill>
                </a:endParaRPr>
              </a:p>
            </p:txBody>
          </p:sp>
        </mc:Choice>
        <mc:Fallback xmlns="">
          <p:sp>
            <p:nvSpPr>
              <p:cNvPr id="75" name="テキスト ボックス 74">
                <a:extLst>
                  <a:ext uri="{FF2B5EF4-FFF2-40B4-BE49-F238E27FC236}">
                    <a16:creationId xmlns:a16="http://schemas.microsoft.com/office/drawing/2014/main" id="{2CA4ADB9-ED98-4ABB-B3C6-E1DB2E2ACE40}"/>
                  </a:ext>
                </a:extLst>
              </p:cNvPr>
              <p:cNvSpPr txBox="1">
                <a:spLocks noRot="1" noChangeAspect="1" noMove="1" noResize="1" noEditPoints="1" noAdjustHandles="1" noChangeArrowheads="1" noChangeShapeType="1" noTextEdit="1"/>
              </p:cNvSpPr>
              <p:nvPr/>
            </p:nvSpPr>
            <p:spPr>
              <a:xfrm>
                <a:off x="5217835" y="4520276"/>
                <a:ext cx="1644907" cy="584775"/>
              </a:xfrm>
              <a:prstGeom prst="rect">
                <a:avLst/>
              </a:prstGeom>
              <a:blipFill>
                <a:blip r:embed="rId8"/>
                <a:stretch>
                  <a:fillRect l="-1111" t="-3158" b="-1368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6" name="テキスト ボックス 75">
                <a:extLst>
                  <a:ext uri="{FF2B5EF4-FFF2-40B4-BE49-F238E27FC236}">
                    <a16:creationId xmlns:a16="http://schemas.microsoft.com/office/drawing/2014/main" id="{2A245B31-2789-4F4F-A5B9-235ACB8C6E54}"/>
                  </a:ext>
                </a:extLst>
              </p:cNvPr>
              <p:cNvSpPr txBox="1"/>
              <p:nvPr/>
            </p:nvSpPr>
            <p:spPr>
              <a:xfrm>
                <a:off x="7411171" y="3228871"/>
                <a:ext cx="1524277" cy="338554"/>
              </a:xfrm>
              <a:prstGeom prst="rect">
                <a:avLst/>
              </a:prstGeom>
              <a:noFill/>
            </p:spPr>
            <p:txBody>
              <a:bodyPr wrap="square" rtlCol="0">
                <a:spAutoFit/>
              </a:bodyPr>
              <a:lstStyle/>
              <a:p>
                <a:pPr algn="ctr"/>
                <a:r>
                  <a:rPr kumimoji="1" lang="ja-JP" altLang="en-US" sz="1600" dirty="0">
                    <a:solidFill>
                      <a:schemeClr val="tx1"/>
                    </a:solidFill>
                  </a:rPr>
                  <a:t>統計量</a:t>
                </a:r>
                <a14:m>
                  <m:oMath xmlns:m="http://schemas.openxmlformats.org/officeDocument/2006/math">
                    <m:r>
                      <a:rPr kumimoji="1" lang="en-US" altLang="ja-JP" sz="1600" i="1">
                        <a:latin typeface="Cambria Math" panose="02040503050406030204" pitchFamily="18" charset="0"/>
                      </a:rPr>
                      <m:t>𝜇</m:t>
                    </m:r>
                  </m:oMath>
                </a14:m>
                <a:r>
                  <a:rPr kumimoji="1" lang="ja-JP" altLang="en-US" sz="1600" dirty="0">
                    <a:solidFill>
                      <a:schemeClr val="tx1"/>
                    </a:solidFill>
                  </a:rPr>
                  <a:t>に反映</a:t>
                </a:r>
              </a:p>
            </p:txBody>
          </p:sp>
        </mc:Choice>
        <mc:Fallback xmlns="">
          <p:sp>
            <p:nvSpPr>
              <p:cNvPr id="76" name="テキスト ボックス 75">
                <a:extLst>
                  <a:ext uri="{FF2B5EF4-FFF2-40B4-BE49-F238E27FC236}">
                    <a16:creationId xmlns:a16="http://schemas.microsoft.com/office/drawing/2014/main" id="{2A245B31-2789-4F4F-A5B9-235ACB8C6E54}"/>
                  </a:ext>
                </a:extLst>
              </p:cNvPr>
              <p:cNvSpPr txBox="1">
                <a:spLocks noRot="1" noChangeAspect="1" noMove="1" noResize="1" noEditPoints="1" noAdjustHandles="1" noChangeArrowheads="1" noChangeShapeType="1" noTextEdit="1"/>
              </p:cNvSpPr>
              <p:nvPr/>
            </p:nvSpPr>
            <p:spPr>
              <a:xfrm>
                <a:off x="7411171" y="3228871"/>
                <a:ext cx="1524277" cy="338554"/>
              </a:xfrm>
              <a:prstGeom prst="rect">
                <a:avLst/>
              </a:prstGeom>
              <a:blipFill>
                <a:blip r:embed="rId9"/>
                <a:stretch>
                  <a:fillRect l="-400" t="-5455" b="-23636"/>
                </a:stretch>
              </a:blipFill>
            </p:spPr>
            <p:txBody>
              <a:bodyPr/>
              <a:lstStyle/>
              <a:p>
                <a:r>
                  <a:rPr lang="ja-JP" altLang="en-US">
                    <a:noFill/>
                  </a:rPr>
                  <a:t> </a:t>
                </a:r>
              </a:p>
            </p:txBody>
          </p:sp>
        </mc:Fallback>
      </mc:AlternateContent>
      <p:sp>
        <p:nvSpPr>
          <p:cNvPr id="77" name="二等辺三角形 76">
            <a:extLst>
              <a:ext uri="{FF2B5EF4-FFF2-40B4-BE49-F238E27FC236}">
                <a16:creationId xmlns:a16="http://schemas.microsoft.com/office/drawing/2014/main" id="{4242A6D8-FFF5-4698-B892-766F68F5B13D}"/>
              </a:ext>
            </a:extLst>
          </p:cNvPr>
          <p:cNvSpPr/>
          <p:nvPr/>
        </p:nvSpPr>
        <p:spPr>
          <a:xfrm rot="5400000">
            <a:off x="9175359" y="4249362"/>
            <a:ext cx="791126" cy="179861"/>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8" name="テキスト ボックス 77">
            <a:extLst>
              <a:ext uri="{FF2B5EF4-FFF2-40B4-BE49-F238E27FC236}">
                <a16:creationId xmlns:a16="http://schemas.microsoft.com/office/drawing/2014/main" id="{E14B0697-D713-40DD-A737-BCCEFEED9FE0}"/>
              </a:ext>
            </a:extLst>
          </p:cNvPr>
          <p:cNvSpPr txBox="1"/>
          <p:nvPr/>
        </p:nvSpPr>
        <p:spPr>
          <a:xfrm>
            <a:off x="9715465" y="3228871"/>
            <a:ext cx="2028814" cy="338554"/>
          </a:xfrm>
          <a:prstGeom prst="rect">
            <a:avLst/>
          </a:prstGeom>
          <a:noFill/>
        </p:spPr>
        <p:txBody>
          <a:bodyPr wrap="square" rtlCol="0">
            <a:spAutoFit/>
          </a:bodyPr>
          <a:lstStyle/>
          <a:p>
            <a:pPr algn="ctr"/>
            <a:r>
              <a:rPr kumimoji="1" lang="ja-JP" altLang="en-US" sz="1600" dirty="0">
                <a:solidFill>
                  <a:schemeClr val="tx1"/>
                </a:solidFill>
              </a:rPr>
              <a:t>乱数として生成</a:t>
            </a:r>
          </a:p>
        </p:txBody>
      </p:sp>
      <p:cxnSp>
        <p:nvCxnSpPr>
          <p:cNvPr id="33" name="直線矢印コネクタ 32">
            <a:extLst>
              <a:ext uri="{FF2B5EF4-FFF2-40B4-BE49-F238E27FC236}">
                <a16:creationId xmlns:a16="http://schemas.microsoft.com/office/drawing/2014/main" id="{62697825-5453-4146-9084-89DC58F0C61A}"/>
              </a:ext>
            </a:extLst>
          </p:cNvPr>
          <p:cNvCxnSpPr>
            <a:cxnSpLocks/>
          </p:cNvCxnSpPr>
          <p:nvPr/>
        </p:nvCxnSpPr>
        <p:spPr>
          <a:xfrm flipV="1">
            <a:off x="9969372" y="4315271"/>
            <a:ext cx="0" cy="88841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矢印コネクタ 33">
            <a:extLst>
              <a:ext uri="{FF2B5EF4-FFF2-40B4-BE49-F238E27FC236}">
                <a16:creationId xmlns:a16="http://schemas.microsoft.com/office/drawing/2014/main" id="{D2203570-4198-4A33-9597-338C46BBB0C0}"/>
              </a:ext>
            </a:extLst>
          </p:cNvPr>
          <p:cNvCxnSpPr>
            <a:cxnSpLocks/>
          </p:cNvCxnSpPr>
          <p:nvPr/>
        </p:nvCxnSpPr>
        <p:spPr>
          <a:xfrm>
            <a:off x="9915926" y="5140171"/>
            <a:ext cx="165591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テキスト ボックス 34">
                <a:extLst>
                  <a:ext uri="{FF2B5EF4-FFF2-40B4-BE49-F238E27FC236}">
                    <a16:creationId xmlns:a16="http://schemas.microsoft.com/office/drawing/2014/main" id="{FD15EA54-66AB-4F6F-BDA2-D9258BB0BF25}"/>
                  </a:ext>
                </a:extLst>
              </p:cNvPr>
              <p:cNvSpPr txBox="1"/>
              <p:nvPr/>
            </p:nvSpPr>
            <p:spPr>
              <a:xfrm>
                <a:off x="11539070" y="4942260"/>
                <a:ext cx="363255" cy="338554"/>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kumimoji="1" lang="en-US" altLang="ja-JP" sz="1600" b="0" i="1" smtClean="0">
                          <a:latin typeface="Cambria Math" panose="02040503050406030204" pitchFamily="18" charset="0"/>
                        </a:rPr>
                        <m:t>𝑥</m:t>
                      </m:r>
                    </m:oMath>
                  </m:oMathPara>
                </a14:m>
                <a:endParaRPr kumimoji="1" lang="ja-JP" altLang="en-US" sz="1600" dirty="0"/>
              </a:p>
            </p:txBody>
          </p:sp>
        </mc:Choice>
        <mc:Fallback xmlns="">
          <p:sp>
            <p:nvSpPr>
              <p:cNvPr id="35" name="テキスト ボックス 34">
                <a:extLst>
                  <a:ext uri="{FF2B5EF4-FFF2-40B4-BE49-F238E27FC236}">
                    <a16:creationId xmlns:a16="http://schemas.microsoft.com/office/drawing/2014/main" id="{FD15EA54-66AB-4F6F-BDA2-D9258BB0BF25}"/>
                  </a:ext>
                </a:extLst>
              </p:cNvPr>
              <p:cNvSpPr txBox="1">
                <a:spLocks noRot="1" noChangeAspect="1" noMove="1" noResize="1" noEditPoints="1" noAdjustHandles="1" noChangeArrowheads="1" noChangeShapeType="1" noTextEdit="1"/>
              </p:cNvSpPr>
              <p:nvPr/>
            </p:nvSpPr>
            <p:spPr>
              <a:xfrm>
                <a:off x="11539070" y="4942260"/>
                <a:ext cx="363255" cy="338554"/>
              </a:xfrm>
              <a:prstGeom prst="rect">
                <a:avLst/>
              </a:prstGeom>
              <a:blipFill>
                <a:blip r:embed="rId10"/>
                <a:stretch>
                  <a:fillRect/>
                </a:stretch>
              </a:blipFill>
            </p:spPr>
            <p:txBody>
              <a:bodyPr/>
              <a:lstStyle/>
              <a:p>
                <a:r>
                  <a:rPr lang="ja-JP" altLang="en-US">
                    <a:noFill/>
                  </a:rPr>
                  <a:t> </a:t>
                </a:r>
              </a:p>
            </p:txBody>
          </p:sp>
        </mc:Fallback>
      </mc:AlternateContent>
      <p:sp>
        <p:nvSpPr>
          <p:cNvPr id="46" name="楕円 45">
            <a:extLst>
              <a:ext uri="{FF2B5EF4-FFF2-40B4-BE49-F238E27FC236}">
                <a16:creationId xmlns:a16="http://schemas.microsoft.com/office/drawing/2014/main" id="{37C65982-1E38-4E45-B6C7-3D37ACB29A34}"/>
              </a:ext>
            </a:extLst>
          </p:cNvPr>
          <p:cNvSpPr>
            <a:spLocks noChangeAspect="1"/>
          </p:cNvSpPr>
          <p:nvPr/>
        </p:nvSpPr>
        <p:spPr>
          <a:xfrm>
            <a:off x="10429178" y="5107307"/>
            <a:ext cx="72000" cy="72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 name="楕円 50">
            <a:extLst>
              <a:ext uri="{FF2B5EF4-FFF2-40B4-BE49-F238E27FC236}">
                <a16:creationId xmlns:a16="http://schemas.microsoft.com/office/drawing/2014/main" id="{E2E63ECD-3205-43C2-BC92-55D4A5F29676}"/>
              </a:ext>
            </a:extLst>
          </p:cNvPr>
          <p:cNvSpPr>
            <a:spLocks noChangeAspect="1"/>
          </p:cNvSpPr>
          <p:nvPr/>
        </p:nvSpPr>
        <p:spPr>
          <a:xfrm>
            <a:off x="10591103" y="5107307"/>
            <a:ext cx="72000" cy="72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楕円 54">
            <a:extLst>
              <a:ext uri="{FF2B5EF4-FFF2-40B4-BE49-F238E27FC236}">
                <a16:creationId xmlns:a16="http://schemas.microsoft.com/office/drawing/2014/main" id="{093957A7-1C4B-4A05-B4B5-B054B7B26E8C}"/>
              </a:ext>
            </a:extLst>
          </p:cNvPr>
          <p:cNvSpPr>
            <a:spLocks noChangeAspect="1"/>
          </p:cNvSpPr>
          <p:nvPr/>
        </p:nvSpPr>
        <p:spPr>
          <a:xfrm>
            <a:off x="10695878" y="5107307"/>
            <a:ext cx="72000" cy="72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楕円 55">
            <a:extLst>
              <a:ext uri="{FF2B5EF4-FFF2-40B4-BE49-F238E27FC236}">
                <a16:creationId xmlns:a16="http://schemas.microsoft.com/office/drawing/2014/main" id="{5EC1EC21-C9F7-4B0A-9EBC-A6EA70615652}"/>
              </a:ext>
            </a:extLst>
          </p:cNvPr>
          <p:cNvSpPr>
            <a:spLocks noChangeAspect="1"/>
          </p:cNvSpPr>
          <p:nvPr/>
        </p:nvSpPr>
        <p:spPr>
          <a:xfrm>
            <a:off x="10810178" y="5107307"/>
            <a:ext cx="72000" cy="72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7" name="楕円 66">
            <a:extLst>
              <a:ext uri="{FF2B5EF4-FFF2-40B4-BE49-F238E27FC236}">
                <a16:creationId xmlns:a16="http://schemas.microsoft.com/office/drawing/2014/main" id="{87D6223E-7483-462B-88A3-8E873054CD83}"/>
              </a:ext>
            </a:extLst>
          </p:cNvPr>
          <p:cNvSpPr>
            <a:spLocks noChangeAspect="1"/>
          </p:cNvSpPr>
          <p:nvPr/>
        </p:nvSpPr>
        <p:spPr>
          <a:xfrm>
            <a:off x="10972103" y="5107307"/>
            <a:ext cx="72000" cy="72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フリーフォーム: 図形 4">
            <a:extLst>
              <a:ext uri="{FF2B5EF4-FFF2-40B4-BE49-F238E27FC236}">
                <a16:creationId xmlns:a16="http://schemas.microsoft.com/office/drawing/2014/main" id="{329687B2-7980-42BA-8E49-B353E7F31E24}"/>
              </a:ext>
            </a:extLst>
          </p:cNvPr>
          <p:cNvSpPr/>
          <p:nvPr/>
        </p:nvSpPr>
        <p:spPr>
          <a:xfrm rot="21418204">
            <a:off x="10150707" y="4355455"/>
            <a:ext cx="1130691" cy="787237"/>
          </a:xfrm>
          <a:custGeom>
            <a:avLst/>
            <a:gdLst>
              <a:gd name="connsiteX0" fmla="*/ 0 w 1504950"/>
              <a:gd name="connsiteY0" fmla="*/ 933507 h 952557"/>
              <a:gd name="connsiteX1" fmla="*/ 447675 w 1504950"/>
              <a:gd name="connsiteY1" fmla="*/ 666807 h 952557"/>
              <a:gd name="connsiteX2" fmla="*/ 762000 w 1504950"/>
              <a:gd name="connsiteY2" fmla="*/ 57 h 952557"/>
              <a:gd name="connsiteX3" fmla="*/ 1028700 w 1504950"/>
              <a:gd name="connsiteY3" fmla="*/ 704907 h 952557"/>
              <a:gd name="connsiteX4" fmla="*/ 1504950 w 1504950"/>
              <a:gd name="connsiteY4" fmla="*/ 952557 h 9525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4950" h="952557">
                <a:moveTo>
                  <a:pt x="0" y="933507"/>
                </a:moveTo>
                <a:cubicBezTo>
                  <a:pt x="160337" y="877944"/>
                  <a:pt x="320675" y="822382"/>
                  <a:pt x="447675" y="666807"/>
                </a:cubicBezTo>
                <a:cubicBezTo>
                  <a:pt x="574675" y="511232"/>
                  <a:pt x="665163" y="-6293"/>
                  <a:pt x="762000" y="57"/>
                </a:cubicBezTo>
                <a:cubicBezTo>
                  <a:pt x="858837" y="6407"/>
                  <a:pt x="904875" y="546157"/>
                  <a:pt x="1028700" y="704907"/>
                </a:cubicBezTo>
                <a:cubicBezTo>
                  <a:pt x="1152525" y="863657"/>
                  <a:pt x="1328737" y="908107"/>
                  <a:pt x="1504950" y="95255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73" name="テキスト ボックス 72">
                <a:extLst>
                  <a:ext uri="{FF2B5EF4-FFF2-40B4-BE49-F238E27FC236}">
                    <a16:creationId xmlns:a16="http://schemas.microsoft.com/office/drawing/2014/main" id="{2929EB53-1C07-4CDB-9EF8-C02E9CE3826C}"/>
                  </a:ext>
                </a:extLst>
              </p:cNvPr>
              <p:cNvSpPr txBox="1"/>
              <p:nvPr/>
            </p:nvSpPr>
            <p:spPr>
              <a:xfrm>
                <a:off x="10549656" y="5140171"/>
                <a:ext cx="304399" cy="30611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kumimoji="1" lang="en-US" altLang="ja-JP" sz="1400" i="1">
                          <a:latin typeface="Cambria Math" panose="02040503050406030204" pitchFamily="18" charset="0"/>
                        </a:rPr>
                        <m:t>𝜇</m:t>
                      </m:r>
                    </m:oMath>
                  </m:oMathPara>
                </a14:m>
                <a:endParaRPr kumimoji="1" lang="ja-JP" altLang="en-US" sz="1400" dirty="0"/>
              </a:p>
            </p:txBody>
          </p:sp>
        </mc:Choice>
        <mc:Fallback xmlns="">
          <p:sp>
            <p:nvSpPr>
              <p:cNvPr id="73" name="テキスト ボックス 72">
                <a:extLst>
                  <a:ext uri="{FF2B5EF4-FFF2-40B4-BE49-F238E27FC236}">
                    <a16:creationId xmlns:a16="http://schemas.microsoft.com/office/drawing/2014/main" id="{2929EB53-1C07-4CDB-9EF8-C02E9CE3826C}"/>
                  </a:ext>
                </a:extLst>
              </p:cNvPr>
              <p:cNvSpPr txBox="1">
                <a:spLocks noRot="1" noChangeAspect="1" noMove="1" noResize="1" noEditPoints="1" noAdjustHandles="1" noChangeArrowheads="1" noChangeShapeType="1" noTextEdit="1"/>
              </p:cNvSpPr>
              <p:nvPr/>
            </p:nvSpPr>
            <p:spPr>
              <a:xfrm>
                <a:off x="10549656" y="5140171"/>
                <a:ext cx="304399" cy="306114"/>
              </a:xfrm>
              <a:prstGeom prst="rect">
                <a:avLst/>
              </a:prstGeom>
              <a:blipFill>
                <a:blip r:embed="rId11"/>
                <a:stretch>
                  <a:fillRect b="-4000"/>
                </a:stretch>
              </a:blipFill>
            </p:spPr>
            <p:txBody>
              <a:bodyPr/>
              <a:lstStyle/>
              <a:p>
                <a:r>
                  <a:rPr lang="ja-JP" altLang="en-US">
                    <a:noFill/>
                  </a:rPr>
                  <a:t> </a:t>
                </a:r>
              </a:p>
            </p:txBody>
          </p:sp>
        </mc:Fallback>
      </mc:AlternateContent>
      <p:cxnSp>
        <p:nvCxnSpPr>
          <p:cNvPr id="80" name="直線矢印コネクタ 79">
            <a:extLst>
              <a:ext uri="{FF2B5EF4-FFF2-40B4-BE49-F238E27FC236}">
                <a16:creationId xmlns:a16="http://schemas.microsoft.com/office/drawing/2014/main" id="{E4A91B74-9568-47C8-8D08-6D66A5E20D85}"/>
              </a:ext>
            </a:extLst>
          </p:cNvPr>
          <p:cNvCxnSpPr>
            <a:cxnSpLocks/>
          </p:cNvCxnSpPr>
          <p:nvPr/>
        </p:nvCxnSpPr>
        <p:spPr>
          <a:xfrm flipV="1">
            <a:off x="10536292" y="4898648"/>
            <a:ext cx="345886"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1" name="テキスト ボックス 80">
                <a:extLst>
                  <a:ext uri="{FF2B5EF4-FFF2-40B4-BE49-F238E27FC236}">
                    <a16:creationId xmlns:a16="http://schemas.microsoft.com/office/drawing/2014/main" id="{8C373519-6EE4-4691-A124-A428CFCF94E9}"/>
                  </a:ext>
                </a:extLst>
              </p:cNvPr>
              <p:cNvSpPr txBox="1"/>
              <p:nvPr/>
            </p:nvSpPr>
            <p:spPr>
              <a:xfrm>
                <a:off x="10563852" y="4565486"/>
                <a:ext cx="304399" cy="307777"/>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kumimoji="1" lang="en-US" altLang="ja-JP" sz="1400" i="1">
                          <a:latin typeface="Cambria Math" panose="02040503050406030204" pitchFamily="18" charset="0"/>
                        </a:rPr>
                        <m:t>𝜎</m:t>
                      </m:r>
                    </m:oMath>
                  </m:oMathPara>
                </a14:m>
                <a:endParaRPr kumimoji="1" lang="ja-JP" altLang="en-US" sz="1400" dirty="0"/>
              </a:p>
            </p:txBody>
          </p:sp>
        </mc:Choice>
        <mc:Fallback xmlns="">
          <p:sp>
            <p:nvSpPr>
              <p:cNvPr id="81" name="テキスト ボックス 80">
                <a:extLst>
                  <a:ext uri="{FF2B5EF4-FFF2-40B4-BE49-F238E27FC236}">
                    <a16:creationId xmlns:a16="http://schemas.microsoft.com/office/drawing/2014/main" id="{8C373519-6EE4-4691-A124-A428CFCF94E9}"/>
                  </a:ext>
                </a:extLst>
              </p:cNvPr>
              <p:cNvSpPr txBox="1">
                <a:spLocks noRot="1" noChangeAspect="1" noMove="1" noResize="1" noEditPoints="1" noAdjustHandles="1" noChangeArrowheads="1" noChangeShapeType="1" noTextEdit="1"/>
              </p:cNvSpPr>
              <p:nvPr/>
            </p:nvSpPr>
            <p:spPr>
              <a:xfrm>
                <a:off x="10563852" y="4565486"/>
                <a:ext cx="304399" cy="307777"/>
              </a:xfrm>
              <a:prstGeom prst="rect">
                <a:avLst/>
              </a:prstGeom>
              <a:blipFill>
                <a:blip r:embed="rId1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2" name="テキスト ボックス 81">
                <a:extLst>
                  <a:ext uri="{FF2B5EF4-FFF2-40B4-BE49-F238E27FC236}">
                    <a16:creationId xmlns:a16="http://schemas.microsoft.com/office/drawing/2014/main" id="{B14C135D-E3B6-4B15-8279-4E2AC596349D}"/>
                  </a:ext>
                </a:extLst>
              </p:cNvPr>
              <p:cNvSpPr txBox="1"/>
              <p:nvPr/>
            </p:nvSpPr>
            <p:spPr>
              <a:xfrm>
                <a:off x="7167239" y="3794085"/>
                <a:ext cx="1662163" cy="307777"/>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kumimoji="1" lang="en-US" altLang="ja-JP" sz="1400" i="1" smtClean="0">
                          <a:latin typeface="Cambria Math" panose="02040503050406030204" pitchFamily="18" charset="0"/>
                        </a:rPr>
                        <m:t>𝜇</m:t>
                      </m:r>
                      <m:r>
                        <a:rPr kumimoji="1" lang="en-US" altLang="ja-JP" sz="1400" b="1" i="1" smtClean="0">
                          <a:latin typeface="Cambria Math" panose="02040503050406030204" pitchFamily="18" charset="0"/>
                        </a:rPr>
                        <m:t>≔</m:t>
                      </m:r>
                      <m:r>
                        <a:rPr kumimoji="1" lang="en-US" altLang="ja-JP" sz="1400" b="0" i="1" smtClean="0">
                          <a:latin typeface="Cambria Math" panose="02040503050406030204" pitchFamily="18" charset="0"/>
                        </a:rPr>
                        <m:t>𝑐</m:t>
                      </m:r>
                      <m:r>
                        <a:rPr kumimoji="1" lang="en-US" altLang="ja-JP" sz="1400" i="1">
                          <a:latin typeface="Cambria Math" panose="02040503050406030204" pitchFamily="18" charset="0"/>
                        </a:rPr>
                        <m:t>𝜇</m:t>
                      </m:r>
                      <m:r>
                        <a:rPr kumimoji="1" lang="en-US" altLang="ja-JP" sz="1400" b="0" i="1" smtClean="0">
                          <a:latin typeface="Cambria Math" panose="02040503050406030204" pitchFamily="18" charset="0"/>
                        </a:rPr>
                        <m:t>+</m:t>
                      </m:r>
                      <m:d>
                        <m:dPr>
                          <m:ctrlPr>
                            <a:rPr kumimoji="1" lang="en-US" altLang="ja-JP" sz="1400" b="0" i="1" smtClean="0">
                              <a:latin typeface="Cambria Math" panose="02040503050406030204" pitchFamily="18" charset="0"/>
                            </a:rPr>
                          </m:ctrlPr>
                        </m:dPr>
                        <m:e>
                          <m:r>
                            <a:rPr kumimoji="1" lang="en-US" altLang="ja-JP" sz="1400" b="0" i="1" smtClean="0">
                              <a:latin typeface="Cambria Math" panose="02040503050406030204" pitchFamily="18" charset="0"/>
                            </a:rPr>
                            <m:t>1−</m:t>
                          </m:r>
                          <m:r>
                            <a:rPr kumimoji="1" lang="en-US" altLang="ja-JP" sz="1400" b="0" i="1" smtClean="0">
                              <a:latin typeface="Cambria Math" panose="02040503050406030204" pitchFamily="18" charset="0"/>
                            </a:rPr>
                            <m:t>𝑐</m:t>
                          </m:r>
                        </m:e>
                      </m:d>
                      <m:r>
                        <a:rPr kumimoji="1" lang="en-US" altLang="ja-JP" sz="1400" i="1">
                          <a:latin typeface="Cambria Math" panose="02040503050406030204" pitchFamily="18" charset="0"/>
                        </a:rPr>
                        <m:t>𝑆</m:t>
                      </m:r>
                    </m:oMath>
                  </m:oMathPara>
                </a14:m>
                <a:endParaRPr kumimoji="1" lang="ja-JP" altLang="en-US" sz="1400" dirty="0"/>
              </a:p>
            </p:txBody>
          </p:sp>
        </mc:Choice>
        <mc:Fallback xmlns="">
          <p:sp>
            <p:nvSpPr>
              <p:cNvPr id="82" name="テキスト ボックス 81">
                <a:extLst>
                  <a:ext uri="{FF2B5EF4-FFF2-40B4-BE49-F238E27FC236}">
                    <a16:creationId xmlns:a16="http://schemas.microsoft.com/office/drawing/2014/main" id="{B14C135D-E3B6-4B15-8279-4E2AC596349D}"/>
                  </a:ext>
                </a:extLst>
              </p:cNvPr>
              <p:cNvSpPr txBox="1">
                <a:spLocks noRot="1" noChangeAspect="1" noMove="1" noResize="1" noEditPoints="1" noAdjustHandles="1" noChangeArrowheads="1" noChangeShapeType="1" noTextEdit="1"/>
              </p:cNvSpPr>
              <p:nvPr/>
            </p:nvSpPr>
            <p:spPr>
              <a:xfrm>
                <a:off x="7167239" y="3794085"/>
                <a:ext cx="1662163" cy="307777"/>
              </a:xfrm>
              <a:prstGeom prst="rect">
                <a:avLst/>
              </a:prstGeom>
              <a:blipFill>
                <a:blip r:embed="rId13"/>
                <a:stretch>
                  <a:fillRect b="-1961"/>
                </a:stretch>
              </a:blipFill>
            </p:spPr>
            <p:txBody>
              <a:bodyPr/>
              <a:lstStyle/>
              <a:p>
                <a:r>
                  <a:rPr lang="ja-JP" altLang="en-US">
                    <a:noFill/>
                  </a:rPr>
                  <a:t> </a:t>
                </a:r>
              </a:p>
            </p:txBody>
          </p:sp>
        </mc:Fallback>
      </mc:AlternateContent>
      <p:sp>
        <p:nvSpPr>
          <p:cNvPr id="83" name="テキスト ボックス 82">
            <a:extLst>
              <a:ext uri="{FF2B5EF4-FFF2-40B4-BE49-F238E27FC236}">
                <a16:creationId xmlns:a16="http://schemas.microsoft.com/office/drawing/2014/main" id="{15691B84-50B2-46F1-8135-D28F1F4F5895}"/>
              </a:ext>
            </a:extLst>
          </p:cNvPr>
          <p:cNvSpPr txBox="1"/>
          <p:nvPr/>
        </p:nvSpPr>
        <p:spPr>
          <a:xfrm>
            <a:off x="6989265" y="3554698"/>
            <a:ext cx="1110270" cy="307777"/>
          </a:xfrm>
          <a:prstGeom prst="rect">
            <a:avLst/>
          </a:prstGeom>
          <a:noFill/>
        </p:spPr>
        <p:txBody>
          <a:bodyPr wrap="square" rtlCol="0">
            <a:spAutoFit/>
          </a:bodyPr>
          <a:lstStyle/>
          <a:p>
            <a:pPr marL="285750" indent="-285750">
              <a:buFont typeface="Wingdings" panose="05000000000000000000" pitchFamily="2" charset="2"/>
              <a:buChar char="Ø"/>
            </a:pPr>
            <a:r>
              <a:rPr kumimoji="1" lang="en-US" altLang="ja-JP" sz="1400" dirty="0">
                <a:solidFill>
                  <a:schemeClr val="tx1"/>
                </a:solidFill>
              </a:rPr>
              <a:t>JADE</a:t>
            </a:r>
            <a:endParaRPr kumimoji="1" lang="ja-JP" altLang="en-US" sz="1400" dirty="0">
              <a:solidFill>
                <a:schemeClr val="tx1"/>
              </a:solidFill>
            </a:endParaRPr>
          </a:p>
        </p:txBody>
      </p:sp>
      <p:sp>
        <p:nvSpPr>
          <p:cNvPr id="84" name="テキスト ボックス 83">
            <a:extLst>
              <a:ext uri="{FF2B5EF4-FFF2-40B4-BE49-F238E27FC236}">
                <a16:creationId xmlns:a16="http://schemas.microsoft.com/office/drawing/2014/main" id="{08CB03E6-EFAF-4CB9-8E84-A58C6667E44A}"/>
              </a:ext>
            </a:extLst>
          </p:cNvPr>
          <p:cNvSpPr txBox="1"/>
          <p:nvPr/>
        </p:nvSpPr>
        <p:spPr>
          <a:xfrm>
            <a:off x="8282970" y="4036744"/>
            <a:ext cx="1123494" cy="276999"/>
          </a:xfrm>
          <a:prstGeom prst="rect">
            <a:avLst/>
          </a:prstGeom>
          <a:noFill/>
        </p:spPr>
        <p:txBody>
          <a:bodyPr wrap="square" rtlCol="0">
            <a:spAutoFit/>
          </a:bodyPr>
          <a:lstStyle/>
          <a:p>
            <a:pPr algn="ctr"/>
            <a:r>
              <a:rPr kumimoji="1" lang="ja-JP" altLang="en-US" sz="1200" dirty="0"/>
              <a:t>成功値の平均</a:t>
            </a:r>
          </a:p>
        </p:txBody>
      </p:sp>
      <p:sp>
        <p:nvSpPr>
          <p:cNvPr id="85" name="テキスト ボックス 84">
            <a:extLst>
              <a:ext uri="{FF2B5EF4-FFF2-40B4-BE49-F238E27FC236}">
                <a16:creationId xmlns:a16="http://schemas.microsoft.com/office/drawing/2014/main" id="{B2DE4DAB-B7B5-460E-B8FC-64EDA0D954B4}"/>
              </a:ext>
            </a:extLst>
          </p:cNvPr>
          <p:cNvSpPr txBox="1"/>
          <p:nvPr/>
        </p:nvSpPr>
        <p:spPr>
          <a:xfrm>
            <a:off x="7321146" y="4036744"/>
            <a:ext cx="1123494" cy="276999"/>
          </a:xfrm>
          <a:prstGeom prst="rect">
            <a:avLst/>
          </a:prstGeom>
          <a:noFill/>
        </p:spPr>
        <p:txBody>
          <a:bodyPr wrap="square" rtlCol="0">
            <a:spAutoFit/>
          </a:bodyPr>
          <a:lstStyle/>
          <a:p>
            <a:pPr algn="ctr"/>
            <a:r>
              <a:rPr kumimoji="1" lang="ja-JP" altLang="en-US" sz="1200" dirty="0"/>
              <a:t>前回の統計量</a:t>
            </a:r>
          </a:p>
        </p:txBody>
      </p:sp>
      <p:sp>
        <p:nvSpPr>
          <p:cNvPr id="86" name="テキスト ボックス 85">
            <a:extLst>
              <a:ext uri="{FF2B5EF4-FFF2-40B4-BE49-F238E27FC236}">
                <a16:creationId xmlns:a16="http://schemas.microsoft.com/office/drawing/2014/main" id="{84AC7243-C6DB-4A17-8CFA-3E74F61FA58B}"/>
              </a:ext>
            </a:extLst>
          </p:cNvPr>
          <p:cNvSpPr txBox="1"/>
          <p:nvPr/>
        </p:nvSpPr>
        <p:spPr>
          <a:xfrm>
            <a:off x="6989265" y="4384836"/>
            <a:ext cx="1110270" cy="307777"/>
          </a:xfrm>
          <a:prstGeom prst="rect">
            <a:avLst/>
          </a:prstGeom>
          <a:noFill/>
        </p:spPr>
        <p:txBody>
          <a:bodyPr wrap="square" rtlCol="0">
            <a:spAutoFit/>
          </a:bodyPr>
          <a:lstStyle/>
          <a:p>
            <a:pPr marL="285750" indent="-285750">
              <a:buFont typeface="Wingdings" panose="05000000000000000000" pitchFamily="2" charset="2"/>
              <a:buChar char="Ø"/>
            </a:pPr>
            <a:r>
              <a:rPr kumimoji="1" lang="en-US" altLang="ja-JP" sz="1400" dirty="0">
                <a:solidFill>
                  <a:schemeClr val="tx1"/>
                </a:solidFill>
              </a:rPr>
              <a:t>SHADE</a:t>
            </a:r>
            <a:endParaRPr kumimoji="1" lang="ja-JP" altLang="en-US" sz="1400" dirty="0">
              <a:solidFill>
                <a:schemeClr val="tx1"/>
              </a:solidFill>
            </a:endParaRPr>
          </a:p>
        </p:txBody>
      </p:sp>
      <mc:AlternateContent xmlns:mc="http://schemas.openxmlformats.org/markup-compatibility/2006" xmlns:a14="http://schemas.microsoft.com/office/drawing/2010/main">
        <mc:Choice Requires="a14">
          <p:sp>
            <p:nvSpPr>
              <p:cNvPr id="87" name="テキスト ボックス 86">
                <a:extLst>
                  <a:ext uri="{FF2B5EF4-FFF2-40B4-BE49-F238E27FC236}">
                    <a16:creationId xmlns:a16="http://schemas.microsoft.com/office/drawing/2014/main" id="{A8579A28-B1EC-4F42-8D02-A613D5935298}"/>
                  </a:ext>
                </a:extLst>
              </p:cNvPr>
              <p:cNvSpPr txBox="1"/>
              <p:nvPr/>
            </p:nvSpPr>
            <p:spPr>
              <a:xfrm>
                <a:off x="7153927" y="4904555"/>
                <a:ext cx="871853" cy="307777"/>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kumimoji="1" lang="en-US" altLang="ja-JP" sz="1400" i="1" smtClean="0">
                          <a:latin typeface="Cambria Math" panose="02040503050406030204" pitchFamily="18" charset="0"/>
                        </a:rPr>
                        <m:t>𝜇</m:t>
                      </m:r>
                      <m:r>
                        <a:rPr kumimoji="1" lang="en-US" altLang="ja-JP" sz="1400" b="0" i="1" smtClean="0">
                          <a:latin typeface="Cambria Math" panose="02040503050406030204" pitchFamily="18" charset="0"/>
                        </a:rPr>
                        <m:t>=</m:t>
                      </m:r>
                      <m:sSub>
                        <m:sSubPr>
                          <m:ctrlPr>
                            <a:rPr kumimoji="1" lang="en-US" altLang="ja-JP" sz="1400" b="0" i="1" smtClean="0">
                              <a:latin typeface="Cambria Math" panose="02040503050406030204" pitchFamily="18" charset="0"/>
                            </a:rPr>
                          </m:ctrlPr>
                        </m:sSubPr>
                        <m:e>
                          <m:r>
                            <a:rPr kumimoji="1" lang="en-US" altLang="ja-JP" sz="1400" b="0" i="1" smtClean="0">
                              <a:latin typeface="Cambria Math" panose="02040503050406030204" pitchFamily="18" charset="0"/>
                            </a:rPr>
                            <m:t>𝑀</m:t>
                          </m:r>
                        </m:e>
                        <m:sub>
                          <m:r>
                            <a:rPr kumimoji="1" lang="en-US" altLang="ja-JP" sz="1400" b="0" i="1" smtClean="0">
                              <a:latin typeface="Cambria Math" panose="02040503050406030204" pitchFamily="18" charset="0"/>
                            </a:rPr>
                            <m:t>𝑟</m:t>
                          </m:r>
                        </m:sub>
                      </m:sSub>
                    </m:oMath>
                  </m:oMathPara>
                </a14:m>
                <a:endParaRPr kumimoji="1" lang="ja-JP" altLang="en-US" sz="1400" dirty="0"/>
              </a:p>
            </p:txBody>
          </p:sp>
        </mc:Choice>
        <mc:Fallback xmlns="">
          <p:sp>
            <p:nvSpPr>
              <p:cNvPr id="87" name="テキスト ボックス 86">
                <a:extLst>
                  <a:ext uri="{FF2B5EF4-FFF2-40B4-BE49-F238E27FC236}">
                    <a16:creationId xmlns:a16="http://schemas.microsoft.com/office/drawing/2014/main" id="{A8579A28-B1EC-4F42-8D02-A613D5935298}"/>
                  </a:ext>
                </a:extLst>
              </p:cNvPr>
              <p:cNvSpPr txBox="1">
                <a:spLocks noRot="1" noChangeAspect="1" noMove="1" noResize="1" noEditPoints="1" noAdjustHandles="1" noChangeArrowheads="1" noChangeShapeType="1" noTextEdit="1"/>
              </p:cNvSpPr>
              <p:nvPr/>
            </p:nvSpPr>
            <p:spPr>
              <a:xfrm>
                <a:off x="7153927" y="4904555"/>
                <a:ext cx="871853" cy="307777"/>
              </a:xfrm>
              <a:prstGeom prst="rect">
                <a:avLst/>
              </a:prstGeom>
              <a:blipFill>
                <a:blip r:embed="rId14"/>
                <a:stretch>
                  <a:fillRect b="-4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8" name="テキスト ボックス 87">
                <a:extLst>
                  <a:ext uri="{FF2B5EF4-FFF2-40B4-BE49-F238E27FC236}">
                    <a16:creationId xmlns:a16="http://schemas.microsoft.com/office/drawing/2014/main" id="{5C2F121A-2E26-4532-B19C-B1C1E283BF97}"/>
                  </a:ext>
                </a:extLst>
              </p:cNvPr>
              <p:cNvSpPr txBox="1"/>
              <p:nvPr/>
            </p:nvSpPr>
            <p:spPr>
              <a:xfrm>
                <a:off x="7153928" y="4646648"/>
                <a:ext cx="871852" cy="307777"/>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kumimoji="1" lang="en-US" altLang="ja-JP" sz="1400" i="1" smtClean="0">
                          <a:latin typeface="Cambria Math" panose="02040503050406030204" pitchFamily="18" charset="0"/>
                        </a:rPr>
                        <m:t>𝑀</m:t>
                      </m:r>
                      <m:r>
                        <a:rPr kumimoji="1" lang="en-US" altLang="ja-JP" sz="1400" b="0" i="1" smtClean="0">
                          <a:latin typeface="Cambria Math" panose="02040503050406030204" pitchFamily="18" charset="0"/>
                        </a:rPr>
                        <m:t>={</m:t>
                      </m:r>
                      <m:r>
                        <a:rPr kumimoji="1" lang="en-US" altLang="ja-JP" sz="1400" b="0" i="1" smtClean="0">
                          <a:latin typeface="Cambria Math" panose="02040503050406030204" pitchFamily="18" charset="0"/>
                        </a:rPr>
                        <m:t>𝑆</m:t>
                      </m:r>
                      <m:r>
                        <a:rPr kumimoji="1" lang="en-US" altLang="ja-JP" sz="1400" b="0" i="1" smtClean="0">
                          <a:latin typeface="Cambria Math" panose="02040503050406030204" pitchFamily="18" charset="0"/>
                        </a:rPr>
                        <m:t>}</m:t>
                      </m:r>
                    </m:oMath>
                  </m:oMathPara>
                </a14:m>
                <a:endParaRPr kumimoji="1" lang="ja-JP" altLang="en-US" sz="1400" dirty="0"/>
              </a:p>
            </p:txBody>
          </p:sp>
        </mc:Choice>
        <mc:Fallback xmlns="">
          <p:sp>
            <p:nvSpPr>
              <p:cNvPr id="88" name="テキスト ボックス 87">
                <a:extLst>
                  <a:ext uri="{FF2B5EF4-FFF2-40B4-BE49-F238E27FC236}">
                    <a16:creationId xmlns:a16="http://schemas.microsoft.com/office/drawing/2014/main" id="{5C2F121A-2E26-4532-B19C-B1C1E283BF97}"/>
                  </a:ext>
                </a:extLst>
              </p:cNvPr>
              <p:cNvSpPr txBox="1">
                <a:spLocks noRot="1" noChangeAspect="1" noMove="1" noResize="1" noEditPoints="1" noAdjustHandles="1" noChangeArrowheads="1" noChangeShapeType="1" noTextEdit="1"/>
              </p:cNvSpPr>
              <p:nvPr/>
            </p:nvSpPr>
            <p:spPr>
              <a:xfrm>
                <a:off x="7153928" y="4646648"/>
                <a:ext cx="871852" cy="307777"/>
              </a:xfrm>
              <a:prstGeom prst="rect">
                <a:avLst/>
              </a:prstGeom>
              <a:blipFill>
                <a:blip r:embed="rId15"/>
                <a:stretch>
                  <a:fillRect b="-9804"/>
                </a:stretch>
              </a:blipFill>
            </p:spPr>
            <p:txBody>
              <a:bodyPr/>
              <a:lstStyle/>
              <a:p>
                <a:r>
                  <a:rPr lang="ja-JP" altLang="en-US">
                    <a:noFill/>
                  </a:rPr>
                  <a:t> </a:t>
                </a:r>
              </a:p>
            </p:txBody>
          </p:sp>
        </mc:Fallback>
      </mc:AlternateContent>
      <p:sp>
        <p:nvSpPr>
          <p:cNvPr id="89" name="テキスト ボックス 88">
            <a:extLst>
              <a:ext uri="{FF2B5EF4-FFF2-40B4-BE49-F238E27FC236}">
                <a16:creationId xmlns:a16="http://schemas.microsoft.com/office/drawing/2014/main" id="{2A0C8E62-7301-47CD-9FD0-7E6C550AC234}"/>
              </a:ext>
            </a:extLst>
          </p:cNvPr>
          <p:cNvSpPr txBox="1"/>
          <p:nvPr/>
        </p:nvSpPr>
        <p:spPr>
          <a:xfrm>
            <a:off x="8051822" y="4673662"/>
            <a:ext cx="1266115" cy="276999"/>
          </a:xfrm>
          <a:prstGeom prst="rect">
            <a:avLst/>
          </a:prstGeom>
          <a:noFill/>
        </p:spPr>
        <p:txBody>
          <a:bodyPr wrap="square" rtlCol="0">
            <a:spAutoFit/>
          </a:bodyPr>
          <a:lstStyle/>
          <a:p>
            <a:pPr algn="ctr"/>
            <a:r>
              <a:rPr kumimoji="1" lang="ja-JP" altLang="en-US" sz="1200" dirty="0"/>
              <a:t>過去の成功履歴</a:t>
            </a:r>
          </a:p>
        </p:txBody>
      </p:sp>
      <p:sp>
        <p:nvSpPr>
          <p:cNvPr id="90" name="テキスト ボックス 89">
            <a:extLst>
              <a:ext uri="{FF2B5EF4-FFF2-40B4-BE49-F238E27FC236}">
                <a16:creationId xmlns:a16="http://schemas.microsoft.com/office/drawing/2014/main" id="{DBEE31C3-A1FE-4368-B33E-2EFC2848B5DF}"/>
              </a:ext>
            </a:extLst>
          </p:cNvPr>
          <p:cNvSpPr txBox="1"/>
          <p:nvPr/>
        </p:nvSpPr>
        <p:spPr>
          <a:xfrm>
            <a:off x="7896232" y="4931710"/>
            <a:ext cx="1573648" cy="276999"/>
          </a:xfrm>
          <a:prstGeom prst="rect">
            <a:avLst/>
          </a:prstGeom>
          <a:noFill/>
        </p:spPr>
        <p:txBody>
          <a:bodyPr wrap="square" rtlCol="0">
            <a:spAutoFit/>
          </a:bodyPr>
          <a:lstStyle/>
          <a:p>
            <a:pPr algn="ctr"/>
            <a:r>
              <a:rPr kumimoji="1" lang="ja-JP" altLang="en-US" sz="1200" dirty="0"/>
              <a:t>メモリからランダムに選ぶ</a:t>
            </a:r>
          </a:p>
        </p:txBody>
      </p:sp>
      <p:sp>
        <p:nvSpPr>
          <p:cNvPr id="79" name="テキスト ボックス 78">
            <a:extLst>
              <a:ext uri="{FF2B5EF4-FFF2-40B4-BE49-F238E27FC236}">
                <a16:creationId xmlns:a16="http://schemas.microsoft.com/office/drawing/2014/main" id="{2623CC78-F5B7-4A18-B2D3-D346CD94856C}"/>
              </a:ext>
            </a:extLst>
          </p:cNvPr>
          <p:cNvSpPr txBox="1"/>
          <p:nvPr/>
        </p:nvSpPr>
        <p:spPr>
          <a:xfrm>
            <a:off x="571984" y="-20412"/>
            <a:ext cx="6660795" cy="338554"/>
          </a:xfrm>
          <a:prstGeom prst="rect">
            <a:avLst/>
          </a:prstGeom>
          <a:noFill/>
        </p:spPr>
        <p:txBody>
          <a:bodyPr wrap="square" rtlCol="0">
            <a:spAutoFit/>
          </a:bodyPr>
          <a:lstStyle/>
          <a:p>
            <a:r>
              <a:rPr kumimoji="1" lang="en-US" altLang="ja-JP" sz="1600" b="1" dirty="0">
                <a:solidFill>
                  <a:schemeClr val="bg1"/>
                </a:solidFill>
              </a:rPr>
              <a:t>2.2 </a:t>
            </a:r>
            <a:r>
              <a:rPr kumimoji="1" lang="ja-JP" altLang="en-US" sz="1600" b="1" dirty="0">
                <a:solidFill>
                  <a:schemeClr val="bg1"/>
                </a:solidFill>
              </a:rPr>
              <a:t>プラント操業スケジューリング問題への適用　</a:t>
            </a:r>
            <a:r>
              <a:rPr kumimoji="1" lang="en-US" altLang="ja-JP" sz="1600" b="1" dirty="0">
                <a:solidFill>
                  <a:schemeClr val="bg1"/>
                </a:solidFill>
              </a:rPr>
              <a:t>&gt;</a:t>
            </a:r>
            <a:r>
              <a:rPr kumimoji="1" lang="ja-JP" altLang="en-US" sz="1600" b="1" dirty="0">
                <a:solidFill>
                  <a:schemeClr val="bg1"/>
                </a:solidFill>
              </a:rPr>
              <a:t>　検証１ </a:t>
            </a:r>
          </a:p>
        </p:txBody>
      </p:sp>
      <p:sp>
        <p:nvSpPr>
          <p:cNvPr id="91" name="タイトル 1">
            <a:extLst>
              <a:ext uri="{FF2B5EF4-FFF2-40B4-BE49-F238E27FC236}">
                <a16:creationId xmlns:a16="http://schemas.microsoft.com/office/drawing/2014/main" id="{C8563460-C03D-45DE-A82B-2815EA87CD3A}"/>
              </a:ext>
            </a:extLst>
          </p:cNvPr>
          <p:cNvSpPr>
            <a:spLocks noGrp="1"/>
          </p:cNvSpPr>
          <p:nvPr>
            <p:ph type="title"/>
          </p:nvPr>
        </p:nvSpPr>
        <p:spPr>
          <a:xfrm>
            <a:off x="517055" y="241034"/>
            <a:ext cx="11400125" cy="518094"/>
          </a:xfrm>
        </p:spPr>
        <p:txBody>
          <a:bodyPr/>
          <a:lstStyle/>
          <a:p>
            <a:r>
              <a:rPr lang="ja-JP" altLang="en-US" dirty="0"/>
              <a:t>近傍生成法</a:t>
            </a:r>
            <a:endParaRPr lang="en-US" dirty="0"/>
          </a:p>
        </p:txBody>
      </p:sp>
    </p:spTree>
    <p:extLst>
      <p:ext uri="{BB962C8B-B14F-4D97-AF65-F5344CB8AC3E}">
        <p14:creationId xmlns:p14="http://schemas.microsoft.com/office/powerpoint/2010/main" val="28579408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13</a:t>
            </a:fld>
            <a:endParaRPr kumimoji="1" lang="ja-JP" altLang="en-US"/>
          </a:p>
        </p:txBody>
      </p:sp>
      <p:sp>
        <p:nvSpPr>
          <p:cNvPr id="47" name="タイトル 1">
            <a:extLst>
              <a:ext uri="{FF2B5EF4-FFF2-40B4-BE49-F238E27FC236}">
                <a16:creationId xmlns:a16="http://schemas.microsoft.com/office/drawing/2014/main" id="{4316DF47-0830-4A6D-AF30-C589259E0DF3}"/>
              </a:ext>
            </a:extLst>
          </p:cNvPr>
          <p:cNvSpPr>
            <a:spLocks noGrp="1"/>
          </p:cNvSpPr>
          <p:nvPr>
            <p:ph type="title"/>
          </p:nvPr>
        </p:nvSpPr>
        <p:spPr>
          <a:xfrm>
            <a:off x="517055" y="241034"/>
            <a:ext cx="11400125" cy="518094"/>
          </a:xfrm>
        </p:spPr>
        <p:txBody>
          <a:bodyPr/>
          <a:lstStyle/>
          <a:p>
            <a:r>
              <a:rPr lang="ja-JP" altLang="en-US" dirty="0"/>
              <a:t>結果まとめ</a:t>
            </a:r>
            <a:endParaRPr lang="en-US" dirty="0"/>
          </a:p>
        </p:txBody>
      </p:sp>
      <p:sp>
        <p:nvSpPr>
          <p:cNvPr id="17" name="テキスト プレースホルダー 2">
            <a:extLst>
              <a:ext uri="{FF2B5EF4-FFF2-40B4-BE49-F238E27FC236}">
                <a16:creationId xmlns:a16="http://schemas.microsoft.com/office/drawing/2014/main" id="{242DDC45-5383-4DAF-8CCC-A580A2B3B13A}"/>
              </a:ext>
            </a:extLst>
          </p:cNvPr>
          <p:cNvSpPr txBox="1">
            <a:spLocks/>
          </p:cNvSpPr>
          <p:nvPr/>
        </p:nvSpPr>
        <p:spPr>
          <a:xfrm>
            <a:off x="408178" y="1060382"/>
            <a:ext cx="11509002" cy="587049"/>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計算時間・探索性能の両面で、違反量削減優先の方法が優れていた。</a:t>
            </a:r>
            <a:endParaRPr lang="en-US" altLang="ja-JP" sz="2800" dirty="0"/>
          </a:p>
          <a:p>
            <a:pPr lvl="1">
              <a:defRPr/>
            </a:pPr>
            <a:r>
              <a:rPr lang="en-US" altLang="ja-JP" sz="2400" dirty="0"/>
              <a:t>MOEA/D</a:t>
            </a:r>
            <a:r>
              <a:rPr lang="ja-JP" altLang="en-US" sz="2400" dirty="0"/>
              <a:t>が可能解を得られなかった問題・条件で、</a:t>
            </a:r>
            <a:r>
              <a:rPr lang="en-US" altLang="ja-JP" sz="2400" dirty="0"/>
              <a:t>15</a:t>
            </a:r>
            <a:r>
              <a:rPr lang="ja-JP" altLang="en-US" sz="2400" dirty="0"/>
              <a:t>分以内に実行可能解を得た</a:t>
            </a:r>
            <a:endParaRPr lang="en-US" altLang="ja-JP" sz="2400" dirty="0"/>
          </a:p>
        </p:txBody>
      </p:sp>
      <mc:AlternateContent xmlns:mc="http://schemas.openxmlformats.org/markup-compatibility/2006" xmlns:a14="http://schemas.microsoft.com/office/drawing/2010/main">
        <mc:Choice Requires="a14">
          <p:graphicFrame>
            <p:nvGraphicFramePr>
              <p:cNvPr id="9" name="表 8">
                <a:extLst>
                  <a:ext uri="{FF2B5EF4-FFF2-40B4-BE49-F238E27FC236}">
                    <a16:creationId xmlns:a16="http://schemas.microsoft.com/office/drawing/2014/main" id="{CC576021-9B1D-4A85-9C17-4817AF46E654}"/>
                  </a:ext>
                </a:extLst>
              </p:cNvPr>
              <p:cNvGraphicFramePr>
                <a:graphicFrameLocks noGrp="1"/>
              </p:cNvGraphicFramePr>
              <p:nvPr/>
            </p:nvGraphicFramePr>
            <p:xfrm>
              <a:off x="504032" y="2237574"/>
              <a:ext cx="11183935" cy="2011680"/>
            </p:xfrm>
            <a:graphic>
              <a:graphicData uri="http://schemas.openxmlformats.org/drawingml/2006/table">
                <a:tbl>
                  <a:tblPr firstRow="1" bandRow="1">
                    <a:tableStyleId>{5C22544A-7EE6-4342-B048-85BDC9FD1C3A}</a:tableStyleId>
                  </a:tblPr>
                  <a:tblGrid>
                    <a:gridCol w="2543935">
                      <a:extLst>
                        <a:ext uri="{9D8B030D-6E8A-4147-A177-3AD203B41FA5}">
                          <a16:colId xmlns:a16="http://schemas.microsoft.com/office/drawing/2014/main" val="937617659"/>
                        </a:ext>
                      </a:extLst>
                    </a:gridCol>
                    <a:gridCol w="2160000">
                      <a:extLst>
                        <a:ext uri="{9D8B030D-6E8A-4147-A177-3AD203B41FA5}">
                          <a16:colId xmlns:a16="http://schemas.microsoft.com/office/drawing/2014/main" val="422137597"/>
                        </a:ext>
                      </a:extLst>
                    </a:gridCol>
                    <a:gridCol w="2160000">
                      <a:extLst>
                        <a:ext uri="{9D8B030D-6E8A-4147-A177-3AD203B41FA5}">
                          <a16:colId xmlns:a16="http://schemas.microsoft.com/office/drawing/2014/main" val="612450490"/>
                        </a:ext>
                      </a:extLst>
                    </a:gridCol>
                    <a:gridCol w="2160000">
                      <a:extLst>
                        <a:ext uri="{9D8B030D-6E8A-4147-A177-3AD203B41FA5}">
                          <a16:colId xmlns:a16="http://schemas.microsoft.com/office/drawing/2014/main" val="3219531441"/>
                        </a:ext>
                      </a:extLst>
                    </a:gridCol>
                    <a:gridCol w="2160000">
                      <a:extLst>
                        <a:ext uri="{9D8B030D-6E8A-4147-A177-3AD203B41FA5}">
                          <a16:colId xmlns:a16="http://schemas.microsoft.com/office/drawing/2014/main" val="640262614"/>
                        </a:ext>
                      </a:extLst>
                    </a:gridCol>
                  </a:tblGrid>
                  <a:tr h="227660">
                    <a:tc>
                      <a:txBody>
                        <a:bodyPr/>
                        <a:lstStyle/>
                        <a:p>
                          <a:pPr algn="ctr"/>
                          <a:r>
                            <a:rPr kumimoji="1" lang="ja-JP" altLang="en-US" sz="1800" dirty="0"/>
                            <a:t>項目</a:t>
                          </a:r>
                          <a:endParaRPr kumimoji="1" lang="en-US" altLang="ja-JP"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Adaptive MOEA/D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1800" dirty="0"/>
                            <a:t>適応型</a:t>
                          </a:r>
                          <a:r>
                            <a:rPr kumimoji="1" lang="en-US" altLang="ja-JP" sz="1800" dirty="0"/>
                            <a:t>PSO + Feasibility Rule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JADE +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Feasibility Rule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SHADE +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Feasibility Rule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22811591"/>
                      </a:ext>
                    </a:extLst>
                  </a:tr>
                  <a:tr h="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dirty="0"/>
                            <a:t>最良解の目的関数値</a:t>
                          </a:r>
                          <a14:m>
                            <m:oMath xmlns:m="http://schemas.openxmlformats.org/officeDocument/2006/math">
                              <m:r>
                                <a:rPr kumimoji="1" lang="en-US" altLang="ja-JP" sz="1800" b="0" i="1" smtClean="0">
                                  <a:latin typeface="Cambria Math" panose="02040503050406030204" pitchFamily="18" charset="0"/>
                                </a:rPr>
                                <m:t>𝑓</m:t>
                              </m:r>
                            </m:oMath>
                          </a14:m>
                          <a:endParaRPr kumimoji="1" lang="ja-JP"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338,883</a:t>
                          </a:r>
                          <a:endParaRPr kumimoji="1" lang="ja-JP"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527,177</a:t>
                          </a:r>
                          <a:endParaRPr kumimoji="1" lang="ja-JP"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417,427.50</a:t>
                          </a:r>
                          <a:endParaRPr kumimoji="1" lang="ja-JP"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417,427.49</a:t>
                          </a:r>
                          <a:endParaRPr kumimoji="1" lang="ja-JP"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54237924"/>
                      </a:ext>
                    </a:extLst>
                  </a:tr>
                  <a:tr h="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dirty="0"/>
                            <a:t>可能解の獲得</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a:t>
                          </a:r>
                          <a:endParaRPr kumimoji="1" lang="ja-JP"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dirty="0"/>
                            <a:t>〇</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dirty="0"/>
                            <a:t>〇</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dirty="0"/>
                            <a:t>〇</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39661568"/>
                      </a:ext>
                    </a:extLst>
                  </a:tr>
                  <a:tr h="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dirty="0"/>
                            <a:t>計算時間</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22.9min</a:t>
                          </a:r>
                          <a:endParaRPr kumimoji="1" lang="ja-JP"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10.6min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a:t>
                          </a:r>
                          <a:r>
                            <a:rPr kumimoji="1" lang="ja-JP" altLang="en-US" sz="1800" dirty="0"/>
                            <a:t>可能解は約</a:t>
                          </a:r>
                          <a:r>
                            <a:rPr kumimoji="1" lang="en-US" altLang="ja-JP" sz="1800" dirty="0"/>
                            <a:t>3.6</a:t>
                          </a:r>
                          <a:r>
                            <a:rPr kumimoji="1" lang="ja-JP" altLang="en-US" sz="1800" dirty="0"/>
                            <a:t>分</a:t>
                          </a:r>
                          <a:r>
                            <a:rPr kumimoji="1" lang="en-US" altLang="ja-JP" sz="1800" dirty="0"/>
                            <a:t>)</a:t>
                          </a:r>
                          <a:endParaRPr kumimoji="1" lang="ja-JP"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21.4min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a:t>
                          </a:r>
                          <a:r>
                            <a:rPr kumimoji="1" lang="ja-JP" altLang="en-US" sz="1800" dirty="0"/>
                            <a:t>可能解は約</a:t>
                          </a:r>
                          <a:r>
                            <a:rPr kumimoji="1" lang="en-US" altLang="ja-JP" sz="1800" dirty="0"/>
                            <a:t>22</a:t>
                          </a:r>
                          <a:r>
                            <a:rPr kumimoji="1" lang="ja-JP" altLang="en-US" sz="1800" dirty="0"/>
                            <a:t>秒</a:t>
                          </a:r>
                          <a:r>
                            <a:rPr kumimoji="1" lang="en-US" altLang="ja-JP" sz="1800" dirty="0"/>
                            <a:t>)</a:t>
                          </a:r>
                          <a:endParaRPr kumimoji="1" lang="ja-JP"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14.3min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a:t>
                          </a:r>
                          <a:r>
                            <a:rPr kumimoji="1" lang="ja-JP" altLang="en-US" sz="1800" dirty="0"/>
                            <a:t>可能解は約</a:t>
                          </a:r>
                          <a:r>
                            <a:rPr kumimoji="1" lang="en-US" altLang="ja-JP" sz="1800" dirty="0"/>
                            <a:t>7</a:t>
                          </a:r>
                          <a:r>
                            <a:rPr kumimoji="1" lang="ja-JP" altLang="en-US" sz="1800" dirty="0"/>
                            <a:t>秒</a:t>
                          </a:r>
                          <a:r>
                            <a:rPr kumimoji="1" lang="en-US" altLang="ja-JP" sz="1800" dirty="0"/>
                            <a:t>)</a:t>
                          </a:r>
                          <a:endParaRPr kumimoji="1" lang="ja-JP"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41621648"/>
                      </a:ext>
                    </a:extLst>
                  </a:tr>
                </a:tbl>
              </a:graphicData>
            </a:graphic>
          </p:graphicFrame>
        </mc:Choice>
        <mc:Fallback xmlns="">
          <p:graphicFrame>
            <p:nvGraphicFramePr>
              <p:cNvPr id="9" name="表 8">
                <a:extLst>
                  <a:ext uri="{FF2B5EF4-FFF2-40B4-BE49-F238E27FC236}">
                    <a16:creationId xmlns:a16="http://schemas.microsoft.com/office/drawing/2014/main" id="{CC576021-9B1D-4A85-9C17-4817AF46E654}"/>
                  </a:ext>
                </a:extLst>
              </p:cNvPr>
              <p:cNvGraphicFramePr>
                <a:graphicFrameLocks noGrp="1"/>
              </p:cNvGraphicFramePr>
              <p:nvPr>
                <p:extLst>
                  <p:ext uri="{D42A27DB-BD31-4B8C-83A1-F6EECF244321}">
                    <p14:modId xmlns:p14="http://schemas.microsoft.com/office/powerpoint/2010/main" val="1847687456"/>
                  </p:ext>
                </p:extLst>
              </p:nvPr>
            </p:nvGraphicFramePr>
            <p:xfrm>
              <a:off x="504032" y="2237574"/>
              <a:ext cx="11183935" cy="2011680"/>
            </p:xfrm>
            <a:graphic>
              <a:graphicData uri="http://schemas.openxmlformats.org/drawingml/2006/table">
                <a:tbl>
                  <a:tblPr firstRow="1" bandRow="1">
                    <a:tableStyleId>{5C22544A-7EE6-4342-B048-85BDC9FD1C3A}</a:tableStyleId>
                  </a:tblPr>
                  <a:tblGrid>
                    <a:gridCol w="2543935">
                      <a:extLst>
                        <a:ext uri="{9D8B030D-6E8A-4147-A177-3AD203B41FA5}">
                          <a16:colId xmlns:a16="http://schemas.microsoft.com/office/drawing/2014/main" val="937617659"/>
                        </a:ext>
                      </a:extLst>
                    </a:gridCol>
                    <a:gridCol w="2160000">
                      <a:extLst>
                        <a:ext uri="{9D8B030D-6E8A-4147-A177-3AD203B41FA5}">
                          <a16:colId xmlns:a16="http://schemas.microsoft.com/office/drawing/2014/main" val="422137597"/>
                        </a:ext>
                      </a:extLst>
                    </a:gridCol>
                    <a:gridCol w="2160000">
                      <a:extLst>
                        <a:ext uri="{9D8B030D-6E8A-4147-A177-3AD203B41FA5}">
                          <a16:colId xmlns:a16="http://schemas.microsoft.com/office/drawing/2014/main" val="612450490"/>
                        </a:ext>
                      </a:extLst>
                    </a:gridCol>
                    <a:gridCol w="2160000">
                      <a:extLst>
                        <a:ext uri="{9D8B030D-6E8A-4147-A177-3AD203B41FA5}">
                          <a16:colId xmlns:a16="http://schemas.microsoft.com/office/drawing/2014/main" val="3219531441"/>
                        </a:ext>
                      </a:extLst>
                    </a:gridCol>
                    <a:gridCol w="2160000">
                      <a:extLst>
                        <a:ext uri="{9D8B030D-6E8A-4147-A177-3AD203B41FA5}">
                          <a16:colId xmlns:a16="http://schemas.microsoft.com/office/drawing/2014/main" val="640262614"/>
                        </a:ext>
                      </a:extLst>
                    </a:gridCol>
                  </a:tblGrid>
                  <a:tr h="640080">
                    <a:tc>
                      <a:txBody>
                        <a:bodyPr/>
                        <a:lstStyle/>
                        <a:p>
                          <a:pPr algn="ctr"/>
                          <a:r>
                            <a:rPr kumimoji="1" lang="ja-JP" altLang="en-US" sz="1800" dirty="0"/>
                            <a:t>項目</a:t>
                          </a:r>
                          <a:endParaRPr kumimoji="1" lang="en-US" altLang="ja-JP"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Adaptive MOEA/D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1800" dirty="0"/>
                            <a:t>適応型</a:t>
                          </a:r>
                          <a:r>
                            <a:rPr kumimoji="1" lang="en-US" altLang="ja-JP" sz="1800" dirty="0"/>
                            <a:t>PSO + Feasibility Rule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JADE +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Feasibility Rule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SHADE +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Feasibility Rule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22811591"/>
                      </a:ext>
                    </a:extLst>
                  </a:tr>
                  <a:tr h="365760">
                    <a:tc>
                      <a:txBody>
                        <a:bodyPr/>
                        <a:lstStyle/>
                        <a:p>
                          <a:endParaRPr lang="ja-JP"/>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239" t="-180328" r="-339713" b="-296721"/>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338,883</a:t>
                          </a:r>
                          <a:endParaRPr kumimoji="1" lang="ja-JP"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527,177</a:t>
                          </a:r>
                          <a:endParaRPr kumimoji="1" lang="ja-JP"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417,427.50</a:t>
                          </a:r>
                          <a:endParaRPr kumimoji="1" lang="ja-JP"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417,427.49</a:t>
                          </a:r>
                          <a:endParaRPr kumimoji="1" lang="ja-JP"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54237924"/>
                      </a:ext>
                    </a:extLst>
                  </a:tr>
                  <a:tr h="36576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dirty="0"/>
                            <a:t>可能解の獲得</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a:t>
                          </a:r>
                          <a:endParaRPr kumimoji="1" lang="ja-JP"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dirty="0"/>
                            <a:t>〇</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dirty="0"/>
                            <a:t>〇</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dirty="0"/>
                            <a:t>〇</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39661568"/>
                      </a:ext>
                    </a:extLst>
                  </a:tr>
                  <a:tr h="64008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dirty="0"/>
                            <a:t>計算時間</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22.9min</a:t>
                          </a:r>
                          <a:endParaRPr kumimoji="1" lang="ja-JP"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10.6min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a:t>
                          </a:r>
                          <a:r>
                            <a:rPr kumimoji="1" lang="ja-JP" altLang="en-US" sz="1800" dirty="0"/>
                            <a:t>可能解は約</a:t>
                          </a:r>
                          <a:r>
                            <a:rPr kumimoji="1" lang="en-US" altLang="ja-JP" sz="1800" dirty="0"/>
                            <a:t>3.6</a:t>
                          </a:r>
                          <a:r>
                            <a:rPr kumimoji="1" lang="ja-JP" altLang="en-US" sz="1800" dirty="0"/>
                            <a:t>分</a:t>
                          </a:r>
                          <a:r>
                            <a:rPr kumimoji="1" lang="en-US" altLang="ja-JP" sz="1800" dirty="0"/>
                            <a:t>)</a:t>
                          </a:r>
                          <a:endParaRPr kumimoji="1" lang="ja-JP"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21.4min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a:t>
                          </a:r>
                          <a:r>
                            <a:rPr kumimoji="1" lang="ja-JP" altLang="en-US" sz="1800" dirty="0"/>
                            <a:t>可能解は約</a:t>
                          </a:r>
                          <a:r>
                            <a:rPr kumimoji="1" lang="en-US" altLang="ja-JP" sz="1800" dirty="0"/>
                            <a:t>22</a:t>
                          </a:r>
                          <a:r>
                            <a:rPr kumimoji="1" lang="ja-JP" altLang="en-US" sz="1800" dirty="0"/>
                            <a:t>秒</a:t>
                          </a:r>
                          <a:r>
                            <a:rPr kumimoji="1" lang="en-US" altLang="ja-JP" sz="1800" dirty="0"/>
                            <a:t>)</a:t>
                          </a:r>
                          <a:endParaRPr kumimoji="1" lang="ja-JP"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14.3min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a:t>
                          </a:r>
                          <a:r>
                            <a:rPr kumimoji="1" lang="ja-JP" altLang="en-US" sz="1800" dirty="0"/>
                            <a:t>可能解は約</a:t>
                          </a:r>
                          <a:r>
                            <a:rPr kumimoji="1" lang="en-US" altLang="ja-JP" sz="1800" dirty="0"/>
                            <a:t>7</a:t>
                          </a:r>
                          <a:r>
                            <a:rPr kumimoji="1" lang="ja-JP" altLang="en-US" sz="1800" dirty="0"/>
                            <a:t>秒</a:t>
                          </a:r>
                          <a:r>
                            <a:rPr kumimoji="1" lang="en-US" altLang="ja-JP" sz="1800" dirty="0"/>
                            <a:t>)</a:t>
                          </a:r>
                          <a:endParaRPr kumimoji="1" lang="ja-JP"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41621648"/>
                      </a:ext>
                    </a:extLst>
                  </a:tr>
                </a:tbl>
              </a:graphicData>
            </a:graphic>
          </p:graphicFrame>
        </mc:Fallback>
      </mc:AlternateContent>
      <p:sp>
        <p:nvSpPr>
          <p:cNvPr id="11" name="テキスト ボックス 10">
            <a:extLst>
              <a:ext uri="{FF2B5EF4-FFF2-40B4-BE49-F238E27FC236}">
                <a16:creationId xmlns:a16="http://schemas.microsoft.com/office/drawing/2014/main" id="{7411FA01-D344-4DB9-8F89-3F889E595060}"/>
              </a:ext>
            </a:extLst>
          </p:cNvPr>
          <p:cNvSpPr txBox="1"/>
          <p:nvPr/>
        </p:nvSpPr>
        <p:spPr>
          <a:xfrm>
            <a:off x="571984" y="-20412"/>
            <a:ext cx="7519071" cy="338554"/>
          </a:xfrm>
          <a:prstGeom prst="rect">
            <a:avLst/>
          </a:prstGeom>
          <a:noFill/>
        </p:spPr>
        <p:txBody>
          <a:bodyPr wrap="square" rtlCol="0">
            <a:spAutoFit/>
          </a:bodyPr>
          <a:lstStyle/>
          <a:p>
            <a:r>
              <a:rPr kumimoji="1" lang="en-US" altLang="ja-JP" sz="1600" b="1" dirty="0">
                <a:solidFill>
                  <a:schemeClr val="bg1"/>
                </a:solidFill>
              </a:rPr>
              <a:t>2.2 </a:t>
            </a:r>
            <a:r>
              <a:rPr kumimoji="1" lang="ja-JP" altLang="en-US" sz="1600" b="1" dirty="0">
                <a:solidFill>
                  <a:schemeClr val="bg1"/>
                </a:solidFill>
              </a:rPr>
              <a:t>プラント操業スケジューリング問題への適用　</a:t>
            </a:r>
            <a:r>
              <a:rPr kumimoji="1" lang="en-US" altLang="ja-JP" sz="1600" b="1" dirty="0">
                <a:solidFill>
                  <a:schemeClr val="bg1"/>
                </a:solidFill>
              </a:rPr>
              <a:t>&gt;</a:t>
            </a:r>
            <a:r>
              <a:rPr kumimoji="1" lang="ja-JP" altLang="en-US" sz="1600" b="1" dirty="0">
                <a:solidFill>
                  <a:schemeClr val="bg1"/>
                </a:solidFill>
              </a:rPr>
              <a:t>　検証１</a:t>
            </a:r>
            <a:endParaRPr kumimoji="1" lang="en-US" altLang="ja-JP" sz="1600" b="1" dirty="0">
              <a:solidFill>
                <a:schemeClr val="bg1"/>
              </a:solidFill>
            </a:endParaRPr>
          </a:p>
        </p:txBody>
      </p:sp>
      <p:sp>
        <p:nvSpPr>
          <p:cNvPr id="7" name="テキスト ボックス 6">
            <a:extLst>
              <a:ext uri="{FF2B5EF4-FFF2-40B4-BE49-F238E27FC236}">
                <a16:creationId xmlns:a16="http://schemas.microsoft.com/office/drawing/2014/main" id="{08BC6B93-A56B-4553-979C-C1B4457B4434}"/>
              </a:ext>
            </a:extLst>
          </p:cNvPr>
          <p:cNvSpPr txBox="1"/>
          <p:nvPr/>
        </p:nvSpPr>
        <p:spPr>
          <a:xfrm>
            <a:off x="191791" y="5578543"/>
            <a:ext cx="8843152" cy="584775"/>
          </a:xfrm>
          <a:prstGeom prst="rect">
            <a:avLst/>
          </a:prstGeom>
          <a:noFill/>
        </p:spPr>
        <p:txBody>
          <a:bodyPr wrap="square" rtlCol="0">
            <a:spAutoFit/>
          </a:bodyPr>
          <a:lstStyle/>
          <a:p>
            <a:r>
              <a:rPr kumimoji="1" lang="en-US" altLang="ja-JP" sz="1600" dirty="0"/>
              <a:t>※</a:t>
            </a:r>
            <a:r>
              <a:rPr kumimoji="1" lang="ja-JP" altLang="en-US" sz="1600" dirty="0"/>
              <a:t>反復回数</a:t>
            </a:r>
            <a:r>
              <a:rPr kumimoji="1" lang="en-US" altLang="ja-JP" sz="1600" dirty="0"/>
              <a:t>20,000</a:t>
            </a:r>
            <a:r>
              <a:rPr kumimoji="1" lang="ja-JP" altLang="en-US" sz="1600" dirty="0"/>
              <a:t>、探索点数</a:t>
            </a:r>
            <a:r>
              <a:rPr kumimoji="1" lang="en-US" altLang="ja-JP" sz="1600" dirty="0"/>
              <a:t>100</a:t>
            </a:r>
          </a:p>
          <a:p>
            <a:r>
              <a:rPr kumimoji="1" lang="en-US" altLang="ja-JP" sz="1600" dirty="0"/>
              <a:t>※</a:t>
            </a:r>
            <a:r>
              <a:rPr kumimoji="1" lang="ja-JP" altLang="en-US" sz="1600" dirty="0"/>
              <a:t>ノート</a:t>
            </a:r>
            <a:r>
              <a:rPr kumimoji="1" lang="en-US" altLang="ja-JP" sz="1600" dirty="0"/>
              <a:t>PC</a:t>
            </a:r>
            <a:r>
              <a:rPr kumimoji="1" lang="ja-JP" altLang="en-US" sz="1600" dirty="0"/>
              <a:t>（</a:t>
            </a:r>
            <a:r>
              <a:rPr kumimoji="1" lang="en-US" altLang="ja-JP" sz="1600" dirty="0"/>
              <a:t>Intel Core i5-1145G7(2.60GHz)</a:t>
            </a:r>
            <a:r>
              <a:rPr kumimoji="1" lang="ja-JP" altLang="en-US" sz="1600" dirty="0"/>
              <a:t>、内蔵</a:t>
            </a:r>
            <a:r>
              <a:rPr kumimoji="1" lang="en-US" altLang="ja-JP" sz="1600" dirty="0"/>
              <a:t>GPU 11th Gen</a:t>
            </a:r>
            <a:r>
              <a:rPr kumimoji="1" lang="ja-JP" altLang="en-US" sz="1600" dirty="0"/>
              <a:t>）、</a:t>
            </a:r>
            <a:r>
              <a:rPr kumimoji="1" lang="en-US" altLang="ja-JP" sz="1600" dirty="0"/>
              <a:t>python</a:t>
            </a:r>
            <a:r>
              <a:rPr kumimoji="1" lang="ja-JP" altLang="en-US" sz="1600" dirty="0"/>
              <a:t>実装のもとで計算した</a:t>
            </a:r>
          </a:p>
        </p:txBody>
      </p:sp>
      <p:graphicFrame>
        <p:nvGraphicFramePr>
          <p:cNvPr id="8" name="表 7">
            <a:extLst>
              <a:ext uri="{FF2B5EF4-FFF2-40B4-BE49-F238E27FC236}">
                <a16:creationId xmlns:a16="http://schemas.microsoft.com/office/drawing/2014/main" id="{1A681685-CF01-4F92-8DD0-F45DB95DC60B}"/>
              </a:ext>
            </a:extLst>
          </p:cNvPr>
          <p:cNvGraphicFramePr>
            <a:graphicFrameLocks noGrp="1"/>
          </p:cNvGraphicFramePr>
          <p:nvPr/>
        </p:nvGraphicFramePr>
        <p:xfrm>
          <a:off x="4494896" y="4563508"/>
          <a:ext cx="4909092" cy="670560"/>
        </p:xfrm>
        <a:graphic>
          <a:graphicData uri="http://schemas.openxmlformats.org/drawingml/2006/table">
            <a:tbl>
              <a:tblPr firstRow="1" bandRow="1">
                <a:tableStyleId>{5C22544A-7EE6-4342-B048-85BDC9FD1C3A}</a:tableStyleId>
              </a:tblPr>
              <a:tblGrid>
                <a:gridCol w="1636364">
                  <a:extLst>
                    <a:ext uri="{9D8B030D-6E8A-4147-A177-3AD203B41FA5}">
                      <a16:colId xmlns:a16="http://schemas.microsoft.com/office/drawing/2014/main" val="422137597"/>
                    </a:ext>
                  </a:extLst>
                </a:gridCol>
                <a:gridCol w="1636364">
                  <a:extLst>
                    <a:ext uri="{9D8B030D-6E8A-4147-A177-3AD203B41FA5}">
                      <a16:colId xmlns:a16="http://schemas.microsoft.com/office/drawing/2014/main" val="612450490"/>
                    </a:ext>
                  </a:extLst>
                </a:gridCol>
                <a:gridCol w="1636364">
                  <a:extLst>
                    <a:ext uri="{9D8B030D-6E8A-4147-A177-3AD203B41FA5}">
                      <a16:colId xmlns:a16="http://schemas.microsoft.com/office/drawing/2014/main" val="3219531441"/>
                    </a:ext>
                  </a:extLst>
                </a:gridCol>
              </a:tblGrid>
              <a:tr h="22766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変動幅制約</a:t>
                      </a:r>
                      <a:endParaRPr kumimoji="1" lang="en-US" altLang="ja-JP" sz="1600" dirty="0"/>
                    </a:p>
                  </a:txBody>
                  <a:tcPr marL="83127" marR="831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1600" dirty="0"/>
                        <a:t>設備特性制約</a:t>
                      </a:r>
                      <a:endParaRPr kumimoji="1" lang="en-US" altLang="ja-JP" sz="1600" dirty="0"/>
                    </a:p>
                  </a:txBody>
                  <a:tcPr marL="83127" marR="831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合計</a:t>
                      </a:r>
                      <a:endParaRPr kumimoji="1" lang="en-US" altLang="ja-JP" sz="1600" dirty="0"/>
                    </a:p>
                  </a:txBody>
                  <a:tcPr marL="83127" marR="831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22811591"/>
                  </a:ext>
                </a:extLst>
              </a:tr>
              <a:tr h="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600" dirty="0"/>
                        <a:t>50.2</a:t>
                      </a:r>
                      <a:endParaRPr kumimoji="1" lang="ja-JP" altLang="en-US" sz="1600" dirty="0"/>
                    </a:p>
                  </a:txBody>
                  <a:tcPr marL="83127" marR="831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600" dirty="0"/>
                        <a:t>32.5</a:t>
                      </a:r>
                      <a:endParaRPr kumimoji="1" lang="ja-JP" altLang="en-US" sz="1600" dirty="0"/>
                    </a:p>
                  </a:txBody>
                  <a:tcPr marL="83127" marR="831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600" dirty="0"/>
                        <a:t>82.7</a:t>
                      </a:r>
                      <a:endParaRPr kumimoji="1" lang="ja-JP" altLang="en-US" sz="1600" dirty="0"/>
                    </a:p>
                  </a:txBody>
                  <a:tcPr marL="83127" marR="831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54237924"/>
                  </a:ext>
                </a:extLst>
              </a:tr>
            </a:tbl>
          </a:graphicData>
        </a:graphic>
      </p:graphicFrame>
      <p:sp>
        <p:nvSpPr>
          <p:cNvPr id="10" name="テキスト ボックス 9">
            <a:extLst>
              <a:ext uri="{FF2B5EF4-FFF2-40B4-BE49-F238E27FC236}">
                <a16:creationId xmlns:a16="http://schemas.microsoft.com/office/drawing/2014/main" id="{E8941A25-1BF3-41F4-BBEA-5D56F62FDF42}"/>
              </a:ext>
            </a:extLst>
          </p:cNvPr>
          <p:cNvSpPr txBox="1"/>
          <p:nvPr/>
        </p:nvSpPr>
        <p:spPr>
          <a:xfrm>
            <a:off x="1572109" y="4606400"/>
            <a:ext cx="2818109"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600" dirty="0"/>
              <a:t>Adaptive MOEA/D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最良解の制約違反量の内訳</a:t>
            </a:r>
          </a:p>
        </p:txBody>
      </p:sp>
    </p:spTree>
    <p:extLst>
      <p:ext uri="{BB962C8B-B14F-4D97-AF65-F5344CB8AC3E}">
        <p14:creationId xmlns:p14="http://schemas.microsoft.com/office/powerpoint/2010/main" val="40075474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descr="グラフィカル ユーザー インターフェイス, グラフ, ヒストグラム&#10;&#10;自動的に生成された説明">
            <a:extLst>
              <a:ext uri="{FF2B5EF4-FFF2-40B4-BE49-F238E27FC236}">
                <a16:creationId xmlns:a16="http://schemas.microsoft.com/office/drawing/2014/main" id="{695BDD95-3F90-4DEC-BF01-2248DC5CBC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528" y="3074964"/>
            <a:ext cx="4035952" cy="2660992"/>
          </a:xfrm>
          <a:prstGeom prst="rect">
            <a:avLst/>
          </a:prstGeom>
        </p:spPr>
      </p:pic>
      <p:pic>
        <p:nvPicPr>
          <p:cNvPr id="4" name="図 3" descr="グラフ, 折れ線グラフ&#10;&#10;自動的に生成された説明">
            <a:extLst>
              <a:ext uri="{FF2B5EF4-FFF2-40B4-BE49-F238E27FC236}">
                <a16:creationId xmlns:a16="http://schemas.microsoft.com/office/drawing/2014/main" id="{2DF42ACF-EC3B-4003-9DD9-AC481D2B1E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75248" y="3094014"/>
            <a:ext cx="4035953" cy="2660992"/>
          </a:xfrm>
          <a:prstGeom prst="rect">
            <a:avLst/>
          </a:prstGeom>
        </p:spPr>
      </p:pic>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14</a:t>
            </a:fld>
            <a:endParaRPr kumimoji="1" lang="ja-JP" altLang="en-US"/>
          </a:p>
        </p:txBody>
      </p:sp>
      <p:sp>
        <p:nvSpPr>
          <p:cNvPr id="47" name="タイトル 1">
            <a:extLst>
              <a:ext uri="{FF2B5EF4-FFF2-40B4-BE49-F238E27FC236}">
                <a16:creationId xmlns:a16="http://schemas.microsoft.com/office/drawing/2014/main" id="{4316DF47-0830-4A6D-AF30-C589259E0DF3}"/>
              </a:ext>
            </a:extLst>
          </p:cNvPr>
          <p:cNvSpPr>
            <a:spLocks noGrp="1"/>
          </p:cNvSpPr>
          <p:nvPr>
            <p:ph type="title"/>
          </p:nvPr>
        </p:nvSpPr>
        <p:spPr>
          <a:xfrm>
            <a:off x="517055" y="241034"/>
            <a:ext cx="11400125" cy="518094"/>
          </a:xfrm>
        </p:spPr>
        <p:txBody>
          <a:bodyPr/>
          <a:lstStyle/>
          <a:p>
            <a:r>
              <a:rPr lang="ja-JP" altLang="en-US" dirty="0"/>
              <a:t>探索性能：最良解の推移</a:t>
            </a:r>
            <a:endParaRPr lang="en-US" dirty="0"/>
          </a:p>
        </p:txBody>
      </p:sp>
      <p:sp>
        <p:nvSpPr>
          <p:cNvPr id="7" name="テキスト プレースホルダー 2">
            <a:extLst>
              <a:ext uri="{FF2B5EF4-FFF2-40B4-BE49-F238E27FC236}">
                <a16:creationId xmlns:a16="http://schemas.microsoft.com/office/drawing/2014/main" id="{1D5E606D-4EEA-420F-A801-58B45C8BB641}"/>
              </a:ext>
            </a:extLst>
          </p:cNvPr>
          <p:cNvSpPr txBox="1">
            <a:spLocks/>
          </p:cNvSpPr>
          <p:nvPr/>
        </p:nvSpPr>
        <p:spPr>
          <a:xfrm>
            <a:off x="408177" y="984182"/>
            <a:ext cx="11200645" cy="848531"/>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制約削減優先は、</a:t>
            </a:r>
            <a:r>
              <a:rPr lang="en-US" altLang="ja-JP" sz="2800" dirty="0"/>
              <a:t>MOEA/D</a:t>
            </a:r>
            <a:r>
              <a:rPr lang="ja-JP" altLang="en-US" sz="2800" dirty="0"/>
              <a:t>よりも少ない計算時間で可能解が得られた。</a:t>
            </a:r>
            <a:endParaRPr lang="en-US" altLang="ja-JP" sz="2800" dirty="0"/>
          </a:p>
          <a:p>
            <a:pPr lvl="1">
              <a:defRPr/>
            </a:pPr>
            <a:r>
              <a:rPr lang="en-US" altLang="ja-JP" sz="2400" dirty="0"/>
              <a:t>PSO</a:t>
            </a:r>
            <a:r>
              <a:rPr lang="ja-JP" altLang="en-US" sz="2400" dirty="0"/>
              <a:t>は可能解獲得後、少しずつ解が改善する</a:t>
            </a:r>
            <a:endParaRPr lang="en-US" altLang="ja-JP" sz="2400" dirty="0"/>
          </a:p>
          <a:p>
            <a:pPr lvl="1">
              <a:defRPr/>
            </a:pPr>
            <a:r>
              <a:rPr lang="en-US" altLang="ja-JP" sz="2400" dirty="0"/>
              <a:t>DE</a:t>
            </a:r>
            <a:r>
              <a:rPr lang="ja-JP" altLang="en-US" sz="2400" dirty="0"/>
              <a:t>は早期に可能解獲得し、解を大きく改善する</a:t>
            </a:r>
            <a:endParaRPr lang="en-US" altLang="ja-JP" sz="2400" dirty="0"/>
          </a:p>
        </p:txBody>
      </p:sp>
      <p:sp>
        <p:nvSpPr>
          <p:cNvPr id="56" name="テキスト ボックス 55">
            <a:extLst>
              <a:ext uri="{FF2B5EF4-FFF2-40B4-BE49-F238E27FC236}">
                <a16:creationId xmlns:a16="http://schemas.microsoft.com/office/drawing/2014/main" id="{5317B621-6ABA-41B4-B318-2C02BE0411C5}"/>
              </a:ext>
            </a:extLst>
          </p:cNvPr>
          <p:cNvSpPr txBox="1"/>
          <p:nvPr/>
        </p:nvSpPr>
        <p:spPr>
          <a:xfrm>
            <a:off x="4694018" y="2707478"/>
            <a:ext cx="3146983" cy="338554"/>
          </a:xfrm>
          <a:prstGeom prst="rect">
            <a:avLst/>
          </a:prstGeom>
          <a:noFill/>
        </p:spPr>
        <p:txBody>
          <a:bodyPr wrap="square" rtlCol="0">
            <a:spAutoFit/>
          </a:bodyPr>
          <a:lstStyle/>
          <a:p>
            <a:pPr algn="ctr"/>
            <a:r>
              <a:rPr kumimoji="1" lang="ja-JP" altLang="en-US" sz="1600" b="1" dirty="0"/>
              <a:t>適応型</a:t>
            </a:r>
            <a:r>
              <a:rPr kumimoji="1" lang="en-US" altLang="ja-JP" sz="1600" b="1" dirty="0"/>
              <a:t>PSO + Feasibility Rule</a:t>
            </a:r>
            <a:endParaRPr kumimoji="1" lang="ja-JP" altLang="en-US" sz="1600" b="1" dirty="0"/>
          </a:p>
        </p:txBody>
      </p:sp>
      <p:sp>
        <p:nvSpPr>
          <p:cNvPr id="57" name="テキスト ボックス 56">
            <a:extLst>
              <a:ext uri="{FF2B5EF4-FFF2-40B4-BE49-F238E27FC236}">
                <a16:creationId xmlns:a16="http://schemas.microsoft.com/office/drawing/2014/main" id="{9DF164C9-AF0C-41DC-BBBF-D0F865038797}"/>
              </a:ext>
            </a:extLst>
          </p:cNvPr>
          <p:cNvSpPr txBox="1"/>
          <p:nvPr/>
        </p:nvSpPr>
        <p:spPr>
          <a:xfrm>
            <a:off x="1214321" y="2707478"/>
            <a:ext cx="1734365" cy="338554"/>
          </a:xfrm>
          <a:prstGeom prst="rect">
            <a:avLst/>
          </a:prstGeom>
          <a:noFill/>
        </p:spPr>
        <p:txBody>
          <a:bodyPr wrap="square" rtlCol="0">
            <a:spAutoFit/>
          </a:bodyPr>
          <a:lstStyle/>
          <a:p>
            <a:pPr algn="ctr"/>
            <a:r>
              <a:rPr kumimoji="1" lang="en-US" altLang="ja-JP" sz="1600" b="1" dirty="0"/>
              <a:t>MOEA/D</a:t>
            </a:r>
            <a:endParaRPr kumimoji="1" lang="ja-JP" altLang="en-US" sz="1600" b="1" dirty="0"/>
          </a:p>
        </p:txBody>
      </p:sp>
      <p:sp>
        <p:nvSpPr>
          <p:cNvPr id="61" name="テキスト ボックス 60">
            <a:extLst>
              <a:ext uri="{FF2B5EF4-FFF2-40B4-BE49-F238E27FC236}">
                <a16:creationId xmlns:a16="http://schemas.microsoft.com/office/drawing/2014/main" id="{7F0A3D59-843E-4C65-AAAC-D30E46D4F4BF}"/>
              </a:ext>
            </a:extLst>
          </p:cNvPr>
          <p:cNvSpPr txBox="1"/>
          <p:nvPr/>
        </p:nvSpPr>
        <p:spPr>
          <a:xfrm>
            <a:off x="4752866" y="3211035"/>
            <a:ext cx="1244626" cy="307777"/>
          </a:xfrm>
          <a:prstGeom prst="rect">
            <a:avLst/>
          </a:prstGeom>
          <a:noFill/>
        </p:spPr>
        <p:txBody>
          <a:bodyPr wrap="square" rtlCol="0">
            <a:spAutoFit/>
          </a:bodyPr>
          <a:lstStyle/>
          <a:p>
            <a:pPr algn="ctr"/>
            <a:r>
              <a:rPr kumimoji="1" lang="ja-JP" altLang="en-US" sz="1400" dirty="0"/>
              <a:t>（約</a:t>
            </a:r>
            <a:r>
              <a:rPr kumimoji="1" lang="en-US" altLang="ja-JP" sz="1400" dirty="0"/>
              <a:t>3.6</a:t>
            </a:r>
            <a:r>
              <a:rPr kumimoji="1" lang="ja-JP" altLang="en-US" sz="1400" dirty="0"/>
              <a:t>分）</a:t>
            </a:r>
          </a:p>
        </p:txBody>
      </p:sp>
      <p:sp>
        <p:nvSpPr>
          <p:cNvPr id="62" name="テキスト ボックス 61">
            <a:extLst>
              <a:ext uri="{FF2B5EF4-FFF2-40B4-BE49-F238E27FC236}">
                <a16:creationId xmlns:a16="http://schemas.microsoft.com/office/drawing/2014/main" id="{469CE23D-00CE-455A-978A-5D72FCB4BA42}"/>
              </a:ext>
            </a:extLst>
          </p:cNvPr>
          <p:cNvSpPr txBox="1"/>
          <p:nvPr/>
        </p:nvSpPr>
        <p:spPr>
          <a:xfrm>
            <a:off x="6621264" y="3812560"/>
            <a:ext cx="1010106" cy="307777"/>
          </a:xfrm>
          <a:prstGeom prst="rect">
            <a:avLst/>
          </a:prstGeom>
          <a:noFill/>
        </p:spPr>
        <p:txBody>
          <a:bodyPr wrap="square" rtlCol="0">
            <a:spAutoFit/>
          </a:bodyPr>
          <a:lstStyle/>
          <a:p>
            <a:pPr algn="ctr"/>
            <a:r>
              <a:rPr kumimoji="1" lang="en-US" altLang="ja-JP" sz="1400" dirty="0"/>
              <a:t>527,177</a:t>
            </a:r>
            <a:endParaRPr kumimoji="1" lang="ja-JP" altLang="en-US" sz="1400" dirty="0"/>
          </a:p>
        </p:txBody>
      </p:sp>
      <p:sp>
        <p:nvSpPr>
          <p:cNvPr id="63" name="テキスト ボックス 62">
            <a:extLst>
              <a:ext uri="{FF2B5EF4-FFF2-40B4-BE49-F238E27FC236}">
                <a16:creationId xmlns:a16="http://schemas.microsoft.com/office/drawing/2014/main" id="{4BCEECEF-3E4D-47A8-B660-024701DB066A}"/>
              </a:ext>
            </a:extLst>
          </p:cNvPr>
          <p:cNvSpPr txBox="1"/>
          <p:nvPr/>
        </p:nvSpPr>
        <p:spPr>
          <a:xfrm>
            <a:off x="4902594" y="3453287"/>
            <a:ext cx="2065797" cy="307777"/>
          </a:xfrm>
          <a:prstGeom prst="rect">
            <a:avLst/>
          </a:prstGeom>
          <a:noFill/>
        </p:spPr>
        <p:txBody>
          <a:bodyPr wrap="square" rtlCol="0">
            <a:spAutoFit/>
          </a:bodyPr>
          <a:lstStyle/>
          <a:p>
            <a:pPr algn="ctr"/>
            <a:r>
              <a:rPr kumimoji="1" lang="en-US" altLang="ja-JP" sz="1400" dirty="0"/>
              <a:t>7,000</a:t>
            </a:r>
            <a:r>
              <a:rPr kumimoji="1" lang="ja-JP" altLang="en-US" sz="1400" dirty="0"/>
              <a:t>回で可能解を発見</a:t>
            </a:r>
          </a:p>
        </p:txBody>
      </p:sp>
      <p:sp>
        <p:nvSpPr>
          <p:cNvPr id="30" name="テキスト ボックス 29">
            <a:extLst>
              <a:ext uri="{FF2B5EF4-FFF2-40B4-BE49-F238E27FC236}">
                <a16:creationId xmlns:a16="http://schemas.microsoft.com/office/drawing/2014/main" id="{4795C1D0-4110-4694-935A-4FD428F1B632}"/>
              </a:ext>
            </a:extLst>
          </p:cNvPr>
          <p:cNvSpPr txBox="1"/>
          <p:nvPr/>
        </p:nvSpPr>
        <p:spPr>
          <a:xfrm>
            <a:off x="613401" y="3222381"/>
            <a:ext cx="1244626" cy="307777"/>
          </a:xfrm>
          <a:prstGeom prst="rect">
            <a:avLst/>
          </a:prstGeom>
          <a:noFill/>
        </p:spPr>
        <p:txBody>
          <a:bodyPr wrap="square" rtlCol="0">
            <a:spAutoFit/>
          </a:bodyPr>
          <a:lstStyle/>
          <a:p>
            <a:pPr algn="ctr"/>
            <a:r>
              <a:rPr kumimoji="1" lang="ja-JP" altLang="en-US" sz="1400" dirty="0"/>
              <a:t>（約</a:t>
            </a:r>
            <a:r>
              <a:rPr kumimoji="1" lang="en-US" altLang="ja-JP" sz="1400" dirty="0"/>
              <a:t>22.9</a:t>
            </a:r>
            <a:r>
              <a:rPr kumimoji="1" lang="ja-JP" altLang="en-US" sz="1400" dirty="0"/>
              <a:t>分）</a:t>
            </a:r>
          </a:p>
        </p:txBody>
      </p:sp>
      <p:sp>
        <p:nvSpPr>
          <p:cNvPr id="33" name="テキスト ボックス 32">
            <a:extLst>
              <a:ext uri="{FF2B5EF4-FFF2-40B4-BE49-F238E27FC236}">
                <a16:creationId xmlns:a16="http://schemas.microsoft.com/office/drawing/2014/main" id="{1DF42668-7EC0-40BE-8618-187E5D29EE3C}"/>
              </a:ext>
            </a:extLst>
          </p:cNvPr>
          <p:cNvSpPr txBox="1"/>
          <p:nvPr/>
        </p:nvSpPr>
        <p:spPr>
          <a:xfrm>
            <a:off x="747818" y="3453287"/>
            <a:ext cx="1707270" cy="307777"/>
          </a:xfrm>
          <a:prstGeom prst="rect">
            <a:avLst/>
          </a:prstGeom>
          <a:noFill/>
        </p:spPr>
        <p:txBody>
          <a:bodyPr wrap="square" rtlCol="0">
            <a:spAutoFit/>
          </a:bodyPr>
          <a:lstStyle/>
          <a:p>
            <a:pPr algn="ctr"/>
            <a:r>
              <a:rPr kumimoji="1" lang="ja-JP" altLang="en-US" sz="1400" dirty="0"/>
              <a:t>可能解を発見できず</a:t>
            </a:r>
          </a:p>
        </p:txBody>
      </p:sp>
      <p:sp>
        <p:nvSpPr>
          <p:cNvPr id="20" name="テキスト ボックス 19">
            <a:extLst>
              <a:ext uri="{FF2B5EF4-FFF2-40B4-BE49-F238E27FC236}">
                <a16:creationId xmlns:a16="http://schemas.microsoft.com/office/drawing/2014/main" id="{931044B0-AAD8-44FB-BC63-CCCEB77111C1}"/>
              </a:ext>
            </a:extLst>
          </p:cNvPr>
          <p:cNvSpPr txBox="1"/>
          <p:nvPr/>
        </p:nvSpPr>
        <p:spPr>
          <a:xfrm>
            <a:off x="571984" y="-20412"/>
            <a:ext cx="9071953" cy="338554"/>
          </a:xfrm>
          <a:prstGeom prst="rect">
            <a:avLst/>
          </a:prstGeom>
          <a:noFill/>
        </p:spPr>
        <p:txBody>
          <a:bodyPr wrap="square" rtlCol="0">
            <a:spAutoFit/>
          </a:bodyPr>
          <a:lstStyle/>
          <a:p>
            <a:r>
              <a:rPr kumimoji="1" lang="en-US" altLang="ja-JP" sz="1600" b="1" dirty="0">
                <a:solidFill>
                  <a:schemeClr val="bg1"/>
                </a:solidFill>
              </a:rPr>
              <a:t>2.2 </a:t>
            </a:r>
            <a:r>
              <a:rPr kumimoji="1" lang="ja-JP" altLang="en-US" sz="1600" b="1" dirty="0">
                <a:solidFill>
                  <a:schemeClr val="bg1"/>
                </a:solidFill>
              </a:rPr>
              <a:t>プラント操業スケジューリング問題への適用　</a:t>
            </a:r>
            <a:r>
              <a:rPr kumimoji="1" lang="en-US" altLang="ja-JP" sz="1600" b="1" dirty="0">
                <a:solidFill>
                  <a:schemeClr val="bg1"/>
                </a:solidFill>
              </a:rPr>
              <a:t>&gt;</a:t>
            </a:r>
            <a:r>
              <a:rPr kumimoji="1" lang="ja-JP" altLang="en-US" sz="1600" b="1" dirty="0">
                <a:solidFill>
                  <a:schemeClr val="bg1"/>
                </a:solidFill>
              </a:rPr>
              <a:t>　検証１－手法同士の比較</a:t>
            </a:r>
            <a:endParaRPr kumimoji="1" lang="en-US" altLang="ja-JP" sz="1600" b="1" dirty="0">
              <a:solidFill>
                <a:schemeClr val="bg1"/>
              </a:solidFill>
            </a:endParaRPr>
          </a:p>
        </p:txBody>
      </p:sp>
      <p:sp>
        <p:nvSpPr>
          <p:cNvPr id="22" name="テキスト ボックス 21">
            <a:extLst>
              <a:ext uri="{FF2B5EF4-FFF2-40B4-BE49-F238E27FC236}">
                <a16:creationId xmlns:a16="http://schemas.microsoft.com/office/drawing/2014/main" id="{2A016CD5-8B79-45C0-92B9-01AC5E479C53}"/>
              </a:ext>
            </a:extLst>
          </p:cNvPr>
          <p:cNvSpPr txBox="1"/>
          <p:nvPr/>
        </p:nvSpPr>
        <p:spPr>
          <a:xfrm>
            <a:off x="17808" y="4296878"/>
            <a:ext cx="400110" cy="1260677"/>
          </a:xfrm>
          <a:prstGeom prst="rect">
            <a:avLst/>
          </a:prstGeom>
          <a:noFill/>
        </p:spPr>
        <p:txBody>
          <a:bodyPr vert="vert270" wrap="square" rtlCol="0">
            <a:spAutoFit/>
          </a:bodyPr>
          <a:lstStyle/>
          <a:p>
            <a:pPr algn="ctr"/>
            <a:r>
              <a:rPr kumimoji="1" lang="ja-JP" altLang="en-US" sz="1400" dirty="0"/>
              <a:t>目的関数値</a:t>
            </a:r>
          </a:p>
        </p:txBody>
      </p:sp>
      <p:sp>
        <p:nvSpPr>
          <p:cNvPr id="23" name="テキスト ボックス 22">
            <a:extLst>
              <a:ext uri="{FF2B5EF4-FFF2-40B4-BE49-F238E27FC236}">
                <a16:creationId xmlns:a16="http://schemas.microsoft.com/office/drawing/2014/main" id="{EDA0BE4D-10FA-432B-8C18-405AD030F9AF}"/>
              </a:ext>
            </a:extLst>
          </p:cNvPr>
          <p:cNvSpPr txBox="1"/>
          <p:nvPr/>
        </p:nvSpPr>
        <p:spPr>
          <a:xfrm>
            <a:off x="3751775" y="4355916"/>
            <a:ext cx="400110" cy="1260677"/>
          </a:xfrm>
          <a:prstGeom prst="rect">
            <a:avLst/>
          </a:prstGeom>
          <a:noFill/>
        </p:spPr>
        <p:txBody>
          <a:bodyPr vert="vert270" wrap="square" rtlCol="0">
            <a:spAutoFit/>
          </a:bodyPr>
          <a:lstStyle/>
          <a:p>
            <a:pPr algn="ctr"/>
            <a:r>
              <a:rPr kumimoji="1" lang="ja-JP" altLang="en-US" sz="1400" dirty="0"/>
              <a:t>制約違反量</a:t>
            </a:r>
          </a:p>
        </p:txBody>
      </p:sp>
      <p:sp>
        <p:nvSpPr>
          <p:cNvPr id="24" name="テキスト ボックス 23">
            <a:extLst>
              <a:ext uri="{FF2B5EF4-FFF2-40B4-BE49-F238E27FC236}">
                <a16:creationId xmlns:a16="http://schemas.microsoft.com/office/drawing/2014/main" id="{5E181240-DB3D-4005-A773-80A903163723}"/>
              </a:ext>
            </a:extLst>
          </p:cNvPr>
          <p:cNvSpPr txBox="1"/>
          <p:nvPr/>
        </p:nvSpPr>
        <p:spPr>
          <a:xfrm>
            <a:off x="9643937" y="5836145"/>
            <a:ext cx="2382836" cy="307777"/>
          </a:xfrm>
          <a:prstGeom prst="rect">
            <a:avLst/>
          </a:prstGeom>
          <a:noFill/>
        </p:spPr>
        <p:txBody>
          <a:bodyPr wrap="square" rtlCol="0">
            <a:spAutoFit/>
          </a:bodyPr>
          <a:lstStyle/>
          <a:p>
            <a:pPr algn="ctr"/>
            <a:r>
              <a:rPr kumimoji="1" lang="ja-JP" altLang="en-US" sz="1400" dirty="0"/>
              <a:t>線が消えている地点が値が</a:t>
            </a:r>
            <a:r>
              <a:rPr kumimoji="1" lang="en-US" altLang="ja-JP" sz="1400" dirty="0"/>
              <a:t>0</a:t>
            </a:r>
            <a:endParaRPr kumimoji="1" lang="ja-JP" altLang="en-US" sz="1400" dirty="0"/>
          </a:p>
        </p:txBody>
      </p:sp>
      <p:sp>
        <p:nvSpPr>
          <p:cNvPr id="26" name="テキスト ボックス 25">
            <a:extLst>
              <a:ext uri="{FF2B5EF4-FFF2-40B4-BE49-F238E27FC236}">
                <a16:creationId xmlns:a16="http://schemas.microsoft.com/office/drawing/2014/main" id="{9DDE6E25-0524-4663-8337-7BC212A066F8}"/>
              </a:ext>
            </a:extLst>
          </p:cNvPr>
          <p:cNvSpPr txBox="1"/>
          <p:nvPr/>
        </p:nvSpPr>
        <p:spPr>
          <a:xfrm>
            <a:off x="6485951" y="4927216"/>
            <a:ext cx="1244626" cy="307777"/>
          </a:xfrm>
          <a:prstGeom prst="rect">
            <a:avLst/>
          </a:prstGeom>
          <a:noFill/>
        </p:spPr>
        <p:txBody>
          <a:bodyPr wrap="square" rtlCol="0">
            <a:spAutoFit/>
          </a:bodyPr>
          <a:lstStyle/>
          <a:p>
            <a:pPr algn="ctr"/>
            <a:r>
              <a:rPr kumimoji="1" lang="ja-JP" altLang="en-US" sz="1400" dirty="0"/>
              <a:t>（約</a:t>
            </a:r>
            <a:r>
              <a:rPr kumimoji="1" lang="en-US" altLang="ja-JP" sz="1400" dirty="0"/>
              <a:t>10.6</a:t>
            </a:r>
            <a:r>
              <a:rPr kumimoji="1" lang="ja-JP" altLang="en-US" sz="1400" dirty="0"/>
              <a:t>分）</a:t>
            </a:r>
          </a:p>
        </p:txBody>
      </p:sp>
      <p:sp>
        <p:nvSpPr>
          <p:cNvPr id="27" name="テキスト ボックス 26">
            <a:extLst>
              <a:ext uri="{FF2B5EF4-FFF2-40B4-BE49-F238E27FC236}">
                <a16:creationId xmlns:a16="http://schemas.microsoft.com/office/drawing/2014/main" id="{B0198F03-67AB-4B5E-9DCE-DB4F8EBE3F9A}"/>
              </a:ext>
            </a:extLst>
          </p:cNvPr>
          <p:cNvSpPr txBox="1"/>
          <p:nvPr/>
        </p:nvSpPr>
        <p:spPr>
          <a:xfrm>
            <a:off x="4042330" y="4355915"/>
            <a:ext cx="400110" cy="1260677"/>
          </a:xfrm>
          <a:prstGeom prst="rect">
            <a:avLst/>
          </a:prstGeom>
          <a:noFill/>
        </p:spPr>
        <p:txBody>
          <a:bodyPr vert="vert270" wrap="square" rtlCol="0">
            <a:spAutoFit/>
          </a:bodyPr>
          <a:lstStyle/>
          <a:p>
            <a:pPr algn="ctr"/>
            <a:r>
              <a:rPr kumimoji="1" lang="ja-JP" altLang="en-US" sz="1400" dirty="0"/>
              <a:t>目的関数値</a:t>
            </a:r>
          </a:p>
        </p:txBody>
      </p:sp>
      <p:sp>
        <p:nvSpPr>
          <p:cNvPr id="28" name="テキスト ボックス 27">
            <a:extLst>
              <a:ext uri="{FF2B5EF4-FFF2-40B4-BE49-F238E27FC236}">
                <a16:creationId xmlns:a16="http://schemas.microsoft.com/office/drawing/2014/main" id="{2366A7CA-B431-42FE-A513-9E20F4A67776}"/>
              </a:ext>
            </a:extLst>
          </p:cNvPr>
          <p:cNvSpPr txBox="1"/>
          <p:nvPr/>
        </p:nvSpPr>
        <p:spPr>
          <a:xfrm>
            <a:off x="7782982" y="4296877"/>
            <a:ext cx="400110" cy="1260677"/>
          </a:xfrm>
          <a:prstGeom prst="rect">
            <a:avLst/>
          </a:prstGeom>
          <a:noFill/>
        </p:spPr>
        <p:txBody>
          <a:bodyPr vert="vert270" wrap="square" rtlCol="0">
            <a:spAutoFit/>
          </a:bodyPr>
          <a:lstStyle/>
          <a:p>
            <a:pPr algn="ctr"/>
            <a:r>
              <a:rPr kumimoji="1" lang="ja-JP" altLang="en-US" sz="1400" dirty="0"/>
              <a:t>制約違反量</a:t>
            </a:r>
          </a:p>
        </p:txBody>
      </p:sp>
      <p:sp>
        <p:nvSpPr>
          <p:cNvPr id="31" name="テキスト ボックス 30">
            <a:extLst>
              <a:ext uri="{FF2B5EF4-FFF2-40B4-BE49-F238E27FC236}">
                <a16:creationId xmlns:a16="http://schemas.microsoft.com/office/drawing/2014/main" id="{FBEF0581-A4CB-42A6-8B48-2AEBEF47EC6C}"/>
              </a:ext>
            </a:extLst>
          </p:cNvPr>
          <p:cNvSpPr txBox="1"/>
          <p:nvPr/>
        </p:nvSpPr>
        <p:spPr>
          <a:xfrm>
            <a:off x="2655715" y="2864957"/>
            <a:ext cx="1010106" cy="307777"/>
          </a:xfrm>
          <a:prstGeom prst="rect">
            <a:avLst/>
          </a:prstGeom>
          <a:noFill/>
        </p:spPr>
        <p:txBody>
          <a:bodyPr wrap="square" rtlCol="0">
            <a:spAutoFit/>
          </a:bodyPr>
          <a:lstStyle/>
          <a:p>
            <a:pPr algn="ctr"/>
            <a:r>
              <a:rPr kumimoji="1" lang="en-US" altLang="ja-JP" sz="1400" dirty="0"/>
              <a:t>338,883</a:t>
            </a:r>
            <a:endParaRPr kumimoji="1" lang="ja-JP" altLang="en-US" sz="1400" dirty="0"/>
          </a:p>
        </p:txBody>
      </p:sp>
      <p:sp>
        <p:nvSpPr>
          <p:cNvPr id="34" name="テキスト ボックス 33">
            <a:extLst>
              <a:ext uri="{FF2B5EF4-FFF2-40B4-BE49-F238E27FC236}">
                <a16:creationId xmlns:a16="http://schemas.microsoft.com/office/drawing/2014/main" id="{10B15F72-6C9F-4B2F-968B-36A1EA73D226}"/>
              </a:ext>
            </a:extLst>
          </p:cNvPr>
          <p:cNvSpPr txBox="1"/>
          <p:nvPr/>
        </p:nvSpPr>
        <p:spPr>
          <a:xfrm>
            <a:off x="2857273" y="4889378"/>
            <a:ext cx="758907" cy="307777"/>
          </a:xfrm>
          <a:prstGeom prst="rect">
            <a:avLst/>
          </a:prstGeom>
          <a:noFill/>
        </p:spPr>
        <p:txBody>
          <a:bodyPr wrap="square" rtlCol="0">
            <a:spAutoFit/>
          </a:bodyPr>
          <a:lstStyle/>
          <a:p>
            <a:pPr algn="ctr"/>
            <a:r>
              <a:rPr kumimoji="1" lang="en-US" altLang="ja-JP" sz="1400" dirty="0"/>
              <a:t>82.7</a:t>
            </a:r>
            <a:endParaRPr kumimoji="1" lang="ja-JP" altLang="en-US" sz="1400" dirty="0"/>
          </a:p>
        </p:txBody>
      </p:sp>
      <p:pic>
        <p:nvPicPr>
          <p:cNvPr id="5" name="図 4" descr="グラフ&#10;&#10;自動的に生成された説明">
            <a:extLst>
              <a:ext uri="{FF2B5EF4-FFF2-40B4-BE49-F238E27FC236}">
                <a16:creationId xmlns:a16="http://schemas.microsoft.com/office/drawing/2014/main" id="{DB48369E-7DA7-463B-9D2B-AE70C3A9D31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36909" y="3094013"/>
            <a:ext cx="4029111" cy="2660991"/>
          </a:xfrm>
          <a:prstGeom prst="rect">
            <a:avLst/>
          </a:prstGeom>
        </p:spPr>
      </p:pic>
      <p:sp>
        <p:nvSpPr>
          <p:cNvPr id="29" name="テキスト ボックス 28">
            <a:extLst>
              <a:ext uri="{FF2B5EF4-FFF2-40B4-BE49-F238E27FC236}">
                <a16:creationId xmlns:a16="http://schemas.microsoft.com/office/drawing/2014/main" id="{1F7235F7-5BEC-47CA-B246-0FD56B0E3FB6}"/>
              </a:ext>
            </a:extLst>
          </p:cNvPr>
          <p:cNvSpPr txBox="1"/>
          <p:nvPr/>
        </p:nvSpPr>
        <p:spPr>
          <a:xfrm>
            <a:off x="8077616" y="4306647"/>
            <a:ext cx="400110" cy="1260677"/>
          </a:xfrm>
          <a:prstGeom prst="rect">
            <a:avLst/>
          </a:prstGeom>
          <a:noFill/>
        </p:spPr>
        <p:txBody>
          <a:bodyPr vert="vert270" wrap="square" rtlCol="0">
            <a:spAutoFit/>
          </a:bodyPr>
          <a:lstStyle/>
          <a:p>
            <a:pPr algn="ctr"/>
            <a:r>
              <a:rPr kumimoji="1" lang="ja-JP" altLang="en-US" sz="1400" dirty="0"/>
              <a:t>目的関数値</a:t>
            </a:r>
          </a:p>
        </p:txBody>
      </p:sp>
      <p:sp>
        <p:nvSpPr>
          <p:cNvPr id="32" name="テキスト ボックス 31">
            <a:extLst>
              <a:ext uri="{FF2B5EF4-FFF2-40B4-BE49-F238E27FC236}">
                <a16:creationId xmlns:a16="http://schemas.microsoft.com/office/drawing/2014/main" id="{2955FD79-F820-4748-8CAB-BBD417D715EC}"/>
              </a:ext>
            </a:extLst>
          </p:cNvPr>
          <p:cNvSpPr txBox="1"/>
          <p:nvPr/>
        </p:nvSpPr>
        <p:spPr>
          <a:xfrm>
            <a:off x="11818268" y="4281899"/>
            <a:ext cx="400110" cy="1260677"/>
          </a:xfrm>
          <a:prstGeom prst="rect">
            <a:avLst/>
          </a:prstGeom>
          <a:noFill/>
        </p:spPr>
        <p:txBody>
          <a:bodyPr vert="vert270" wrap="square" rtlCol="0">
            <a:spAutoFit/>
          </a:bodyPr>
          <a:lstStyle/>
          <a:p>
            <a:pPr algn="ctr"/>
            <a:r>
              <a:rPr kumimoji="1" lang="ja-JP" altLang="en-US" sz="1400" dirty="0"/>
              <a:t>制約違反量</a:t>
            </a:r>
          </a:p>
        </p:txBody>
      </p:sp>
      <p:sp>
        <p:nvSpPr>
          <p:cNvPr id="35" name="テキスト ボックス 34">
            <a:extLst>
              <a:ext uri="{FF2B5EF4-FFF2-40B4-BE49-F238E27FC236}">
                <a16:creationId xmlns:a16="http://schemas.microsoft.com/office/drawing/2014/main" id="{A762FC4F-5AF2-43DF-A843-CC23F91BCB23}"/>
              </a:ext>
            </a:extLst>
          </p:cNvPr>
          <p:cNvSpPr txBox="1"/>
          <p:nvPr/>
        </p:nvSpPr>
        <p:spPr>
          <a:xfrm>
            <a:off x="8659855" y="2707478"/>
            <a:ext cx="3146983" cy="338554"/>
          </a:xfrm>
          <a:prstGeom prst="rect">
            <a:avLst/>
          </a:prstGeom>
          <a:noFill/>
        </p:spPr>
        <p:txBody>
          <a:bodyPr wrap="square" rtlCol="0">
            <a:spAutoFit/>
          </a:bodyPr>
          <a:lstStyle/>
          <a:p>
            <a:pPr algn="ctr"/>
            <a:r>
              <a:rPr kumimoji="1" lang="en-US" altLang="ja-JP" sz="1600" b="1" dirty="0"/>
              <a:t>JADE + Feasibility Rule</a:t>
            </a:r>
            <a:endParaRPr kumimoji="1" lang="ja-JP" altLang="en-US" sz="1600" b="1" dirty="0"/>
          </a:p>
        </p:txBody>
      </p:sp>
      <p:sp>
        <p:nvSpPr>
          <p:cNvPr id="36" name="テキスト ボックス 35">
            <a:extLst>
              <a:ext uri="{FF2B5EF4-FFF2-40B4-BE49-F238E27FC236}">
                <a16:creationId xmlns:a16="http://schemas.microsoft.com/office/drawing/2014/main" id="{AED9CD37-5B98-47D1-BFD8-F12BB80D9F63}"/>
              </a:ext>
            </a:extLst>
          </p:cNvPr>
          <p:cNvSpPr txBox="1"/>
          <p:nvPr/>
        </p:nvSpPr>
        <p:spPr>
          <a:xfrm>
            <a:off x="10532013" y="4927216"/>
            <a:ext cx="1244626" cy="307777"/>
          </a:xfrm>
          <a:prstGeom prst="rect">
            <a:avLst/>
          </a:prstGeom>
          <a:noFill/>
        </p:spPr>
        <p:txBody>
          <a:bodyPr wrap="square" rtlCol="0">
            <a:spAutoFit/>
          </a:bodyPr>
          <a:lstStyle/>
          <a:p>
            <a:pPr algn="ctr"/>
            <a:r>
              <a:rPr kumimoji="1" lang="ja-JP" altLang="en-US" sz="1400" dirty="0"/>
              <a:t>（約</a:t>
            </a:r>
            <a:r>
              <a:rPr kumimoji="1" lang="en-US" altLang="ja-JP" sz="1400" dirty="0"/>
              <a:t>21.4</a:t>
            </a:r>
            <a:r>
              <a:rPr kumimoji="1" lang="ja-JP" altLang="en-US" sz="1400" dirty="0"/>
              <a:t>分）</a:t>
            </a:r>
          </a:p>
        </p:txBody>
      </p:sp>
      <p:sp>
        <p:nvSpPr>
          <p:cNvPr id="37" name="テキスト ボックス 36">
            <a:extLst>
              <a:ext uri="{FF2B5EF4-FFF2-40B4-BE49-F238E27FC236}">
                <a16:creationId xmlns:a16="http://schemas.microsoft.com/office/drawing/2014/main" id="{5187AED7-5BCA-4E55-B912-E6F89B029BD7}"/>
              </a:ext>
            </a:extLst>
          </p:cNvPr>
          <p:cNvSpPr txBox="1"/>
          <p:nvPr/>
        </p:nvSpPr>
        <p:spPr>
          <a:xfrm>
            <a:off x="10649273" y="4673368"/>
            <a:ext cx="1010106" cy="307777"/>
          </a:xfrm>
          <a:prstGeom prst="rect">
            <a:avLst/>
          </a:prstGeom>
          <a:noFill/>
        </p:spPr>
        <p:txBody>
          <a:bodyPr wrap="square" rtlCol="0">
            <a:spAutoFit/>
          </a:bodyPr>
          <a:lstStyle/>
          <a:p>
            <a:pPr algn="ctr"/>
            <a:r>
              <a:rPr kumimoji="1" lang="en-US" altLang="ja-JP" sz="1400" dirty="0"/>
              <a:t>427,428</a:t>
            </a:r>
            <a:endParaRPr kumimoji="1" lang="ja-JP" altLang="en-US" sz="1400" dirty="0"/>
          </a:p>
        </p:txBody>
      </p:sp>
      <p:sp>
        <p:nvSpPr>
          <p:cNvPr id="38" name="テキスト ボックス 37">
            <a:extLst>
              <a:ext uri="{FF2B5EF4-FFF2-40B4-BE49-F238E27FC236}">
                <a16:creationId xmlns:a16="http://schemas.microsoft.com/office/drawing/2014/main" id="{06ABE639-7512-42DD-B3E0-8730AD5203C2}"/>
              </a:ext>
            </a:extLst>
          </p:cNvPr>
          <p:cNvSpPr txBox="1"/>
          <p:nvPr/>
        </p:nvSpPr>
        <p:spPr>
          <a:xfrm>
            <a:off x="8856100" y="3211035"/>
            <a:ext cx="1244626" cy="307777"/>
          </a:xfrm>
          <a:prstGeom prst="rect">
            <a:avLst/>
          </a:prstGeom>
          <a:noFill/>
        </p:spPr>
        <p:txBody>
          <a:bodyPr wrap="square" rtlCol="0">
            <a:spAutoFit/>
          </a:bodyPr>
          <a:lstStyle/>
          <a:p>
            <a:pPr algn="ctr"/>
            <a:r>
              <a:rPr kumimoji="1" lang="ja-JP" altLang="en-US" sz="1400" dirty="0"/>
              <a:t>（約</a:t>
            </a:r>
            <a:r>
              <a:rPr kumimoji="1" lang="en-US" altLang="ja-JP" sz="1400" dirty="0"/>
              <a:t>22</a:t>
            </a:r>
            <a:r>
              <a:rPr kumimoji="1" lang="ja-JP" altLang="en-US" sz="1400" dirty="0"/>
              <a:t>秒）</a:t>
            </a:r>
          </a:p>
        </p:txBody>
      </p:sp>
      <p:sp>
        <p:nvSpPr>
          <p:cNvPr id="39" name="テキスト ボックス 38">
            <a:extLst>
              <a:ext uri="{FF2B5EF4-FFF2-40B4-BE49-F238E27FC236}">
                <a16:creationId xmlns:a16="http://schemas.microsoft.com/office/drawing/2014/main" id="{470D908E-4447-4144-A95A-101820BAEEF9}"/>
              </a:ext>
            </a:extLst>
          </p:cNvPr>
          <p:cNvSpPr txBox="1"/>
          <p:nvPr/>
        </p:nvSpPr>
        <p:spPr>
          <a:xfrm>
            <a:off x="8940023" y="3476802"/>
            <a:ext cx="2065797" cy="307777"/>
          </a:xfrm>
          <a:prstGeom prst="rect">
            <a:avLst/>
          </a:prstGeom>
          <a:noFill/>
        </p:spPr>
        <p:txBody>
          <a:bodyPr wrap="square" rtlCol="0">
            <a:spAutoFit/>
          </a:bodyPr>
          <a:lstStyle/>
          <a:p>
            <a:pPr algn="ctr"/>
            <a:r>
              <a:rPr kumimoji="1" lang="en-US" altLang="ja-JP" sz="1400" dirty="0"/>
              <a:t>350</a:t>
            </a:r>
            <a:r>
              <a:rPr kumimoji="1" lang="ja-JP" altLang="en-US" sz="1400" dirty="0"/>
              <a:t>回で可能解を発見</a:t>
            </a:r>
          </a:p>
        </p:txBody>
      </p:sp>
      <p:sp>
        <p:nvSpPr>
          <p:cNvPr id="40" name="テキスト ボックス 39">
            <a:extLst>
              <a:ext uri="{FF2B5EF4-FFF2-40B4-BE49-F238E27FC236}">
                <a16:creationId xmlns:a16="http://schemas.microsoft.com/office/drawing/2014/main" id="{F3AC8205-D318-4A37-B077-A307A826AC21}"/>
              </a:ext>
            </a:extLst>
          </p:cNvPr>
          <p:cNvSpPr txBox="1"/>
          <p:nvPr/>
        </p:nvSpPr>
        <p:spPr>
          <a:xfrm>
            <a:off x="9016749" y="4410533"/>
            <a:ext cx="2065797" cy="307777"/>
          </a:xfrm>
          <a:prstGeom prst="rect">
            <a:avLst/>
          </a:prstGeom>
          <a:noFill/>
        </p:spPr>
        <p:txBody>
          <a:bodyPr wrap="square" rtlCol="0">
            <a:spAutoFit/>
          </a:bodyPr>
          <a:lstStyle/>
          <a:p>
            <a:pPr algn="ctr"/>
            <a:r>
              <a:rPr kumimoji="1" lang="en-US" altLang="ja-JP" sz="1400" dirty="0"/>
              <a:t>8,000</a:t>
            </a:r>
            <a:r>
              <a:rPr kumimoji="1" lang="ja-JP" altLang="en-US" sz="1400" dirty="0"/>
              <a:t>回以降、未更新</a:t>
            </a:r>
          </a:p>
        </p:txBody>
      </p:sp>
      <p:cxnSp>
        <p:nvCxnSpPr>
          <p:cNvPr id="8" name="直線矢印コネクタ 7">
            <a:extLst>
              <a:ext uri="{FF2B5EF4-FFF2-40B4-BE49-F238E27FC236}">
                <a16:creationId xmlns:a16="http://schemas.microsoft.com/office/drawing/2014/main" id="{511E99E9-3E21-4C32-BCAC-CE5CA9EAF351}"/>
              </a:ext>
            </a:extLst>
          </p:cNvPr>
          <p:cNvCxnSpPr/>
          <p:nvPr/>
        </p:nvCxnSpPr>
        <p:spPr>
          <a:xfrm flipH="1">
            <a:off x="10029825" y="4718310"/>
            <a:ext cx="70901" cy="478845"/>
          </a:xfrm>
          <a:prstGeom prst="straightConnector1">
            <a:avLst/>
          </a:prstGeom>
          <a:ln>
            <a:headEnd type="none" w="med"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525209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図 23" descr="グラフ&#10;&#10;自動的に生成された説明">
            <a:extLst>
              <a:ext uri="{FF2B5EF4-FFF2-40B4-BE49-F238E27FC236}">
                <a16:creationId xmlns:a16="http://schemas.microsoft.com/office/drawing/2014/main" id="{1557136A-94BD-4C16-9DBA-3C30E60BB2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14789" y="3597000"/>
            <a:ext cx="1742769" cy="1152000"/>
          </a:xfrm>
          <a:prstGeom prst="rect">
            <a:avLst/>
          </a:prstGeom>
        </p:spPr>
      </p:pic>
      <p:pic>
        <p:nvPicPr>
          <p:cNvPr id="22" name="図 21" descr="グラフ, 折れ線グラフ&#10;&#10;自動的に生成された説明">
            <a:extLst>
              <a:ext uri="{FF2B5EF4-FFF2-40B4-BE49-F238E27FC236}">
                <a16:creationId xmlns:a16="http://schemas.microsoft.com/office/drawing/2014/main" id="{BD4FC7AC-6C47-40FF-8BC4-B2996F6DDB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66962" y="3597000"/>
            <a:ext cx="1742769" cy="1152000"/>
          </a:xfrm>
          <a:prstGeom prst="rect">
            <a:avLst/>
          </a:prstGeom>
        </p:spPr>
      </p:pic>
      <p:pic>
        <p:nvPicPr>
          <p:cNvPr id="20" name="図 19" descr="グラフ, 折れ線グラフ&#10;&#10;自動的に生成された説明">
            <a:extLst>
              <a:ext uri="{FF2B5EF4-FFF2-40B4-BE49-F238E27FC236}">
                <a16:creationId xmlns:a16="http://schemas.microsoft.com/office/drawing/2014/main" id="{84287C73-9000-44BA-A08D-36B9B1DDA29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25300" y="3597000"/>
            <a:ext cx="1742770" cy="1152000"/>
          </a:xfrm>
          <a:prstGeom prst="rect">
            <a:avLst/>
          </a:prstGeom>
        </p:spPr>
      </p:pic>
      <p:pic>
        <p:nvPicPr>
          <p:cNvPr id="18" name="図 17" descr="グラフ, 折れ線グラフ&#10;&#10;自動的に生成された説明">
            <a:extLst>
              <a:ext uri="{FF2B5EF4-FFF2-40B4-BE49-F238E27FC236}">
                <a16:creationId xmlns:a16="http://schemas.microsoft.com/office/drawing/2014/main" id="{11C87AAF-D0E8-41A5-859D-AB1A1F3FA84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61331" y="3597000"/>
            <a:ext cx="1742769" cy="1152000"/>
          </a:xfrm>
          <a:prstGeom prst="rect">
            <a:avLst/>
          </a:prstGeom>
        </p:spPr>
      </p:pic>
      <p:pic>
        <p:nvPicPr>
          <p:cNvPr id="16" name="図 15" descr="グラフ&#10;&#10;自動的に生成された説明">
            <a:extLst>
              <a:ext uri="{FF2B5EF4-FFF2-40B4-BE49-F238E27FC236}">
                <a16:creationId xmlns:a16="http://schemas.microsoft.com/office/drawing/2014/main" id="{3101FF34-C160-44AE-B4DC-1BE4C919A9B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31448" y="3597000"/>
            <a:ext cx="1742770" cy="1152000"/>
          </a:xfrm>
          <a:prstGeom prst="rect">
            <a:avLst/>
          </a:prstGeom>
        </p:spPr>
      </p:pic>
      <p:pic>
        <p:nvPicPr>
          <p:cNvPr id="6" name="図 5" descr="グラフ, 折れ線グラフ&#10;&#10;自動的に生成された説明">
            <a:extLst>
              <a:ext uri="{FF2B5EF4-FFF2-40B4-BE49-F238E27FC236}">
                <a16:creationId xmlns:a16="http://schemas.microsoft.com/office/drawing/2014/main" id="{632FB601-D933-4662-9766-70801CB2834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562243" y="2351762"/>
            <a:ext cx="1742769" cy="1152000"/>
          </a:xfrm>
          <a:prstGeom prst="rect">
            <a:avLst/>
          </a:prstGeom>
        </p:spPr>
      </p:pic>
      <p:pic>
        <p:nvPicPr>
          <p:cNvPr id="9" name="図 8" descr="グラフ, 折れ線グラフ&#10;&#10;自動的に生成された説明">
            <a:extLst>
              <a:ext uri="{FF2B5EF4-FFF2-40B4-BE49-F238E27FC236}">
                <a16:creationId xmlns:a16="http://schemas.microsoft.com/office/drawing/2014/main" id="{A5ADD194-A3E8-48EB-82AD-29EFDB62112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25301" y="2351762"/>
            <a:ext cx="1742769" cy="1152000"/>
          </a:xfrm>
          <a:prstGeom prst="rect">
            <a:avLst/>
          </a:prstGeom>
        </p:spPr>
      </p:pic>
      <p:pic>
        <p:nvPicPr>
          <p:cNvPr id="12" name="図 11" descr="グラフ&#10;&#10;自動的に生成された説明">
            <a:extLst>
              <a:ext uri="{FF2B5EF4-FFF2-40B4-BE49-F238E27FC236}">
                <a16:creationId xmlns:a16="http://schemas.microsoft.com/office/drawing/2014/main" id="{8ED1C755-D06E-4918-842A-1A8B0E20617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266961" y="2351762"/>
            <a:ext cx="1742770" cy="1152000"/>
          </a:xfrm>
          <a:prstGeom prst="rect">
            <a:avLst/>
          </a:prstGeom>
        </p:spPr>
      </p:pic>
      <p:pic>
        <p:nvPicPr>
          <p:cNvPr id="14" name="図 13" descr="グラフ, 折れ線グラフ&#10;&#10;自動的に生成された説明">
            <a:extLst>
              <a:ext uri="{FF2B5EF4-FFF2-40B4-BE49-F238E27FC236}">
                <a16:creationId xmlns:a16="http://schemas.microsoft.com/office/drawing/2014/main" id="{7B817A0A-F69A-4056-84DA-F72E3E6F4B2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114788" y="2351762"/>
            <a:ext cx="1742770" cy="1152000"/>
          </a:xfrm>
          <a:prstGeom prst="rect">
            <a:avLst/>
          </a:prstGeom>
        </p:spPr>
      </p:pic>
      <p:pic>
        <p:nvPicPr>
          <p:cNvPr id="4" name="図 3" descr="グラフ, 折れ線グラフ&#10;&#10;自動的に生成された説明">
            <a:extLst>
              <a:ext uri="{FF2B5EF4-FFF2-40B4-BE49-F238E27FC236}">
                <a16:creationId xmlns:a16="http://schemas.microsoft.com/office/drawing/2014/main" id="{A20858EA-2C37-4429-9E1F-601FFEC83FEB}"/>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731448" y="2351762"/>
            <a:ext cx="1742769" cy="1152000"/>
          </a:xfrm>
          <a:prstGeom prst="rect">
            <a:avLst/>
          </a:prstGeom>
        </p:spPr>
      </p:pic>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15</a:t>
            </a:fld>
            <a:endParaRPr kumimoji="1" lang="ja-JP" altLang="en-US"/>
          </a:p>
        </p:txBody>
      </p:sp>
      <p:sp>
        <p:nvSpPr>
          <p:cNvPr id="47" name="タイトル 1">
            <a:extLst>
              <a:ext uri="{FF2B5EF4-FFF2-40B4-BE49-F238E27FC236}">
                <a16:creationId xmlns:a16="http://schemas.microsoft.com/office/drawing/2014/main" id="{4316DF47-0830-4A6D-AF30-C589259E0DF3}"/>
              </a:ext>
            </a:extLst>
          </p:cNvPr>
          <p:cNvSpPr>
            <a:spLocks noGrp="1"/>
          </p:cNvSpPr>
          <p:nvPr>
            <p:ph type="title"/>
          </p:nvPr>
        </p:nvSpPr>
        <p:spPr>
          <a:xfrm>
            <a:off x="517055" y="241034"/>
            <a:ext cx="11400125" cy="518094"/>
          </a:xfrm>
        </p:spPr>
        <p:txBody>
          <a:bodyPr/>
          <a:lstStyle/>
          <a:p>
            <a:r>
              <a:rPr lang="ja-JP" altLang="en-US" dirty="0"/>
              <a:t>算出された操作計画</a:t>
            </a:r>
            <a:endParaRPr lang="en-US" dirty="0"/>
          </a:p>
        </p:txBody>
      </p:sp>
      <p:sp>
        <p:nvSpPr>
          <p:cNvPr id="7" name="テキスト プレースホルダー 2">
            <a:extLst>
              <a:ext uri="{FF2B5EF4-FFF2-40B4-BE49-F238E27FC236}">
                <a16:creationId xmlns:a16="http://schemas.microsoft.com/office/drawing/2014/main" id="{1D5E606D-4EEA-420F-A801-58B45C8BB641}"/>
              </a:ext>
            </a:extLst>
          </p:cNvPr>
          <p:cNvSpPr txBox="1">
            <a:spLocks/>
          </p:cNvSpPr>
          <p:nvPr/>
        </p:nvSpPr>
        <p:spPr>
          <a:xfrm>
            <a:off x="408178" y="984182"/>
            <a:ext cx="11307572" cy="587049"/>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制約削減優先はより少ない時間で制約を満たす解が得られた。</a:t>
            </a:r>
            <a:endParaRPr lang="en-US" altLang="ja-JP" sz="2800" dirty="0"/>
          </a:p>
          <a:p>
            <a:pPr lvl="1">
              <a:defRPr/>
            </a:pPr>
            <a:r>
              <a:rPr lang="en-US" altLang="ja-JP" sz="2400" dirty="0"/>
              <a:t>PSO</a:t>
            </a:r>
            <a:r>
              <a:rPr lang="ja-JP" altLang="en-US" sz="2400" dirty="0"/>
              <a:t>の結果は大きな改善の余地があるが、</a:t>
            </a:r>
            <a:r>
              <a:rPr lang="en-US" altLang="ja-JP" sz="2400" dirty="0"/>
              <a:t>DE</a:t>
            </a:r>
            <a:r>
              <a:rPr lang="ja-JP" altLang="en-US" sz="2400" dirty="0"/>
              <a:t>の結果は優れている</a:t>
            </a:r>
            <a:endParaRPr lang="en-US" altLang="ja-JP" sz="2400" dirty="0"/>
          </a:p>
        </p:txBody>
      </p:sp>
      <p:sp>
        <p:nvSpPr>
          <p:cNvPr id="48" name="正方形/長方形 47">
            <a:extLst>
              <a:ext uri="{FF2B5EF4-FFF2-40B4-BE49-F238E27FC236}">
                <a16:creationId xmlns:a16="http://schemas.microsoft.com/office/drawing/2014/main" id="{6624C7BB-0052-47C2-B317-5ED0D308A253}"/>
              </a:ext>
            </a:extLst>
          </p:cNvPr>
          <p:cNvSpPr/>
          <p:nvPr/>
        </p:nvSpPr>
        <p:spPr>
          <a:xfrm>
            <a:off x="10286864" y="3633945"/>
            <a:ext cx="881085" cy="936838"/>
          </a:xfrm>
          <a:prstGeom prst="rect">
            <a:avLst/>
          </a:prstGeom>
          <a:solidFill>
            <a:schemeClr val="bg1">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0" name="テキスト ボックス 49">
            <a:extLst>
              <a:ext uri="{FF2B5EF4-FFF2-40B4-BE49-F238E27FC236}">
                <a16:creationId xmlns:a16="http://schemas.microsoft.com/office/drawing/2014/main" id="{74F4015E-25A1-464E-84E4-080EE2F10FF5}"/>
              </a:ext>
            </a:extLst>
          </p:cNvPr>
          <p:cNvSpPr txBox="1"/>
          <p:nvPr/>
        </p:nvSpPr>
        <p:spPr>
          <a:xfrm>
            <a:off x="181812" y="4084999"/>
            <a:ext cx="2421601" cy="523220"/>
          </a:xfrm>
          <a:prstGeom prst="rect">
            <a:avLst/>
          </a:prstGeom>
          <a:noFill/>
        </p:spPr>
        <p:txBody>
          <a:bodyPr wrap="square" rtlCol="0">
            <a:spAutoFit/>
          </a:bodyPr>
          <a:lstStyle/>
          <a:p>
            <a:pPr algn="ctr"/>
            <a:r>
              <a:rPr kumimoji="1" lang="ja-JP" altLang="en-US" sz="1400" b="1" dirty="0">
                <a:solidFill>
                  <a:schemeClr val="accent1"/>
                </a:solidFill>
              </a:rPr>
              <a:t>完全に制約を満たすが、目的関数値は改善の余地がある</a:t>
            </a:r>
          </a:p>
        </p:txBody>
      </p:sp>
      <p:sp>
        <p:nvSpPr>
          <p:cNvPr id="51" name="テキスト ボックス 50">
            <a:extLst>
              <a:ext uri="{FF2B5EF4-FFF2-40B4-BE49-F238E27FC236}">
                <a16:creationId xmlns:a16="http://schemas.microsoft.com/office/drawing/2014/main" id="{EE76A7DF-C519-44C3-BE57-299F0AAD2ED7}"/>
              </a:ext>
            </a:extLst>
          </p:cNvPr>
          <p:cNvSpPr txBox="1"/>
          <p:nvPr/>
        </p:nvSpPr>
        <p:spPr>
          <a:xfrm>
            <a:off x="2967065" y="3825166"/>
            <a:ext cx="1489208" cy="261610"/>
          </a:xfrm>
          <a:prstGeom prst="rect">
            <a:avLst/>
          </a:prstGeom>
          <a:noFill/>
        </p:spPr>
        <p:txBody>
          <a:bodyPr wrap="square" rtlCol="0">
            <a:spAutoFit/>
          </a:bodyPr>
          <a:lstStyle/>
          <a:p>
            <a:pPr algn="ctr"/>
            <a:r>
              <a:rPr kumimoji="1" lang="ja-JP" altLang="en-US" sz="1100" dirty="0"/>
              <a:t>目標値</a:t>
            </a:r>
            <a:r>
              <a:rPr kumimoji="1" lang="en-US" altLang="ja-JP" sz="1100" dirty="0"/>
              <a:t>15</a:t>
            </a:r>
            <a:r>
              <a:rPr kumimoji="1" lang="ja-JP" altLang="en-US" sz="1100" dirty="0"/>
              <a:t>から外れる</a:t>
            </a:r>
          </a:p>
        </p:txBody>
      </p:sp>
      <p:sp>
        <p:nvSpPr>
          <p:cNvPr id="57" name="テキスト ボックス 56">
            <a:extLst>
              <a:ext uri="{FF2B5EF4-FFF2-40B4-BE49-F238E27FC236}">
                <a16:creationId xmlns:a16="http://schemas.microsoft.com/office/drawing/2014/main" id="{CEA721F4-0C9A-4EED-831D-02F2C28BAF96}"/>
              </a:ext>
            </a:extLst>
          </p:cNvPr>
          <p:cNvSpPr txBox="1"/>
          <p:nvPr/>
        </p:nvSpPr>
        <p:spPr>
          <a:xfrm>
            <a:off x="7583734" y="5949008"/>
            <a:ext cx="4539289" cy="307777"/>
          </a:xfrm>
          <a:prstGeom prst="rect">
            <a:avLst/>
          </a:prstGeom>
          <a:noFill/>
        </p:spPr>
        <p:txBody>
          <a:bodyPr wrap="square" rtlCol="0">
            <a:spAutoFit/>
          </a:bodyPr>
          <a:lstStyle/>
          <a:p>
            <a:r>
              <a:rPr kumimoji="1" lang="en-US" altLang="ja-JP" sz="1400" dirty="0"/>
              <a:t>※</a:t>
            </a:r>
            <a:r>
              <a:rPr kumimoji="1" lang="ja-JP" altLang="en-US" sz="1400" dirty="0"/>
              <a:t>灰色領域は実績固定期間であるため、最適化変数でない</a:t>
            </a:r>
          </a:p>
        </p:txBody>
      </p:sp>
      <p:sp>
        <p:nvSpPr>
          <p:cNvPr id="80" name="テキスト ボックス 79">
            <a:extLst>
              <a:ext uri="{FF2B5EF4-FFF2-40B4-BE49-F238E27FC236}">
                <a16:creationId xmlns:a16="http://schemas.microsoft.com/office/drawing/2014/main" id="{02358A48-145A-4A63-B100-966CDAEDEF49}"/>
              </a:ext>
            </a:extLst>
          </p:cNvPr>
          <p:cNvSpPr txBox="1"/>
          <p:nvPr/>
        </p:nvSpPr>
        <p:spPr>
          <a:xfrm>
            <a:off x="3007833" y="2047517"/>
            <a:ext cx="1282824" cy="261610"/>
          </a:xfrm>
          <a:prstGeom prst="rect">
            <a:avLst/>
          </a:prstGeom>
          <a:noFill/>
        </p:spPr>
        <p:txBody>
          <a:bodyPr wrap="square" rtlCol="0">
            <a:spAutoFit/>
          </a:bodyPr>
          <a:lstStyle/>
          <a:p>
            <a:pPr algn="ctr"/>
            <a:r>
              <a:rPr kumimoji="1" lang="en-US" altLang="ja-JP" sz="1100" dirty="0"/>
              <a:t>ID300</a:t>
            </a:r>
            <a:r>
              <a:rPr kumimoji="1" lang="ja-JP" altLang="en-US" sz="1100" dirty="0"/>
              <a:t>：</a:t>
            </a:r>
            <a:r>
              <a:rPr kumimoji="1" lang="en-US" altLang="ja-JP" sz="1100" dirty="0"/>
              <a:t>KN</a:t>
            </a:r>
            <a:r>
              <a:rPr kumimoji="1" lang="ja-JP" altLang="en-US" sz="1100" dirty="0"/>
              <a:t>価</a:t>
            </a:r>
          </a:p>
        </p:txBody>
      </p:sp>
      <p:sp>
        <p:nvSpPr>
          <p:cNvPr id="81" name="テキスト ボックス 80">
            <a:extLst>
              <a:ext uri="{FF2B5EF4-FFF2-40B4-BE49-F238E27FC236}">
                <a16:creationId xmlns:a16="http://schemas.microsoft.com/office/drawing/2014/main" id="{A4D4C53E-78E6-4946-9D84-6181B1705AB6}"/>
              </a:ext>
            </a:extLst>
          </p:cNvPr>
          <p:cNvSpPr txBox="1"/>
          <p:nvPr/>
        </p:nvSpPr>
        <p:spPr>
          <a:xfrm>
            <a:off x="4464087" y="2047517"/>
            <a:ext cx="1999705" cy="261610"/>
          </a:xfrm>
          <a:prstGeom prst="rect">
            <a:avLst/>
          </a:prstGeom>
          <a:noFill/>
        </p:spPr>
        <p:txBody>
          <a:bodyPr wrap="square" rtlCol="0">
            <a:spAutoFit/>
          </a:bodyPr>
          <a:lstStyle/>
          <a:p>
            <a:pPr algn="ctr"/>
            <a:r>
              <a:rPr kumimoji="1" lang="en-US" altLang="ja-JP" sz="1100" dirty="0"/>
              <a:t>ID310</a:t>
            </a:r>
            <a:r>
              <a:rPr kumimoji="1" lang="ja-JP" altLang="en-US" sz="1100" dirty="0"/>
              <a:t>：上部浸透</a:t>
            </a:r>
            <a:r>
              <a:rPr kumimoji="1" lang="en-US" altLang="ja-JP" sz="1100" dirty="0"/>
              <a:t>H</a:t>
            </a:r>
            <a:r>
              <a:rPr kumimoji="1" lang="ja-JP" altLang="en-US" sz="1100" dirty="0"/>
              <a:t>ファクター</a:t>
            </a:r>
          </a:p>
        </p:txBody>
      </p:sp>
      <p:sp>
        <p:nvSpPr>
          <p:cNvPr id="82" name="テキスト ボックス 81">
            <a:extLst>
              <a:ext uri="{FF2B5EF4-FFF2-40B4-BE49-F238E27FC236}">
                <a16:creationId xmlns:a16="http://schemas.microsoft.com/office/drawing/2014/main" id="{4FFCCED4-E6E8-4068-8BD5-BC991BCE8106}"/>
              </a:ext>
            </a:extLst>
          </p:cNvPr>
          <p:cNvSpPr txBox="1"/>
          <p:nvPr/>
        </p:nvSpPr>
        <p:spPr>
          <a:xfrm>
            <a:off x="6382815" y="2047517"/>
            <a:ext cx="1907802" cy="261610"/>
          </a:xfrm>
          <a:prstGeom prst="rect">
            <a:avLst/>
          </a:prstGeom>
          <a:noFill/>
        </p:spPr>
        <p:txBody>
          <a:bodyPr wrap="square" rtlCol="0">
            <a:spAutoFit/>
          </a:bodyPr>
          <a:lstStyle/>
          <a:p>
            <a:pPr algn="ctr"/>
            <a:r>
              <a:rPr kumimoji="1" lang="en-US" altLang="ja-JP" sz="1100" dirty="0"/>
              <a:t>ID320</a:t>
            </a:r>
            <a:r>
              <a:rPr kumimoji="1" lang="ja-JP" altLang="en-US" sz="1100" dirty="0"/>
              <a:t>：下部浸透</a:t>
            </a:r>
            <a:r>
              <a:rPr kumimoji="1" lang="en-US" altLang="ja-JP" sz="1100" dirty="0"/>
              <a:t>H</a:t>
            </a:r>
            <a:r>
              <a:rPr kumimoji="1" lang="ja-JP" altLang="en-US" sz="1100" dirty="0"/>
              <a:t>ファクター</a:t>
            </a:r>
          </a:p>
        </p:txBody>
      </p:sp>
      <p:sp>
        <p:nvSpPr>
          <p:cNvPr id="83" name="テキスト ボックス 82">
            <a:extLst>
              <a:ext uri="{FF2B5EF4-FFF2-40B4-BE49-F238E27FC236}">
                <a16:creationId xmlns:a16="http://schemas.microsoft.com/office/drawing/2014/main" id="{7C5E1777-11D5-4759-BC10-4603789CD7FF}"/>
              </a:ext>
            </a:extLst>
          </p:cNvPr>
          <p:cNvSpPr txBox="1"/>
          <p:nvPr/>
        </p:nvSpPr>
        <p:spPr>
          <a:xfrm>
            <a:off x="8165362" y="2047517"/>
            <a:ext cx="2038408" cy="261610"/>
          </a:xfrm>
          <a:prstGeom prst="rect">
            <a:avLst/>
          </a:prstGeom>
          <a:noFill/>
        </p:spPr>
        <p:txBody>
          <a:bodyPr wrap="square" rtlCol="0">
            <a:spAutoFit/>
          </a:bodyPr>
          <a:lstStyle/>
          <a:p>
            <a:pPr algn="ctr"/>
            <a:r>
              <a:rPr kumimoji="1" lang="en-US" altLang="ja-JP" sz="1100" dirty="0"/>
              <a:t>ID330</a:t>
            </a:r>
            <a:r>
              <a:rPr kumimoji="1" lang="ja-JP" altLang="en-US" sz="1100" dirty="0"/>
              <a:t>：蒸解ゾーン</a:t>
            </a:r>
            <a:r>
              <a:rPr kumimoji="1" lang="en-US" altLang="ja-JP" sz="1100" dirty="0"/>
              <a:t>H</a:t>
            </a:r>
            <a:r>
              <a:rPr kumimoji="1" lang="ja-JP" altLang="en-US" sz="1100" dirty="0"/>
              <a:t>ファクター</a:t>
            </a:r>
          </a:p>
        </p:txBody>
      </p:sp>
      <p:sp>
        <p:nvSpPr>
          <p:cNvPr id="84" name="テキスト ボックス 83">
            <a:extLst>
              <a:ext uri="{FF2B5EF4-FFF2-40B4-BE49-F238E27FC236}">
                <a16:creationId xmlns:a16="http://schemas.microsoft.com/office/drawing/2014/main" id="{C59AB12E-9FF5-4AEF-85D2-6E59310425D3}"/>
              </a:ext>
            </a:extLst>
          </p:cNvPr>
          <p:cNvSpPr txBox="1"/>
          <p:nvPr/>
        </p:nvSpPr>
        <p:spPr>
          <a:xfrm>
            <a:off x="10018122" y="2047517"/>
            <a:ext cx="1999706" cy="261610"/>
          </a:xfrm>
          <a:prstGeom prst="rect">
            <a:avLst/>
          </a:prstGeom>
          <a:noFill/>
        </p:spPr>
        <p:txBody>
          <a:bodyPr wrap="square" rtlCol="0">
            <a:spAutoFit/>
          </a:bodyPr>
          <a:lstStyle/>
          <a:p>
            <a:pPr algn="ctr"/>
            <a:r>
              <a:rPr kumimoji="1" lang="en-US" altLang="ja-JP" sz="1100" dirty="0"/>
              <a:t>ID350</a:t>
            </a:r>
            <a:r>
              <a:rPr kumimoji="1" lang="ja-JP" altLang="en-US" sz="1100" dirty="0"/>
              <a:t>：残アルカリ</a:t>
            </a:r>
            <a:r>
              <a:rPr kumimoji="1" lang="en-US" altLang="ja-JP" sz="1100" dirty="0"/>
              <a:t>×</a:t>
            </a:r>
            <a:r>
              <a:rPr kumimoji="1" lang="ja-JP" altLang="en-US" sz="1100" dirty="0"/>
              <a:t>滞留時間</a:t>
            </a:r>
          </a:p>
        </p:txBody>
      </p:sp>
      <p:sp>
        <p:nvSpPr>
          <p:cNvPr id="85" name="正方形/長方形 84">
            <a:extLst>
              <a:ext uri="{FF2B5EF4-FFF2-40B4-BE49-F238E27FC236}">
                <a16:creationId xmlns:a16="http://schemas.microsoft.com/office/drawing/2014/main" id="{03797753-2D25-45C8-B8D3-9BBFE422FBB6}"/>
              </a:ext>
            </a:extLst>
          </p:cNvPr>
          <p:cNvSpPr/>
          <p:nvPr/>
        </p:nvSpPr>
        <p:spPr>
          <a:xfrm>
            <a:off x="4723598" y="2402364"/>
            <a:ext cx="881086" cy="934271"/>
          </a:xfrm>
          <a:prstGeom prst="rect">
            <a:avLst/>
          </a:prstGeom>
          <a:solidFill>
            <a:schemeClr val="bg1">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86" name="正方形/長方形 85">
            <a:extLst>
              <a:ext uri="{FF2B5EF4-FFF2-40B4-BE49-F238E27FC236}">
                <a16:creationId xmlns:a16="http://schemas.microsoft.com/office/drawing/2014/main" id="{9B3CABBC-0DCA-4961-BA83-8FE459C4058E}"/>
              </a:ext>
            </a:extLst>
          </p:cNvPr>
          <p:cNvSpPr/>
          <p:nvPr/>
        </p:nvSpPr>
        <p:spPr>
          <a:xfrm>
            <a:off x="10278709" y="2396991"/>
            <a:ext cx="881085" cy="939643"/>
          </a:xfrm>
          <a:prstGeom prst="rect">
            <a:avLst/>
          </a:prstGeom>
          <a:solidFill>
            <a:schemeClr val="bg1">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87" name="正方形/長方形 86">
            <a:extLst>
              <a:ext uri="{FF2B5EF4-FFF2-40B4-BE49-F238E27FC236}">
                <a16:creationId xmlns:a16="http://schemas.microsoft.com/office/drawing/2014/main" id="{D14F3DC7-A5C0-4663-8574-058C717915B0}"/>
              </a:ext>
            </a:extLst>
          </p:cNvPr>
          <p:cNvSpPr/>
          <p:nvPr/>
        </p:nvSpPr>
        <p:spPr>
          <a:xfrm>
            <a:off x="6609593" y="2396992"/>
            <a:ext cx="333674" cy="939643"/>
          </a:xfrm>
          <a:prstGeom prst="rect">
            <a:avLst/>
          </a:prstGeom>
          <a:solidFill>
            <a:schemeClr val="bg1">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88" name="テキスト ボックス 87">
            <a:extLst>
              <a:ext uri="{FF2B5EF4-FFF2-40B4-BE49-F238E27FC236}">
                <a16:creationId xmlns:a16="http://schemas.microsoft.com/office/drawing/2014/main" id="{0283C221-0460-4E3B-8FCC-A8F3699CA23C}"/>
              </a:ext>
            </a:extLst>
          </p:cNvPr>
          <p:cNvSpPr txBox="1"/>
          <p:nvPr/>
        </p:nvSpPr>
        <p:spPr>
          <a:xfrm>
            <a:off x="146984" y="2648525"/>
            <a:ext cx="2487875" cy="523220"/>
          </a:xfrm>
          <a:prstGeom prst="rect">
            <a:avLst/>
          </a:prstGeom>
          <a:noFill/>
        </p:spPr>
        <p:txBody>
          <a:bodyPr wrap="square" rtlCol="0">
            <a:spAutoFit/>
          </a:bodyPr>
          <a:lstStyle/>
          <a:p>
            <a:pPr algn="ctr"/>
            <a:r>
              <a:rPr kumimoji="1" lang="ja-JP" altLang="en-US" sz="1400" b="1" dirty="0">
                <a:solidFill>
                  <a:schemeClr val="accent1"/>
                </a:solidFill>
              </a:rPr>
              <a:t>コスト減少に貢献する側に偏り、制約違反が大きい</a:t>
            </a:r>
          </a:p>
        </p:txBody>
      </p:sp>
      <p:sp>
        <p:nvSpPr>
          <p:cNvPr id="89" name="テキスト ボックス 88">
            <a:extLst>
              <a:ext uri="{FF2B5EF4-FFF2-40B4-BE49-F238E27FC236}">
                <a16:creationId xmlns:a16="http://schemas.microsoft.com/office/drawing/2014/main" id="{76244F5F-C465-4743-A26F-2C76DF58E40E}"/>
              </a:ext>
            </a:extLst>
          </p:cNvPr>
          <p:cNvSpPr txBox="1"/>
          <p:nvPr/>
        </p:nvSpPr>
        <p:spPr>
          <a:xfrm>
            <a:off x="2969809" y="2537293"/>
            <a:ext cx="1489208" cy="261610"/>
          </a:xfrm>
          <a:prstGeom prst="rect">
            <a:avLst/>
          </a:prstGeom>
          <a:noFill/>
        </p:spPr>
        <p:txBody>
          <a:bodyPr wrap="square" rtlCol="0">
            <a:spAutoFit/>
          </a:bodyPr>
          <a:lstStyle/>
          <a:p>
            <a:pPr algn="ctr"/>
            <a:r>
              <a:rPr kumimoji="1" lang="ja-JP" altLang="en-US" sz="1100" dirty="0"/>
              <a:t>目標値</a:t>
            </a:r>
            <a:r>
              <a:rPr kumimoji="1" lang="en-US" altLang="ja-JP" sz="1100" dirty="0"/>
              <a:t>15</a:t>
            </a:r>
            <a:r>
              <a:rPr kumimoji="1" lang="ja-JP" altLang="en-US" sz="1100" dirty="0"/>
              <a:t>から外れる</a:t>
            </a:r>
          </a:p>
        </p:txBody>
      </p:sp>
      <p:sp>
        <p:nvSpPr>
          <p:cNvPr id="58" name="テキスト ボックス 57">
            <a:extLst>
              <a:ext uri="{FF2B5EF4-FFF2-40B4-BE49-F238E27FC236}">
                <a16:creationId xmlns:a16="http://schemas.microsoft.com/office/drawing/2014/main" id="{A5038F25-1D69-4785-99FC-DA610F2E8F78}"/>
              </a:ext>
            </a:extLst>
          </p:cNvPr>
          <p:cNvSpPr txBox="1"/>
          <p:nvPr/>
        </p:nvSpPr>
        <p:spPr>
          <a:xfrm>
            <a:off x="108295" y="2293726"/>
            <a:ext cx="1303054" cy="338554"/>
          </a:xfrm>
          <a:prstGeom prst="rect">
            <a:avLst/>
          </a:prstGeom>
          <a:noFill/>
        </p:spPr>
        <p:txBody>
          <a:bodyPr wrap="square" rtlCol="0">
            <a:spAutoFit/>
          </a:bodyPr>
          <a:lstStyle/>
          <a:p>
            <a:pPr algn="ctr"/>
            <a:r>
              <a:rPr kumimoji="1" lang="en-US" altLang="ja-JP" sz="1600" b="1" dirty="0"/>
              <a:t>MOEA/D</a:t>
            </a:r>
            <a:endParaRPr kumimoji="1" lang="ja-JP" altLang="en-US" sz="1600" b="1" dirty="0"/>
          </a:p>
        </p:txBody>
      </p:sp>
      <p:sp>
        <p:nvSpPr>
          <p:cNvPr id="64" name="テキスト ボックス 63">
            <a:extLst>
              <a:ext uri="{FF2B5EF4-FFF2-40B4-BE49-F238E27FC236}">
                <a16:creationId xmlns:a16="http://schemas.microsoft.com/office/drawing/2014/main" id="{D7395C53-936F-417A-B42B-3BB24B0F7C84}"/>
              </a:ext>
            </a:extLst>
          </p:cNvPr>
          <p:cNvSpPr txBox="1"/>
          <p:nvPr/>
        </p:nvSpPr>
        <p:spPr>
          <a:xfrm>
            <a:off x="160662" y="3502093"/>
            <a:ext cx="1793659" cy="584775"/>
          </a:xfrm>
          <a:prstGeom prst="rect">
            <a:avLst/>
          </a:prstGeom>
          <a:noFill/>
        </p:spPr>
        <p:txBody>
          <a:bodyPr wrap="square" rtlCol="0">
            <a:spAutoFit/>
          </a:bodyPr>
          <a:lstStyle/>
          <a:p>
            <a:pPr algn="ctr"/>
            <a:r>
              <a:rPr kumimoji="1" lang="ja-JP" altLang="en-US" sz="1600" b="1" dirty="0"/>
              <a:t>適応型</a:t>
            </a:r>
            <a:r>
              <a:rPr kumimoji="1" lang="en-US" altLang="ja-JP" sz="1600" b="1" dirty="0"/>
              <a:t>PSO + Feasibility Rule</a:t>
            </a:r>
            <a:endParaRPr kumimoji="1" lang="ja-JP" altLang="en-US" sz="1600" b="1" dirty="0"/>
          </a:p>
        </p:txBody>
      </p:sp>
      <p:sp>
        <p:nvSpPr>
          <p:cNvPr id="40" name="テキスト ボックス 39">
            <a:extLst>
              <a:ext uri="{FF2B5EF4-FFF2-40B4-BE49-F238E27FC236}">
                <a16:creationId xmlns:a16="http://schemas.microsoft.com/office/drawing/2014/main" id="{156F80D3-BFA9-423E-9984-372C9F3AE78E}"/>
              </a:ext>
            </a:extLst>
          </p:cNvPr>
          <p:cNvSpPr txBox="1"/>
          <p:nvPr/>
        </p:nvSpPr>
        <p:spPr>
          <a:xfrm>
            <a:off x="160662" y="4762815"/>
            <a:ext cx="1793659" cy="584775"/>
          </a:xfrm>
          <a:prstGeom prst="rect">
            <a:avLst/>
          </a:prstGeom>
          <a:noFill/>
        </p:spPr>
        <p:txBody>
          <a:bodyPr wrap="square" rtlCol="0">
            <a:spAutoFit/>
          </a:bodyPr>
          <a:lstStyle/>
          <a:p>
            <a:pPr algn="ctr"/>
            <a:r>
              <a:rPr kumimoji="1" lang="en-US" altLang="ja-JP" sz="1600" b="1" dirty="0"/>
              <a:t>JADE + Feasibility Rule</a:t>
            </a:r>
            <a:endParaRPr kumimoji="1" lang="ja-JP" altLang="en-US" sz="1600" b="1" dirty="0"/>
          </a:p>
        </p:txBody>
      </p:sp>
      <p:sp>
        <p:nvSpPr>
          <p:cNvPr id="53" name="テキスト ボックス 52">
            <a:extLst>
              <a:ext uri="{FF2B5EF4-FFF2-40B4-BE49-F238E27FC236}">
                <a16:creationId xmlns:a16="http://schemas.microsoft.com/office/drawing/2014/main" id="{552A0B96-70DE-47CA-9985-E150338C6830}"/>
              </a:ext>
            </a:extLst>
          </p:cNvPr>
          <p:cNvSpPr txBox="1"/>
          <p:nvPr/>
        </p:nvSpPr>
        <p:spPr>
          <a:xfrm>
            <a:off x="2957540" y="4949307"/>
            <a:ext cx="1489208" cy="261610"/>
          </a:xfrm>
          <a:prstGeom prst="rect">
            <a:avLst/>
          </a:prstGeom>
          <a:noFill/>
        </p:spPr>
        <p:txBody>
          <a:bodyPr wrap="square" rtlCol="0">
            <a:spAutoFit/>
          </a:bodyPr>
          <a:lstStyle/>
          <a:p>
            <a:pPr algn="ctr"/>
            <a:r>
              <a:rPr kumimoji="1" lang="ja-JP" altLang="en-US" sz="1100" dirty="0"/>
              <a:t>目標値</a:t>
            </a:r>
            <a:r>
              <a:rPr kumimoji="1" lang="en-US" altLang="ja-JP" sz="1100" dirty="0"/>
              <a:t>15</a:t>
            </a:r>
            <a:r>
              <a:rPr kumimoji="1" lang="ja-JP" altLang="en-US" sz="1100" dirty="0"/>
              <a:t>にほぼ合致</a:t>
            </a:r>
          </a:p>
        </p:txBody>
      </p:sp>
      <p:pic>
        <p:nvPicPr>
          <p:cNvPr id="10" name="図 9" descr="グラフ, 折れ線グラフ&#10;&#10;自動的に生成された説明">
            <a:extLst>
              <a:ext uri="{FF2B5EF4-FFF2-40B4-BE49-F238E27FC236}">
                <a16:creationId xmlns:a16="http://schemas.microsoft.com/office/drawing/2014/main" id="{19A16567-9B3F-45D6-8914-1573A429BC0A}"/>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564896" y="4801409"/>
            <a:ext cx="1734054" cy="1146239"/>
          </a:xfrm>
          <a:prstGeom prst="rect">
            <a:avLst/>
          </a:prstGeom>
        </p:spPr>
      </p:pic>
      <p:sp>
        <p:nvSpPr>
          <p:cNvPr id="55" name="テキスト ボックス 54">
            <a:extLst>
              <a:ext uri="{FF2B5EF4-FFF2-40B4-BE49-F238E27FC236}">
                <a16:creationId xmlns:a16="http://schemas.microsoft.com/office/drawing/2014/main" id="{37DCE5B6-6685-41CC-B0FB-965F74391736}"/>
              </a:ext>
            </a:extLst>
          </p:cNvPr>
          <p:cNvSpPr txBox="1"/>
          <p:nvPr/>
        </p:nvSpPr>
        <p:spPr>
          <a:xfrm>
            <a:off x="202240" y="5370951"/>
            <a:ext cx="2421601" cy="523220"/>
          </a:xfrm>
          <a:prstGeom prst="rect">
            <a:avLst/>
          </a:prstGeom>
          <a:noFill/>
        </p:spPr>
        <p:txBody>
          <a:bodyPr wrap="square" rtlCol="0">
            <a:spAutoFit/>
          </a:bodyPr>
          <a:lstStyle/>
          <a:p>
            <a:pPr algn="ctr"/>
            <a:r>
              <a:rPr kumimoji="1" lang="ja-JP" altLang="en-US" sz="1400" b="1" dirty="0">
                <a:solidFill>
                  <a:schemeClr val="accent1"/>
                </a:solidFill>
              </a:rPr>
              <a:t>完全に制約を満たし、</a:t>
            </a:r>
            <a:endParaRPr kumimoji="1" lang="en-US" altLang="ja-JP" sz="1400" b="1" dirty="0">
              <a:solidFill>
                <a:schemeClr val="accent1"/>
              </a:solidFill>
            </a:endParaRPr>
          </a:p>
          <a:p>
            <a:pPr algn="ctr"/>
            <a:r>
              <a:rPr kumimoji="1" lang="ja-JP" altLang="en-US" sz="1400" b="1" dirty="0">
                <a:solidFill>
                  <a:schemeClr val="accent1"/>
                </a:solidFill>
              </a:rPr>
              <a:t>目的関数値も優れている</a:t>
            </a:r>
          </a:p>
        </p:txBody>
      </p:sp>
      <p:pic>
        <p:nvPicPr>
          <p:cNvPr id="15" name="図 14" descr="グラフ, 折れ線グラフ&#10;&#10;自動的に生成された説明">
            <a:extLst>
              <a:ext uri="{FF2B5EF4-FFF2-40B4-BE49-F238E27FC236}">
                <a16:creationId xmlns:a16="http://schemas.microsoft.com/office/drawing/2014/main" id="{227B9DC3-DE10-4EBC-A1C3-063D36CED798}"/>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425300" y="4801408"/>
            <a:ext cx="1734055" cy="1146240"/>
          </a:xfrm>
          <a:prstGeom prst="rect">
            <a:avLst/>
          </a:prstGeom>
        </p:spPr>
      </p:pic>
      <p:pic>
        <p:nvPicPr>
          <p:cNvPr id="19" name="図 18" descr="グラフ&#10;&#10;自動的に生成された説明">
            <a:extLst>
              <a:ext uri="{FF2B5EF4-FFF2-40B4-BE49-F238E27FC236}">
                <a16:creationId xmlns:a16="http://schemas.microsoft.com/office/drawing/2014/main" id="{17A7B9E3-BED4-4CEF-B449-D56ECA3F776F}"/>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8266962" y="4798528"/>
            <a:ext cx="1742770" cy="1152001"/>
          </a:xfrm>
          <a:prstGeom prst="rect">
            <a:avLst/>
          </a:prstGeom>
        </p:spPr>
      </p:pic>
      <p:pic>
        <p:nvPicPr>
          <p:cNvPr id="23" name="図 22" descr="グラフ&#10;&#10;自動的に生成された説明">
            <a:extLst>
              <a:ext uri="{FF2B5EF4-FFF2-40B4-BE49-F238E27FC236}">
                <a16:creationId xmlns:a16="http://schemas.microsoft.com/office/drawing/2014/main" id="{0596F57D-3F1C-40C6-9D7B-095A6B4C2BDB}"/>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0117339" y="4798347"/>
            <a:ext cx="1743318" cy="1152363"/>
          </a:xfrm>
          <a:prstGeom prst="rect">
            <a:avLst/>
          </a:prstGeom>
        </p:spPr>
      </p:pic>
      <p:sp>
        <p:nvSpPr>
          <p:cNvPr id="59" name="正方形/長方形 58">
            <a:extLst>
              <a:ext uri="{FF2B5EF4-FFF2-40B4-BE49-F238E27FC236}">
                <a16:creationId xmlns:a16="http://schemas.microsoft.com/office/drawing/2014/main" id="{716C269E-1664-43CD-AC7D-51CC89FD9DB8}"/>
              </a:ext>
            </a:extLst>
          </p:cNvPr>
          <p:cNvSpPr/>
          <p:nvPr/>
        </p:nvSpPr>
        <p:spPr>
          <a:xfrm>
            <a:off x="10278709" y="4842238"/>
            <a:ext cx="881085" cy="939642"/>
          </a:xfrm>
          <a:prstGeom prst="rect">
            <a:avLst/>
          </a:prstGeom>
          <a:solidFill>
            <a:schemeClr val="bg1">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0" name="テキスト ボックス 59">
            <a:extLst>
              <a:ext uri="{FF2B5EF4-FFF2-40B4-BE49-F238E27FC236}">
                <a16:creationId xmlns:a16="http://schemas.microsoft.com/office/drawing/2014/main" id="{53689C73-F286-462A-A85E-F9A455A9100E}"/>
              </a:ext>
            </a:extLst>
          </p:cNvPr>
          <p:cNvSpPr txBox="1"/>
          <p:nvPr/>
        </p:nvSpPr>
        <p:spPr>
          <a:xfrm>
            <a:off x="8480331" y="4016477"/>
            <a:ext cx="1489208" cy="430887"/>
          </a:xfrm>
          <a:prstGeom prst="rect">
            <a:avLst/>
          </a:prstGeom>
          <a:noFill/>
        </p:spPr>
        <p:txBody>
          <a:bodyPr wrap="square" rtlCol="0">
            <a:spAutoFit/>
          </a:bodyPr>
          <a:lstStyle/>
          <a:p>
            <a:pPr algn="ctr"/>
            <a:r>
              <a:rPr kumimoji="1" lang="ja-JP" altLang="en-US" sz="1100" dirty="0"/>
              <a:t>コストの改善の余地が大きい</a:t>
            </a:r>
          </a:p>
        </p:txBody>
      </p:sp>
      <p:sp>
        <p:nvSpPr>
          <p:cNvPr id="61" name="テキスト ボックス 60">
            <a:extLst>
              <a:ext uri="{FF2B5EF4-FFF2-40B4-BE49-F238E27FC236}">
                <a16:creationId xmlns:a16="http://schemas.microsoft.com/office/drawing/2014/main" id="{74B19219-C8C9-4CC1-B227-77E4DF9CCCA5}"/>
              </a:ext>
            </a:extLst>
          </p:cNvPr>
          <p:cNvSpPr txBox="1"/>
          <p:nvPr/>
        </p:nvSpPr>
        <p:spPr>
          <a:xfrm>
            <a:off x="8480331" y="5211865"/>
            <a:ext cx="1489208" cy="261610"/>
          </a:xfrm>
          <a:prstGeom prst="rect">
            <a:avLst/>
          </a:prstGeom>
          <a:noFill/>
        </p:spPr>
        <p:txBody>
          <a:bodyPr wrap="square" rtlCol="0">
            <a:spAutoFit/>
          </a:bodyPr>
          <a:lstStyle/>
          <a:p>
            <a:pPr algn="ctr"/>
            <a:r>
              <a:rPr kumimoji="1" lang="ja-JP" altLang="en-US" sz="1100" dirty="0"/>
              <a:t>コストを改善できている</a:t>
            </a:r>
          </a:p>
        </p:txBody>
      </p:sp>
      <p:sp>
        <p:nvSpPr>
          <p:cNvPr id="62" name="テキスト ボックス 61">
            <a:extLst>
              <a:ext uri="{FF2B5EF4-FFF2-40B4-BE49-F238E27FC236}">
                <a16:creationId xmlns:a16="http://schemas.microsoft.com/office/drawing/2014/main" id="{09DC3EE8-ADC3-414F-B9E9-4C6209BF54BB}"/>
              </a:ext>
            </a:extLst>
          </p:cNvPr>
          <p:cNvSpPr txBox="1"/>
          <p:nvPr/>
        </p:nvSpPr>
        <p:spPr>
          <a:xfrm>
            <a:off x="571984" y="-20412"/>
            <a:ext cx="8558161" cy="338554"/>
          </a:xfrm>
          <a:prstGeom prst="rect">
            <a:avLst/>
          </a:prstGeom>
          <a:noFill/>
        </p:spPr>
        <p:txBody>
          <a:bodyPr wrap="square" rtlCol="0">
            <a:spAutoFit/>
          </a:bodyPr>
          <a:lstStyle/>
          <a:p>
            <a:r>
              <a:rPr kumimoji="1" lang="en-US" altLang="ja-JP" sz="1600" b="1" dirty="0">
                <a:solidFill>
                  <a:schemeClr val="bg1"/>
                </a:solidFill>
              </a:rPr>
              <a:t>2.2 </a:t>
            </a:r>
            <a:r>
              <a:rPr kumimoji="1" lang="ja-JP" altLang="en-US" sz="1600" b="1" dirty="0">
                <a:solidFill>
                  <a:schemeClr val="bg1"/>
                </a:solidFill>
              </a:rPr>
              <a:t>プラント操業スケジューリング問題への適用　</a:t>
            </a:r>
            <a:r>
              <a:rPr kumimoji="1" lang="en-US" altLang="ja-JP" sz="1600" b="1" dirty="0">
                <a:solidFill>
                  <a:schemeClr val="bg1"/>
                </a:solidFill>
              </a:rPr>
              <a:t>&gt;</a:t>
            </a:r>
            <a:r>
              <a:rPr kumimoji="1" lang="ja-JP" altLang="en-US" sz="1600" b="1" dirty="0">
                <a:solidFill>
                  <a:schemeClr val="bg1"/>
                </a:solidFill>
              </a:rPr>
              <a:t>　検証１－手法同士の比較</a:t>
            </a:r>
            <a:endParaRPr kumimoji="1" lang="en-US" altLang="ja-JP" sz="1600" b="1" dirty="0">
              <a:solidFill>
                <a:schemeClr val="bg1"/>
              </a:solidFill>
            </a:endParaRPr>
          </a:p>
        </p:txBody>
      </p:sp>
      <p:cxnSp>
        <p:nvCxnSpPr>
          <p:cNvPr id="52" name="直線コネクタ 51">
            <a:extLst>
              <a:ext uri="{FF2B5EF4-FFF2-40B4-BE49-F238E27FC236}">
                <a16:creationId xmlns:a16="http://schemas.microsoft.com/office/drawing/2014/main" id="{9A9640CC-F527-45E0-BBFA-3F978B7ADC72}"/>
              </a:ext>
            </a:extLst>
          </p:cNvPr>
          <p:cNvCxnSpPr>
            <a:cxnSpLocks/>
          </p:cNvCxnSpPr>
          <p:nvPr/>
        </p:nvCxnSpPr>
        <p:spPr>
          <a:xfrm flipH="1">
            <a:off x="2946694" y="3092531"/>
            <a:ext cx="1500054" cy="0"/>
          </a:xfrm>
          <a:prstGeom prst="line">
            <a:avLst/>
          </a:prstGeom>
          <a:ln w="9525">
            <a:solidFill>
              <a:schemeClr val="bg1">
                <a:lumMod val="50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3" name="直線コネクタ 62">
            <a:extLst>
              <a:ext uri="{FF2B5EF4-FFF2-40B4-BE49-F238E27FC236}">
                <a16:creationId xmlns:a16="http://schemas.microsoft.com/office/drawing/2014/main" id="{9BEADB2E-AAA0-409B-8087-58960482BDAA}"/>
              </a:ext>
            </a:extLst>
          </p:cNvPr>
          <p:cNvCxnSpPr>
            <a:cxnSpLocks/>
          </p:cNvCxnSpPr>
          <p:nvPr/>
        </p:nvCxnSpPr>
        <p:spPr>
          <a:xfrm flipH="1">
            <a:off x="2957540" y="4349831"/>
            <a:ext cx="1500054" cy="0"/>
          </a:xfrm>
          <a:prstGeom prst="line">
            <a:avLst/>
          </a:prstGeom>
          <a:ln w="9525">
            <a:solidFill>
              <a:schemeClr val="bg1">
                <a:lumMod val="50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5" name="直線コネクタ 64">
            <a:extLst>
              <a:ext uri="{FF2B5EF4-FFF2-40B4-BE49-F238E27FC236}">
                <a16:creationId xmlns:a16="http://schemas.microsoft.com/office/drawing/2014/main" id="{24B9CDB3-B3A9-4725-8E01-F0A5C9052A3D}"/>
              </a:ext>
            </a:extLst>
          </p:cNvPr>
          <p:cNvCxnSpPr>
            <a:cxnSpLocks/>
          </p:cNvCxnSpPr>
          <p:nvPr/>
        </p:nvCxnSpPr>
        <p:spPr>
          <a:xfrm flipH="1">
            <a:off x="2946694" y="5549981"/>
            <a:ext cx="1500054" cy="0"/>
          </a:xfrm>
          <a:prstGeom prst="line">
            <a:avLst/>
          </a:prstGeom>
          <a:ln w="9525">
            <a:solidFill>
              <a:schemeClr val="bg1">
                <a:lumMod val="75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5" name="図 4" descr="グラフ&#10;&#10;自動的に生成された説明">
            <a:extLst>
              <a:ext uri="{FF2B5EF4-FFF2-40B4-BE49-F238E27FC236}">
                <a16:creationId xmlns:a16="http://schemas.microsoft.com/office/drawing/2014/main" id="{EDDCBFFC-99B6-4601-9798-91AC0A16C43A}"/>
              </a:ext>
            </a:extLst>
          </p:cNvPr>
          <p:cNvPicPr>
            <a:picLocks noChangeAspect="1"/>
          </p:cNvPicPr>
          <p:nvPr/>
        </p:nvPicPr>
        <p:blipFill>
          <a:blip r:embed="rId1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731448" y="4798528"/>
            <a:ext cx="1742769" cy="1152000"/>
          </a:xfrm>
          <a:prstGeom prst="rect">
            <a:avLst/>
          </a:prstGeom>
        </p:spPr>
      </p:pic>
      <p:sp>
        <p:nvSpPr>
          <p:cNvPr id="66" name="正方形/長方形 65">
            <a:extLst>
              <a:ext uri="{FF2B5EF4-FFF2-40B4-BE49-F238E27FC236}">
                <a16:creationId xmlns:a16="http://schemas.microsoft.com/office/drawing/2014/main" id="{F434DC44-12CF-4A0C-A2BA-4B1B99C41BC8}"/>
              </a:ext>
            </a:extLst>
          </p:cNvPr>
          <p:cNvSpPr/>
          <p:nvPr/>
        </p:nvSpPr>
        <p:spPr>
          <a:xfrm>
            <a:off x="4738644" y="3636512"/>
            <a:ext cx="881086" cy="934271"/>
          </a:xfrm>
          <a:prstGeom prst="rect">
            <a:avLst/>
          </a:prstGeom>
          <a:solidFill>
            <a:schemeClr val="bg1">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7" name="正方形/長方形 66">
            <a:extLst>
              <a:ext uri="{FF2B5EF4-FFF2-40B4-BE49-F238E27FC236}">
                <a16:creationId xmlns:a16="http://schemas.microsoft.com/office/drawing/2014/main" id="{3BCC6472-3BE9-4548-80BC-872091337C4F}"/>
              </a:ext>
            </a:extLst>
          </p:cNvPr>
          <p:cNvSpPr/>
          <p:nvPr/>
        </p:nvSpPr>
        <p:spPr>
          <a:xfrm>
            <a:off x="4723598" y="4842551"/>
            <a:ext cx="881086" cy="934271"/>
          </a:xfrm>
          <a:prstGeom prst="rect">
            <a:avLst/>
          </a:prstGeom>
          <a:solidFill>
            <a:schemeClr val="bg1">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8" name="正方形/長方形 67">
            <a:extLst>
              <a:ext uri="{FF2B5EF4-FFF2-40B4-BE49-F238E27FC236}">
                <a16:creationId xmlns:a16="http://schemas.microsoft.com/office/drawing/2014/main" id="{E7A64A14-D0BB-41E0-AC2B-49A94CF716D8}"/>
              </a:ext>
            </a:extLst>
          </p:cNvPr>
          <p:cNvSpPr/>
          <p:nvPr/>
        </p:nvSpPr>
        <p:spPr>
          <a:xfrm>
            <a:off x="6609593" y="3633944"/>
            <a:ext cx="333674" cy="939643"/>
          </a:xfrm>
          <a:prstGeom prst="rect">
            <a:avLst/>
          </a:prstGeom>
          <a:solidFill>
            <a:schemeClr val="bg1">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9" name="正方形/長方形 68">
            <a:extLst>
              <a:ext uri="{FF2B5EF4-FFF2-40B4-BE49-F238E27FC236}">
                <a16:creationId xmlns:a16="http://schemas.microsoft.com/office/drawing/2014/main" id="{15A067A6-EE2A-41CB-A9E9-069192F18FA7}"/>
              </a:ext>
            </a:extLst>
          </p:cNvPr>
          <p:cNvSpPr/>
          <p:nvPr/>
        </p:nvSpPr>
        <p:spPr>
          <a:xfrm>
            <a:off x="6609593" y="4823108"/>
            <a:ext cx="333674" cy="939643"/>
          </a:xfrm>
          <a:prstGeom prst="rect">
            <a:avLst/>
          </a:prstGeom>
          <a:solidFill>
            <a:schemeClr val="bg1">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Tree>
    <p:extLst>
      <p:ext uri="{BB962C8B-B14F-4D97-AF65-F5344CB8AC3E}">
        <p14:creationId xmlns:p14="http://schemas.microsoft.com/office/powerpoint/2010/main" val="30896681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descr="グラフ&#10;&#10;自動的に生成された説明">
            <a:extLst>
              <a:ext uri="{FF2B5EF4-FFF2-40B4-BE49-F238E27FC236}">
                <a16:creationId xmlns:a16="http://schemas.microsoft.com/office/drawing/2014/main" id="{60D3C6F2-65A7-4919-80C2-C8B021D35E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29500" y="3080037"/>
            <a:ext cx="4029110" cy="2660991"/>
          </a:xfrm>
          <a:prstGeom prst="rect">
            <a:avLst/>
          </a:prstGeom>
        </p:spPr>
      </p:pic>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16</a:t>
            </a:fld>
            <a:endParaRPr kumimoji="1" lang="ja-JP" altLang="en-US"/>
          </a:p>
        </p:txBody>
      </p:sp>
      <p:sp>
        <p:nvSpPr>
          <p:cNvPr id="47" name="タイトル 1">
            <a:extLst>
              <a:ext uri="{FF2B5EF4-FFF2-40B4-BE49-F238E27FC236}">
                <a16:creationId xmlns:a16="http://schemas.microsoft.com/office/drawing/2014/main" id="{4316DF47-0830-4A6D-AF30-C589259E0DF3}"/>
              </a:ext>
            </a:extLst>
          </p:cNvPr>
          <p:cNvSpPr>
            <a:spLocks noGrp="1"/>
          </p:cNvSpPr>
          <p:nvPr>
            <p:ph type="title"/>
          </p:nvPr>
        </p:nvSpPr>
        <p:spPr>
          <a:xfrm>
            <a:off x="517055" y="241034"/>
            <a:ext cx="11400125" cy="518094"/>
          </a:xfrm>
        </p:spPr>
        <p:txBody>
          <a:bodyPr/>
          <a:lstStyle/>
          <a:p>
            <a:r>
              <a:rPr lang="ja-JP" altLang="en-US" dirty="0"/>
              <a:t>探索性能：最良解の推移</a:t>
            </a:r>
            <a:endParaRPr lang="en-US" dirty="0"/>
          </a:p>
        </p:txBody>
      </p:sp>
      <p:sp>
        <p:nvSpPr>
          <p:cNvPr id="7" name="テキスト プレースホルダー 2">
            <a:extLst>
              <a:ext uri="{FF2B5EF4-FFF2-40B4-BE49-F238E27FC236}">
                <a16:creationId xmlns:a16="http://schemas.microsoft.com/office/drawing/2014/main" id="{1D5E606D-4EEA-420F-A801-58B45C8BB641}"/>
              </a:ext>
            </a:extLst>
          </p:cNvPr>
          <p:cNvSpPr txBox="1">
            <a:spLocks/>
          </p:cNvSpPr>
          <p:nvPr/>
        </p:nvSpPr>
        <p:spPr>
          <a:xfrm>
            <a:off x="408177" y="984182"/>
            <a:ext cx="11200645" cy="848531"/>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en-US" altLang="ja-JP" sz="2800" dirty="0"/>
              <a:t>SHADE</a:t>
            </a:r>
            <a:r>
              <a:rPr lang="ja-JP" altLang="en-US" sz="2800" dirty="0"/>
              <a:t>は、</a:t>
            </a:r>
            <a:r>
              <a:rPr lang="en-US" altLang="ja-JP" sz="2800" dirty="0"/>
              <a:t>JADE</a:t>
            </a:r>
            <a:r>
              <a:rPr lang="ja-JP" altLang="en-US" sz="2800" dirty="0"/>
              <a:t>よりもさらに少ない計算時間で可能解が得られた。</a:t>
            </a:r>
            <a:endParaRPr lang="en-US" altLang="ja-JP" sz="2800" dirty="0"/>
          </a:p>
          <a:p>
            <a:pPr lvl="1">
              <a:defRPr/>
            </a:pPr>
            <a:r>
              <a:rPr lang="ja-JP" altLang="en-US" sz="2400" dirty="0"/>
              <a:t>得た解はほぼ同じ目的関数値であった</a:t>
            </a:r>
            <a:endParaRPr lang="en-US" altLang="ja-JP" sz="2400" dirty="0"/>
          </a:p>
        </p:txBody>
      </p:sp>
      <p:sp>
        <p:nvSpPr>
          <p:cNvPr id="56" name="テキスト ボックス 55">
            <a:extLst>
              <a:ext uri="{FF2B5EF4-FFF2-40B4-BE49-F238E27FC236}">
                <a16:creationId xmlns:a16="http://schemas.microsoft.com/office/drawing/2014/main" id="{5317B621-6ABA-41B4-B318-2C02BE0411C5}"/>
              </a:ext>
            </a:extLst>
          </p:cNvPr>
          <p:cNvSpPr txBox="1"/>
          <p:nvPr/>
        </p:nvSpPr>
        <p:spPr>
          <a:xfrm>
            <a:off x="6913343" y="2707478"/>
            <a:ext cx="3146983" cy="338554"/>
          </a:xfrm>
          <a:prstGeom prst="rect">
            <a:avLst/>
          </a:prstGeom>
          <a:noFill/>
        </p:spPr>
        <p:txBody>
          <a:bodyPr wrap="square" rtlCol="0">
            <a:spAutoFit/>
          </a:bodyPr>
          <a:lstStyle/>
          <a:p>
            <a:pPr algn="ctr"/>
            <a:r>
              <a:rPr kumimoji="1" lang="en-US" altLang="ja-JP" sz="1600" b="1" dirty="0"/>
              <a:t>SHADE + Feasibility Rule</a:t>
            </a:r>
            <a:endParaRPr kumimoji="1" lang="ja-JP" altLang="en-US" sz="1600" b="1" dirty="0"/>
          </a:p>
        </p:txBody>
      </p:sp>
      <p:sp>
        <p:nvSpPr>
          <p:cNvPr id="61" name="テキスト ボックス 60">
            <a:extLst>
              <a:ext uri="{FF2B5EF4-FFF2-40B4-BE49-F238E27FC236}">
                <a16:creationId xmlns:a16="http://schemas.microsoft.com/office/drawing/2014/main" id="{7F0A3D59-843E-4C65-AAAC-D30E46D4F4BF}"/>
              </a:ext>
            </a:extLst>
          </p:cNvPr>
          <p:cNvSpPr txBox="1"/>
          <p:nvPr/>
        </p:nvSpPr>
        <p:spPr>
          <a:xfrm>
            <a:off x="6972191" y="3211035"/>
            <a:ext cx="1244626" cy="307777"/>
          </a:xfrm>
          <a:prstGeom prst="rect">
            <a:avLst/>
          </a:prstGeom>
          <a:noFill/>
        </p:spPr>
        <p:txBody>
          <a:bodyPr wrap="square" rtlCol="0">
            <a:spAutoFit/>
          </a:bodyPr>
          <a:lstStyle/>
          <a:p>
            <a:pPr algn="ctr"/>
            <a:r>
              <a:rPr kumimoji="1" lang="ja-JP" altLang="en-US" sz="1400" dirty="0"/>
              <a:t>（約</a:t>
            </a:r>
            <a:r>
              <a:rPr kumimoji="1" lang="en-US" altLang="ja-JP" sz="1400" dirty="0"/>
              <a:t>7</a:t>
            </a:r>
            <a:r>
              <a:rPr kumimoji="1" lang="ja-JP" altLang="en-US" sz="1400" dirty="0"/>
              <a:t>秒）</a:t>
            </a:r>
          </a:p>
        </p:txBody>
      </p:sp>
      <p:sp>
        <p:nvSpPr>
          <p:cNvPr id="63" name="テキスト ボックス 62">
            <a:extLst>
              <a:ext uri="{FF2B5EF4-FFF2-40B4-BE49-F238E27FC236}">
                <a16:creationId xmlns:a16="http://schemas.microsoft.com/office/drawing/2014/main" id="{4BCEECEF-3E4D-47A8-B660-024701DB066A}"/>
              </a:ext>
            </a:extLst>
          </p:cNvPr>
          <p:cNvSpPr txBox="1"/>
          <p:nvPr/>
        </p:nvSpPr>
        <p:spPr>
          <a:xfrm>
            <a:off x="7121919" y="3453287"/>
            <a:ext cx="2065797" cy="307777"/>
          </a:xfrm>
          <a:prstGeom prst="rect">
            <a:avLst/>
          </a:prstGeom>
          <a:noFill/>
        </p:spPr>
        <p:txBody>
          <a:bodyPr wrap="square" rtlCol="0">
            <a:spAutoFit/>
          </a:bodyPr>
          <a:lstStyle/>
          <a:p>
            <a:pPr algn="ctr"/>
            <a:r>
              <a:rPr kumimoji="1" lang="en-US" altLang="ja-JP" sz="1400" dirty="0"/>
              <a:t>150</a:t>
            </a:r>
            <a:r>
              <a:rPr kumimoji="1" lang="ja-JP" altLang="en-US" sz="1400" dirty="0"/>
              <a:t>回で可能解を発見</a:t>
            </a:r>
          </a:p>
        </p:txBody>
      </p:sp>
      <p:sp>
        <p:nvSpPr>
          <p:cNvPr id="20" name="テキスト ボックス 19">
            <a:extLst>
              <a:ext uri="{FF2B5EF4-FFF2-40B4-BE49-F238E27FC236}">
                <a16:creationId xmlns:a16="http://schemas.microsoft.com/office/drawing/2014/main" id="{931044B0-AAD8-44FB-BC63-CCCEB77111C1}"/>
              </a:ext>
            </a:extLst>
          </p:cNvPr>
          <p:cNvSpPr txBox="1"/>
          <p:nvPr/>
        </p:nvSpPr>
        <p:spPr>
          <a:xfrm>
            <a:off x="571984" y="-20412"/>
            <a:ext cx="8656152" cy="338554"/>
          </a:xfrm>
          <a:prstGeom prst="rect">
            <a:avLst/>
          </a:prstGeom>
          <a:noFill/>
        </p:spPr>
        <p:txBody>
          <a:bodyPr wrap="square" rtlCol="0">
            <a:spAutoFit/>
          </a:bodyPr>
          <a:lstStyle/>
          <a:p>
            <a:r>
              <a:rPr kumimoji="1" lang="en-US" altLang="ja-JP" sz="1600" b="1" dirty="0">
                <a:solidFill>
                  <a:schemeClr val="bg1"/>
                </a:solidFill>
              </a:rPr>
              <a:t>2.2 </a:t>
            </a:r>
            <a:r>
              <a:rPr kumimoji="1" lang="ja-JP" altLang="en-US" sz="1600" b="1" dirty="0">
                <a:solidFill>
                  <a:schemeClr val="bg1"/>
                </a:solidFill>
              </a:rPr>
              <a:t>プラント操業スケジューリング問題への適用　</a:t>
            </a:r>
            <a:r>
              <a:rPr kumimoji="1" lang="en-US" altLang="ja-JP" sz="1600" b="1" dirty="0">
                <a:solidFill>
                  <a:schemeClr val="bg1"/>
                </a:solidFill>
              </a:rPr>
              <a:t>&gt;</a:t>
            </a:r>
            <a:r>
              <a:rPr kumimoji="1" lang="ja-JP" altLang="en-US" sz="1600" b="1" dirty="0">
                <a:solidFill>
                  <a:schemeClr val="bg1"/>
                </a:solidFill>
              </a:rPr>
              <a:t>　検証１－</a:t>
            </a:r>
            <a:r>
              <a:rPr kumimoji="1" lang="en-US" altLang="ja-JP" sz="1600" b="1" dirty="0">
                <a:solidFill>
                  <a:schemeClr val="bg1"/>
                </a:solidFill>
              </a:rPr>
              <a:t>DE</a:t>
            </a:r>
            <a:r>
              <a:rPr kumimoji="1" lang="ja-JP" altLang="en-US" sz="1600" b="1" dirty="0">
                <a:solidFill>
                  <a:schemeClr val="bg1"/>
                </a:solidFill>
              </a:rPr>
              <a:t>同士の比較</a:t>
            </a:r>
            <a:endParaRPr kumimoji="1" lang="en-US" altLang="ja-JP" sz="1600" b="1" dirty="0">
              <a:solidFill>
                <a:schemeClr val="bg1"/>
              </a:solidFill>
            </a:endParaRPr>
          </a:p>
        </p:txBody>
      </p:sp>
      <p:sp>
        <p:nvSpPr>
          <p:cNvPr id="24" name="テキスト ボックス 23">
            <a:extLst>
              <a:ext uri="{FF2B5EF4-FFF2-40B4-BE49-F238E27FC236}">
                <a16:creationId xmlns:a16="http://schemas.microsoft.com/office/drawing/2014/main" id="{5E181240-DB3D-4005-A773-80A903163723}"/>
              </a:ext>
            </a:extLst>
          </p:cNvPr>
          <p:cNvSpPr txBox="1"/>
          <p:nvPr/>
        </p:nvSpPr>
        <p:spPr>
          <a:xfrm>
            <a:off x="9643937" y="5836145"/>
            <a:ext cx="2382836" cy="307777"/>
          </a:xfrm>
          <a:prstGeom prst="rect">
            <a:avLst/>
          </a:prstGeom>
          <a:noFill/>
        </p:spPr>
        <p:txBody>
          <a:bodyPr wrap="square" rtlCol="0">
            <a:spAutoFit/>
          </a:bodyPr>
          <a:lstStyle/>
          <a:p>
            <a:pPr algn="ctr"/>
            <a:r>
              <a:rPr kumimoji="1" lang="ja-JP" altLang="en-US" sz="1400" dirty="0"/>
              <a:t>線が消えている地点が値が</a:t>
            </a:r>
            <a:r>
              <a:rPr kumimoji="1" lang="en-US" altLang="ja-JP" sz="1400" dirty="0"/>
              <a:t>0</a:t>
            </a:r>
            <a:endParaRPr kumimoji="1" lang="ja-JP" altLang="en-US" sz="1400" dirty="0"/>
          </a:p>
        </p:txBody>
      </p:sp>
      <p:sp>
        <p:nvSpPr>
          <p:cNvPr id="26" name="テキスト ボックス 25">
            <a:extLst>
              <a:ext uri="{FF2B5EF4-FFF2-40B4-BE49-F238E27FC236}">
                <a16:creationId xmlns:a16="http://schemas.microsoft.com/office/drawing/2014/main" id="{9DDE6E25-0524-4663-8337-7BC212A066F8}"/>
              </a:ext>
            </a:extLst>
          </p:cNvPr>
          <p:cNvSpPr txBox="1"/>
          <p:nvPr/>
        </p:nvSpPr>
        <p:spPr>
          <a:xfrm>
            <a:off x="8705276" y="4927216"/>
            <a:ext cx="1244626" cy="307777"/>
          </a:xfrm>
          <a:prstGeom prst="rect">
            <a:avLst/>
          </a:prstGeom>
          <a:noFill/>
        </p:spPr>
        <p:txBody>
          <a:bodyPr wrap="square" rtlCol="0">
            <a:spAutoFit/>
          </a:bodyPr>
          <a:lstStyle/>
          <a:p>
            <a:pPr algn="ctr"/>
            <a:r>
              <a:rPr kumimoji="1" lang="ja-JP" altLang="en-US" sz="1400" dirty="0"/>
              <a:t>（約</a:t>
            </a:r>
            <a:r>
              <a:rPr kumimoji="1" lang="en-US" altLang="ja-JP" sz="1400" dirty="0"/>
              <a:t>14.3</a:t>
            </a:r>
            <a:r>
              <a:rPr kumimoji="1" lang="ja-JP" altLang="en-US" sz="1400" dirty="0"/>
              <a:t>分）</a:t>
            </a:r>
          </a:p>
        </p:txBody>
      </p:sp>
      <p:sp>
        <p:nvSpPr>
          <p:cNvPr id="27" name="テキスト ボックス 26">
            <a:extLst>
              <a:ext uri="{FF2B5EF4-FFF2-40B4-BE49-F238E27FC236}">
                <a16:creationId xmlns:a16="http://schemas.microsoft.com/office/drawing/2014/main" id="{B0198F03-67AB-4B5E-9DCE-DB4F8EBE3F9A}"/>
              </a:ext>
            </a:extLst>
          </p:cNvPr>
          <p:cNvSpPr txBox="1"/>
          <p:nvPr/>
        </p:nvSpPr>
        <p:spPr>
          <a:xfrm>
            <a:off x="6261655" y="4355915"/>
            <a:ext cx="400110" cy="1260677"/>
          </a:xfrm>
          <a:prstGeom prst="rect">
            <a:avLst/>
          </a:prstGeom>
          <a:noFill/>
        </p:spPr>
        <p:txBody>
          <a:bodyPr vert="vert270" wrap="square" rtlCol="0">
            <a:spAutoFit/>
          </a:bodyPr>
          <a:lstStyle/>
          <a:p>
            <a:pPr algn="ctr"/>
            <a:r>
              <a:rPr kumimoji="1" lang="ja-JP" altLang="en-US" sz="1400" dirty="0"/>
              <a:t>目的関数値</a:t>
            </a:r>
          </a:p>
        </p:txBody>
      </p:sp>
      <p:sp>
        <p:nvSpPr>
          <p:cNvPr id="28" name="テキスト ボックス 27">
            <a:extLst>
              <a:ext uri="{FF2B5EF4-FFF2-40B4-BE49-F238E27FC236}">
                <a16:creationId xmlns:a16="http://schemas.microsoft.com/office/drawing/2014/main" id="{2366A7CA-B431-42FE-A513-9E20F4A67776}"/>
              </a:ext>
            </a:extLst>
          </p:cNvPr>
          <p:cNvSpPr txBox="1"/>
          <p:nvPr/>
        </p:nvSpPr>
        <p:spPr>
          <a:xfrm>
            <a:off x="10002307" y="4296877"/>
            <a:ext cx="400110" cy="1260677"/>
          </a:xfrm>
          <a:prstGeom prst="rect">
            <a:avLst/>
          </a:prstGeom>
          <a:noFill/>
        </p:spPr>
        <p:txBody>
          <a:bodyPr vert="vert270" wrap="square" rtlCol="0">
            <a:spAutoFit/>
          </a:bodyPr>
          <a:lstStyle/>
          <a:p>
            <a:pPr algn="ctr"/>
            <a:r>
              <a:rPr kumimoji="1" lang="ja-JP" altLang="en-US" sz="1400" dirty="0"/>
              <a:t>制約違反量</a:t>
            </a:r>
          </a:p>
        </p:txBody>
      </p:sp>
      <p:pic>
        <p:nvPicPr>
          <p:cNvPr id="5" name="図 4" descr="グラフ&#10;&#10;自動的に生成された説明">
            <a:extLst>
              <a:ext uri="{FF2B5EF4-FFF2-40B4-BE49-F238E27FC236}">
                <a16:creationId xmlns:a16="http://schemas.microsoft.com/office/drawing/2014/main" id="{DB48369E-7DA7-463B-9D2B-AE70C3A9D3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3259" y="3094013"/>
            <a:ext cx="4029111" cy="2660991"/>
          </a:xfrm>
          <a:prstGeom prst="rect">
            <a:avLst/>
          </a:prstGeom>
        </p:spPr>
      </p:pic>
      <p:sp>
        <p:nvSpPr>
          <p:cNvPr id="29" name="テキスト ボックス 28">
            <a:extLst>
              <a:ext uri="{FF2B5EF4-FFF2-40B4-BE49-F238E27FC236}">
                <a16:creationId xmlns:a16="http://schemas.microsoft.com/office/drawing/2014/main" id="{1F7235F7-5BEC-47CA-B246-0FD56B0E3FB6}"/>
              </a:ext>
            </a:extLst>
          </p:cNvPr>
          <p:cNvSpPr txBox="1"/>
          <p:nvPr/>
        </p:nvSpPr>
        <p:spPr>
          <a:xfrm>
            <a:off x="1733966" y="4306647"/>
            <a:ext cx="400110" cy="1260677"/>
          </a:xfrm>
          <a:prstGeom prst="rect">
            <a:avLst/>
          </a:prstGeom>
          <a:noFill/>
        </p:spPr>
        <p:txBody>
          <a:bodyPr vert="vert270" wrap="square" rtlCol="0">
            <a:spAutoFit/>
          </a:bodyPr>
          <a:lstStyle/>
          <a:p>
            <a:pPr algn="ctr"/>
            <a:r>
              <a:rPr kumimoji="1" lang="ja-JP" altLang="en-US" sz="1400" dirty="0"/>
              <a:t>目的関数値</a:t>
            </a:r>
          </a:p>
        </p:txBody>
      </p:sp>
      <p:sp>
        <p:nvSpPr>
          <p:cNvPr id="32" name="テキスト ボックス 31">
            <a:extLst>
              <a:ext uri="{FF2B5EF4-FFF2-40B4-BE49-F238E27FC236}">
                <a16:creationId xmlns:a16="http://schemas.microsoft.com/office/drawing/2014/main" id="{2955FD79-F820-4748-8CAB-BBD417D715EC}"/>
              </a:ext>
            </a:extLst>
          </p:cNvPr>
          <p:cNvSpPr txBox="1"/>
          <p:nvPr/>
        </p:nvSpPr>
        <p:spPr>
          <a:xfrm>
            <a:off x="5474618" y="4281899"/>
            <a:ext cx="400110" cy="1260677"/>
          </a:xfrm>
          <a:prstGeom prst="rect">
            <a:avLst/>
          </a:prstGeom>
          <a:noFill/>
        </p:spPr>
        <p:txBody>
          <a:bodyPr vert="vert270" wrap="square" rtlCol="0">
            <a:spAutoFit/>
          </a:bodyPr>
          <a:lstStyle/>
          <a:p>
            <a:pPr algn="ctr"/>
            <a:r>
              <a:rPr kumimoji="1" lang="ja-JP" altLang="en-US" sz="1400" dirty="0"/>
              <a:t>制約違反量</a:t>
            </a:r>
          </a:p>
        </p:txBody>
      </p:sp>
      <p:sp>
        <p:nvSpPr>
          <p:cNvPr id="35" name="テキスト ボックス 34">
            <a:extLst>
              <a:ext uri="{FF2B5EF4-FFF2-40B4-BE49-F238E27FC236}">
                <a16:creationId xmlns:a16="http://schemas.microsoft.com/office/drawing/2014/main" id="{A762FC4F-5AF2-43DF-A843-CC23F91BCB23}"/>
              </a:ext>
            </a:extLst>
          </p:cNvPr>
          <p:cNvSpPr txBox="1"/>
          <p:nvPr/>
        </p:nvSpPr>
        <p:spPr>
          <a:xfrm>
            <a:off x="2316205" y="2707478"/>
            <a:ext cx="3146983" cy="338554"/>
          </a:xfrm>
          <a:prstGeom prst="rect">
            <a:avLst/>
          </a:prstGeom>
          <a:noFill/>
        </p:spPr>
        <p:txBody>
          <a:bodyPr wrap="square" rtlCol="0">
            <a:spAutoFit/>
          </a:bodyPr>
          <a:lstStyle/>
          <a:p>
            <a:pPr algn="ctr"/>
            <a:r>
              <a:rPr kumimoji="1" lang="en-US" altLang="ja-JP" sz="1600" b="1" dirty="0"/>
              <a:t>JADE + Feasibility Rule</a:t>
            </a:r>
            <a:endParaRPr kumimoji="1" lang="ja-JP" altLang="en-US" sz="1600" b="1" dirty="0"/>
          </a:p>
        </p:txBody>
      </p:sp>
      <p:sp>
        <p:nvSpPr>
          <p:cNvPr id="36" name="テキスト ボックス 35">
            <a:extLst>
              <a:ext uri="{FF2B5EF4-FFF2-40B4-BE49-F238E27FC236}">
                <a16:creationId xmlns:a16="http://schemas.microsoft.com/office/drawing/2014/main" id="{AED9CD37-5B98-47D1-BFD8-F12BB80D9F63}"/>
              </a:ext>
            </a:extLst>
          </p:cNvPr>
          <p:cNvSpPr txBox="1"/>
          <p:nvPr/>
        </p:nvSpPr>
        <p:spPr>
          <a:xfrm>
            <a:off x="4188363" y="4927216"/>
            <a:ext cx="1244626" cy="307777"/>
          </a:xfrm>
          <a:prstGeom prst="rect">
            <a:avLst/>
          </a:prstGeom>
          <a:noFill/>
        </p:spPr>
        <p:txBody>
          <a:bodyPr wrap="square" rtlCol="0">
            <a:spAutoFit/>
          </a:bodyPr>
          <a:lstStyle/>
          <a:p>
            <a:pPr algn="ctr"/>
            <a:r>
              <a:rPr kumimoji="1" lang="ja-JP" altLang="en-US" sz="1400" dirty="0"/>
              <a:t>（約</a:t>
            </a:r>
            <a:r>
              <a:rPr kumimoji="1" lang="en-US" altLang="ja-JP" sz="1400" dirty="0"/>
              <a:t>21.4</a:t>
            </a:r>
            <a:r>
              <a:rPr kumimoji="1" lang="ja-JP" altLang="en-US" sz="1400" dirty="0"/>
              <a:t>分）</a:t>
            </a:r>
          </a:p>
        </p:txBody>
      </p:sp>
      <p:sp>
        <p:nvSpPr>
          <p:cNvPr id="37" name="テキスト ボックス 36">
            <a:extLst>
              <a:ext uri="{FF2B5EF4-FFF2-40B4-BE49-F238E27FC236}">
                <a16:creationId xmlns:a16="http://schemas.microsoft.com/office/drawing/2014/main" id="{5187AED7-5BCA-4E55-B912-E6F89B029BD7}"/>
              </a:ext>
            </a:extLst>
          </p:cNvPr>
          <p:cNvSpPr txBox="1"/>
          <p:nvPr/>
        </p:nvSpPr>
        <p:spPr>
          <a:xfrm>
            <a:off x="4305623" y="4673368"/>
            <a:ext cx="1010106" cy="307777"/>
          </a:xfrm>
          <a:prstGeom prst="rect">
            <a:avLst/>
          </a:prstGeom>
          <a:noFill/>
        </p:spPr>
        <p:txBody>
          <a:bodyPr wrap="square" rtlCol="0">
            <a:spAutoFit/>
          </a:bodyPr>
          <a:lstStyle/>
          <a:p>
            <a:pPr algn="ctr"/>
            <a:r>
              <a:rPr kumimoji="1" lang="en-US" altLang="ja-JP" sz="1400" dirty="0"/>
              <a:t>427,428</a:t>
            </a:r>
            <a:endParaRPr kumimoji="1" lang="ja-JP" altLang="en-US" sz="1400" dirty="0"/>
          </a:p>
        </p:txBody>
      </p:sp>
      <p:sp>
        <p:nvSpPr>
          <p:cNvPr id="38" name="テキスト ボックス 37">
            <a:extLst>
              <a:ext uri="{FF2B5EF4-FFF2-40B4-BE49-F238E27FC236}">
                <a16:creationId xmlns:a16="http://schemas.microsoft.com/office/drawing/2014/main" id="{06ABE639-7512-42DD-B3E0-8730AD5203C2}"/>
              </a:ext>
            </a:extLst>
          </p:cNvPr>
          <p:cNvSpPr txBox="1"/>
          <p:nvPr/>
        </p:nvSpPr>
        <p:spPr>
          <a:xfrm>
            <a:off x="2512450" y="3211035"/>
            <a:ext cx="1244626" cy="307777"/>
          </a:xfrm>
          <a:prstGeom prst="rect">
            <a:avLst/>
          </a:prstGeom>
          <a:noFill/>
        </p:spPr>
        <p:txBody>
          <a:bodyPr wrap="square" rtlCol="0">
            <a:spAutoFit/>
          </a:bodyPr>
          <a:lstStyle/>
          <a:p>
            <a:pPr algn="ctr"/>
            <a:r>
              <a:rPr kumimoji="1" lang="ja-JP" altLang="en-US" sz="1400" dirty="0"/>
              <a:t>（約</a:t>
            </a:r>
            <a:r>
              <a:rPr kumimoji="1" lang="en-US" altLang="ja-JP" sz="1400" dirty="0"/>
              <a:t>22</a:t>
            </a:r>
            <a:r>
              <a:rPr kumimoji="1" lang="ja-JP" altLang="en-US" sz="1400" dirty="0"/>
              <a:t>秒）</a:t>
            </a:r>
          </a:p>
        </p:txBody>
      </p:sp>
      <p:sp>
        <p:nvSpPr>
          <p:cNvPr id="39" name="テキスト ボックス 38">
            <a:extLst>
              <a:ext uri="{FF2B5EF4-FFF2-40B4-BE49-F238E27FC236}">
                <a16:creationId xmlns:a16="http://schemas.microsoft.com/office/drawing/2014/main" id="{470D908E-4447-4144-A95A-101820BAEEF9}"/>
              </a:ext>
            </a:extLst>
          </p:cNvPr>
          <p:cNvSpPr txBox="1"/>
          <p:nvPr/>
        </p:nvSpPr>
        <p:spPr>
          <a:xfrm>
            <a:off x="2596373" y="3476802"/>
            <a:ext cx="2065797" cy="307777"/>
          </a:xfrm>
          <a:prstGeom prst="rect">
            <a:avLst/>
          </a:prstGeom>
          <a:noFill/>
        </p:spPr>
        <p:txBody>
          <a:bodyPr wrap="square" rtlCol="0">
            <a:spAutoFit/>
          </a:bodyPr>
          <a:lstStyle/>
          <a:p>
            <a:pPr algn="ctr"/>
            <a:r>
              <a:rPr kumimoji="1" lang="en-US" altLang="ja-JP" sz="1400" dirty="0"/>
              <a:t>350</a:t>
            </a:r>
            <a:r>
              <a:rPr kumimoji="1" lang="ja-JP" altLang="en-US" sz="1400" dirty="0"/>
              <a:t>回で可能解を発見</a:t>
            </a:r>
          </a:p>
        </p:txBody>
      </p:sp>
      <p:sp>
        <p:nvSpPr>
          <p:cNvPr id="40" name="テキスト ボックス 39">
            <a:extLst>
              <a:ext uri="{FF2B5EF4-FFF2-40B4-BE49-F238E27FC236}">
                <a16:creationId xmlns:a16="http://schemas.microsoft.com/office/drawing/2014/main" id="{F3AC8205-D318-4A37-B077-A307A826AC21}"/>
              </a:ext>
            </a:extLst>
          </p:cNvPr>
          <p:cNvSpPr txBox="1"/>
          <p:nvPr/>
        </p:nvSpPr>
        <p:spPr>
          <a:xfrm>
            <a:off x="2673099" y="4410533"/>
            <a:ext cx="2065797" cy="307777"/>
          </a:xfrm>
          <a:prstGeom prst="rect">
            <a:avLst/>
          </a:prstGeom>
          <a:noFill/>
        </p:spPr>
        <p:txBody>
          <a:bodyPr wrap="square" rtlCol="0">
            <a:spAutoFit/>
          </a:bodyPr>
          <a:lstStyle/>
          <a:p>
            <a:pPr algn="ctr"/>
            <a:r>
              <a:rPr kumimoji="1" lang="en-US" altLang="ja-JP" sz="1400" dirty="0"/>
              <a:t>8,000</a:t>
            </a:r>
            <a:r>
              <a:rPr kumimoji="1" lang="ja-JP" altLang="en-US" sz="1400" dirty="0"/>
              <a:t>回以降、未更新</a:t>
            </a:r>
          </a:p>
        </p:txBody>
      </p:sp>
      <p:cxnSp>
        <p:nvCxnSpPr>
          <p:cNvPr id="8" name="直線矢印コネクタ 7">
            <a:extLst>
              <a:ext uri="{FF2B5EF4-FFF2-40B4-BE49-F238E27FC236}">
                <a16:creationId xmlns:a16="http://schemas.microsoft.com/office/drawing/2014/main" id="{511E99E9-3E21-4C32-BCAC-CE5CA9EAF351}"/>
              </a:ext>
            </a:extLst>
          </p:cNvPr>
          <p:cNvCxnSpPr/>
          <p:nvPr/>
        </p:nvCxnSpPr>
        <p:spPr>
          <a:xfrm flipH="1">
            <a:off x="3686175" y="4718310"/>
            <a:ext cx="70901" cy="478845"/>
          </a:xfrm>
          <a:prstGeom prst="straightConnector1">
            <a:avLst/>
          </a:prstGeom>
          <a:ln>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41" name="テキスト ボックス 40">
            <a:extLst>
              <a:ext uri="{FF2B5EF4-FFF2-40B4-BE49-F238E27FC236}">
                <a16:creationId xmlns:a16="http://schemas.microsoft.com/office/drawing/2014/main" id="{1F654778-5AFD-45D0-82BB-135B4013474B}"/>
              </a:ext>
            </a:extLst>
          </p:cNvPr>
          <p:cNvSpPr txBox="1"/>
          <p:nvPr/>
        </p:nvSpPr>
        <p:spPr>
          <a:xfrm>
            <a:off x="8865355" y="4667087"/>
            <a:ext cx="1010106" cy="307777"/>
          </a:xfrm>
          <a:prstGeom prst="rect">
            <a:avLst/>
          </a:prstGeom>
          <a:noFill/>
        </p:spPr>
        <p:txBody>
          <a:bodyPr wrap="square" rtlCol="0">
            <a:spAutoFit/>
          </a:bodyPr>
          <a:lstStyle/>
          <a:p>
            <a:pPr algn="ctr"/>
            <a:r>
              <a:rPr kumimoji="1" lang="en-US" altLang="ja-JP" sz="1400" dirty="0"/>
              <a:t>427,428</a:t>
            </a:r>
            <a:endParaRPr kumimoji="1" lang="ja-JP" altLang="en-US" sz="1400" dirty="0"/>
          </a:p>
        </p:txBody>
      </p:sp>
      <p:sp>
        <p:nvSpPr>
          <p:cNvPr id="42" name="テキスト ボックス 41">
            <a:extLst>
              <a:ext uri="{FF2B5EF4-FFF2-40B4-BE49-F238E27FC236}">
                <a16:creationId xmlns:a16="http://schemas.microsoft.com/office/drawing/2014/main" id="{7D62F0DA-CB56-4C93-86D1-94D5597625E1}"/>
              </a:ext>
            </a:extLst>
          </p:cNvPr>
          <p:cNvSpPr txBox="1"/>
          <p:nvPr/>
        </p:nvSpPr>
        <p:spPr>
          <a:xfrm>
            <a:off x="7162339" y="4404178"/>
            <a:ext cx="2065797" cy="307777"/>
          </a:xfrm>
          <a:prstGeom prst="rect">
            <a:avLst/>
          </a:prstGeom>
          <a:noFill/>
        </p:spPr>
        <p:txBody>
          <a:bodyPr wrap="square" rtlCol="0">
            <a:spAutoFit/>
          </a:bodyPr>
          <a:lstStyle/>
          <a:p>
            <a:pPr algn="ctr"/>
            <a:r>
              <a:rPr kumimoji="1" lang="en-US" altLang="ja-JP" sz="1400" dirty="0"/>
              <a:t>5,850</a:t>
            </a:r>
            <a:r>
              <a:rPr kumimoji="1" lang="ja-JP" altLang="en-US" sz="1400" dirty="0"/>
              <a:t>回以降、未更新</a:t>
            </a:r>
          </a:p>
        </p:txBody>
      </p:sp>
      <p:cxnSp>
        <p:nvCxnSpPr>
          <p:cNvPr id="43" name="直線矢印コネクタ 42">
            <a:extLst>
              <a:ext uri="{FF2B5EF4-FFF2-40B4-BE49-F238E27FC236}">
                <a16:creationId xmlns:a16="http://schemas.microsoft.com/office/drawing/2014/main" id="{D2AD6131-6498-4D34-B1C7-7FF5E9F38DAF}"/>
              </a:ext>
            </a:extLst>
          </p:cNvPr>
          <p:cNvCxnSpPr/>
          <p:nvPr/>
        </p:nvCxnSpPr>
        <p:spPr>
          <a:xfrm flipH="1">
            <a:off x="7931217" y="4732251"/>
            <a:ext cx="70901" cy="478845"/>
          </a:xfrm>
          <a:prstGeom prst="straightConnector1">
            <a:avLst/>
          </a:prstGeom>
          <a:ln>
            <a:headEnd type="none" w="med"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19291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図 30" descr="グラフ&#10;&#10;自動的に生成された説明">
            <a:extLst>
              <a:ext uri="{FF2B5EF4-FFF2-40B4-BE49-F238E27FC236}">
                <a16:creationId xmlns:a16="http://schemas.microsoft.com/office/drawing/2014/main" id="{36C02052-389C-4003-86F9-F873E10F13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3511" y="1836928"/>
            <a:ext cx="3540000" cy="2340000"/>
          </a:xfrm>
          <a:prstGeom prst="rect">
            <a:avLst/>
          </a:prstGeom>
        </p:spPr>
      </p:pic>
      <p:pic>
        <p:nvPicPr>
          <p:cNvPr id="34" name="図 33">
            <a:extLst>
              <a:ext uri="{FF2B5EF4-FFF2-40B4-BE49-F238E27FC236}">
                <a16:creationId xmlns:a16="http://schemas.microsoft.com/office/drawing/2014/main" id="{06A324E9-7F2B-4325-964C-B1D048DBD3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85720" y="3859222"/>
            <a:ext cx="3540000" cy="2340000"/>
          </a:xfrm>
          <a:prstGeom prst="rect">
            <a:avLst/>
          </a:prstGeom>
        </p:spPr>
      </p:pic>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17</a:t>
            </a:fld>
            <a:endParaRPr kumimoji="1" lang="ja-JP" altLang="en-US"/>
          </a:p>
        </p:txBody>
      </p:sp>
      <p:sp>
        <p:nvSpPr>
          <p:cNvPr id="47" name="タイトル 1">
            <a:extLst>
              <a:ext uri="{FF2B5EF4-FFF2-40B4-BE49-F238E27FC236}">
                <a16:creationId xmlns:a16="http://schemas.microsoft.com/office/drawing/2014/main" id="{4316DF47-0830-4A6D-AF30-C589259E0DF3}"/>
              </a:ext>
            </a:extLst>
          </p:cNvPr>
          <p:cNvSpPr>
            <a:spLocks noGrp="1"/>
          </p:cNvSpPr>
          <p:nvPr>
            <p:ph type="title"/>
          </p:nvPr>
        </p:nvSpPr>
        <p:spPr>
          <a:xfrm>
            <a:off x="517055" y="241034"/>
            <a:ext cx="11400125" cy="518094"/>
          </a:xfrm>
        </p:spPr>
        <p:txBody>
          <a:bodyPr/>
          <a:lstStyle/>
          <a:p>
            <a:r>
              <a:rPr lang="ja-JP" altLang="en-US" dirty="0"/>
              <a:t>パラメータの推移</a:t>
            </a:r>
            <a:endParaRPr lang="en-US" dirty="0"/>
          </a:p>
        </p:txBody>
      </p:sp>
      <p:sp>
        <p:nvSpPr>
          <p:cNvPr id="7" name="テキスト プレースホルダー 2">
            <a:extLst>
              <a:ext uri="{FF2B5EF4-FFF2-40B4-BE49-F238E27FC236}">
                <a16:creationId xmlns:a16="http://schemas.microsoft.com/office/drawing/2014/main" id="{1D5E606D-4EEA-420F-A801-58B45C8BB641}"/>
              </a:ext>
            </a:extLst>
          </p:cNvPr>
          <p:cNvSpPr txBox="1">
            <a:spLocks/>
          </p:cNvSpPr>
          <p:nvPr/>
        </p:nvSpPr>
        <p:spPr>
          <a:xfrm>
            <a:off x="408177" y="984183"/>
            <a:ext cx="11200645" cy="472996"/>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いずれもパラメータの統計量が自律適応的に調整されている。</a:t>
            </a:r>
            <a:endParaRPr lang="en-US" altLang="ja-JP" sz="2800" dirty="0"/>
          </a:p>
        </p:txBody>
      </p:sp>
      <p:sp>
        <p:nvSpPr>
          <p:cNvPr id="11" name="テキスト ボックス 10">
            <a:extLst>
              <a:ext uri="{FF2B5EF4-FFF2-40B4-BE49-F238E27FC236}">
                <a16:creationId xmlns:a16="http://schemas.microsoft.com/office/drawing/2014/main" id="{9CADFAB7-49A1-4CF2-BC29-9C66D76E1A49}"/>
              </a:ext>
            </a:extLst>
          </p:cNvPr>
          <p:cNvSpPr txBox="1"/>
          <p:nvPr/>
        </p:nvSpPr>
        <p:spPr>
          <a:xfrm>
            <a:off x="10391360" y="184175"/>
            <a:ext cx="1416942" cy="338554"/>
          </a:xfrm>
          <a:prstGeom prst="rect">
            <a:avLst/>
          </a:prstGeom>
          <a:noFill/>
        </p:spPr>
        <p:txBody>
          <a:bodyPr wrap="square" rtlCol="0">
            <a:spAutoFit/>
          </a:bodyPr>
          <a:lstStyle/>
          <a:p>
            <a:pPr algn="ctr"/>
            <a:r>
              <a:rPr kumimoji="1" lang="ja-JP" altLang="en-US" sz="1600" dirty="0">
                <a:solidFill>
                  <a:schemeClr val="bg1"/>
                </a:solidFill>
              </a:rPr>
              <a:t>探索点数</a:t>
            </a:r>
            <a:r>
              <a:rPr kumimoji="1" lang="en-US" altLang="ja-JP" sz="1600" dirty="0">
                <a:solidFill>
                  <a:schemeClr val="bg1"/>
                </a:solidFill>
              </a:rPr>
              <a:t>100</a:t>
            </a:r>
            <a:endParaRPr kumimoji="1" lang="ja-JP" altLang="en-US" sz="1600" dirty="0">
              <a:solidFill>
                <a:schemeClr val="bg1"/>
              </a:solidFill>
            </a:endParaRPr>
          </a:p>
        </p:txBody>
      </p:sp>
      <p:sp>
        <p:nvSpPr>
          <p:cNvPr id="56" name="テキスト ボックス 55">
            <a:extLst>
              <a:ext uri="{FF2B5EF4-FFF2-40B4-BE49-F238E27FC236}">
                <a16:creationId xmlns:a16="http://schemas.microsoft.com/office/drawing/2014/main" id="{5317B621-6ABA-41B4-B318-2C02BE0411C5}"/>
              </a:ext>
            </a:extLst>
          </p:cNvPr>
          <p:cNvSpPr txBox="1"/>
          <p:nvPr/>
        </p:nvSpPr>
        <p:spPr>
          <a:xfrm>
            <a:off x="7706870" y="1447654"/>
            <a:ext cx="3146983" cy="338554"/>
          </a:xfrm>
          <a:prstGeom prst="rect">
            <a:avLst/>
          </a:prstGeom>
          <a:noFill/>
        </p:spPr>
        <p:txBody>
          <a:bodyPr wrap="square" rtlCol="0">
            <a:spAutoFit/>
          </a:bodyPr>
          <a:lstStyle/>
          <a:p>
            <a:pPr algn="ctr"/>
            <a:r>
              <a:rPr kumimoji="1" lang="en-US" altLang="ja-JP" sz="1600" b="1" dirty="0"/>
              <a:t>SHADE + Feasibility Rule</a:t>
            </a:r>
            <a:endParaRPr kumimoji="1" lang="ja-JP" altLang="en-US" sz="1600" b="1" dirty="0"/>
          </a:p>
        </p:txBody>
      </p:sp>
      <p:sp>
        <p:nvSpPr>
          <p:cNvPr id="20" name="テキスト ボックス 19">
            <a:extLst>
              <a:ext uri="{FF2B5EF4-FFF2-40B4-BE49-F238E27FC236}">
                <a16:creationId xmlns:a16="http://schemas.microsoft.com/office/drawing/2014/main" id="{931044B0-AAD8-44FB-BC63-CCCEB77111C1}"/>
              </a:ext>
            </a:extLst>
          </p:cNvPr>
          <p:cNvSpPr txBox="1"/>
          <p:nvPr/>
        </p:nvSpPr>
        <p:spPr>
          <a:xfrm>
            <a:off x="571984" y="-20412"/>
            <a:ext cx="3870456" cy="338554"/>
          </a:xfrm>
          <a:prstGeom prst="rect">
            <a:avLst/>
          </a:prstGeom>
          <a:noFill/>
        </p:spPr>
        <p:txBody>
          <a:bodyPr wrap="square" rtlCol="0">
            <a:spAutoFit/>
          </a:bodyPr>
          <a:lstStyle/>
          <a:p>
            <a:r>
              <a:rPr kumimoji="1" lang="ja-JP" altLang="en-US" sz="1600" b="1" dirty="0">
                <a:solidFill>
                  <a:schemeClr val="bg1"/>
                </a:solidFill>
              </a:rPr>
              <a:t>検証１－</a:t>
            </a:r>
            <a:r>
              <a:rPr kumimoji="1" lang="en-US" altLang="ja-JP" sz="1600" b="1" dirty="0">
                <a:solidFill>
                  <a:schemeClr val="bg1"/>
                </a:solidFill>
              </a:rPr>
              <a:t>DE</a:t>
            </a:r>
            <a:r>
              <a:rPr kumimoji="1" lang="ja-JP" altLang="en-US" sz="1600" b="1" dirty="0">
                <a:solidFill>
                  <a:schemeClr val="bg1"/>
                </a:solidFill>
              </a:rPr>
              <a:t>同士の比較</a:t>
            </a:r>
            <a:endParaRPr kumimoji="1" lang="en-US" altLang="ja-JP" sz="1600" b="1" dirty="0">
              <a:solidFill>
                <a:schemeClr val="bg1"/>
              </a:solidFill>
            </a:endParaRPr>
          </a:p>
        </p:txBody>
      </p:sp>
      <p:sp>
        <p:nvSpPr>
          <p:cNvPr id="35" name="テキスト ボックス 34">
            <a:extLst>
              <a:ext uri="{FF2B5EF4-FFF2-40B4-BE49-F238E27FC236}">
                <a16:creationId xmlns:a16="http://schemas.microsoft.com/office/drawing/2014/main" id="{A762FC4F-5AF2-43DF-A843-CC23F91BCB23}"/>
              </a:ext>
            </a:extLst>
          </p:cNvPr>
          <p:cNvSpPr txBox="1"/>
          <p:nvPr/>
        </p:nvSpPr>
        <p:spPr>
          <a:xfrm>
            <a:off x="1786647" y="1447654"/>
            <a:ext cx="3146983" cy="338554"/>
          </a:xfrm>
          <a:prstGeom prst="rect">
            <a:avLst/>
          </a:prstGeom>
          <a:noFill/>
        </p:spPr>
        <p:txBody>
          <a:bodyPr wrap="square" rtlCol="0">
            <a:spAutoFit/>
          </a:bodyPr>
          <a:lstStyle/>
          <a:p>
            <a:pPr algn="ctr"/>
            <a:r>
              <a:rPr kumimoji="1" lang="en-US" altLang="ja-JP" sz="1600" b="1" dirty="0"/>
              <a:t>JADE + Feasibility Rule</a:t>
            </a:r>
            <a:endParaRPr kumimoji="1" lang="ja-JP" altLang="en-US" sz="1600" b="1" dirty="0"/>
          </a:p>
        </p:txBody>
      </p:sp>
      <p:pic>
        <p:nvPicPr>
          <p:cNvPr id="4" name="図 3" descr="グラフ が含まれている画像&#10;&#10;自動的に生成された説明">
            <a:extLst>
              <a:ext uri="{FF2B5EF4-FFF2-40B4-BE49-F238E27FC236}">
                <a16:creationId xmlns:a16="http://schemas.microsoft.com/office/drawing/2014/main" id="{34C4789A-B612-40CB-AD9E-FA04E498D77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08842" y="1866304"/>
            <a:ext cx="2450770" cy="1620000"/>
          </a:xfrm>
          <a:prstGeom prst="rect">
            <a:avLst/>
          </a:prstGeom>
        </p:spPr>
      </p:pic>
      <p:pic>
        <p:nvPicPr>
          <p:cNvPr id="10" name="図 9" descr="背景パターン&#10;&#10;中程度の精度で自動的に生成された説明">
            <a:extLst>
              <a:ext uri="{FF2B5EF4-FFF2-40B4-BE49-F238E27FC236}">
                <a16:creationId xmlns:a16="http://schemas.microsoft.com/office/drawing/2014/main" id="{3A9CFA8F-583E-463A-AD04-4B7D3A71132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719071" y="3922052"/>
            <a:ext cx="2450770" cy="1620000"/>
          </a:xfrm>
          <a:prstGeom prst="rect">
            <a:avLst/>
          </a:prstGeom>
        </p:spPr>
      </p:pic>
      <p:pic>
        <p:nvPicPr>
          <p:cNvPr id="15" name="図 14" descr="背景パターン&#10;&#10;中程度の精度で自動的に生成された説明">
            <a:extLst>
              <a:ext uri="{FF2B5EF4-FFF2-40B4-BE49-F238E27FC236}">
                <a16:creationId xmlns:a16="http://schemas.microsoft.com/office/drawing/2014/main" id="{5AFBC538-AB6B-4EF0-A382-67B0B0A3D32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67200" y="3962336"/>
            <a:ext cx="2450770" cy="1620000"/>
          </a:xfrm>
          <a:prstGeom prst="rect">
            <a:avLst/>
          </a:prstGeom>
        </p:spPr>
      </p:pic>
      <p:pic>
        <p:nvPicPr>
          <p:cNvPr id="19" name="図 18" descr="グラフ が含まれている画像&#10;&#10;自動的に生成された説明">
            <a:extLst>
              <a:ext uri="{FF2B5EF4-FFF2-40B4-BE49-F238E27FC236}">
                <a16:creationId xmlns:a16="http://schemas.microsoft.com/office/drawing/2014/main" id="{33FEDE30-25F2-42B0-A9B6-BD2779B9DF3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578860" y="1899757"/>
            <a:ext cx="2450769" cy="1620000"/>
          </a:xfrm>
          <a:prstGeom prst="rect">
            <a:avLst/>
          </a:prstGeom>
        </p:spPr>
      </p:pic>
      <p:pic>
        <p:nvPicPr>
          <p:cNvPr id="22" name="図 21" descr="グラフ&#10;&#10;自動的に生成された説明">
            <a:extLst>
              <a:ext uri="{FF2B5EF4-FFF2-40B4-BE49-F238E27FC236}">
                <a16:creationId xmlns:a16="http://schemas.microsoft.com/office/drawing/2014/main" id="{F41AFF1E-C697-42B5-9801-555C78DB6EC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2117" y="1836928"/>
            <a:ext cx="3540000" cy="2340000"/>
          </a:xfrm>
          <a:prstGeom prst="rect">
            <a:avLst/>
          </a:prstGeom>
        </p:spPr>
      </p:pic>
      <p:pic>
        <p:nvPicPr>
          <p:cNvPr id="25" name="図 24" descr="背景パターン&#10;&#10;自動的に生成された説明">
            <a:extLst>
              <a:ext uri="{FF2B5EF4-FFF2-40B4-BE49-F238E27FC236}">
                <a16:creationId xmlns:a16="http://schemas.microsoft.com/office/drawing/2014/main" id="{1093FEE9-D6C1-4490-8CDF-10D6F735013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1437" y="3859222"/>
            <a:ext cx="3540000" cy="2340000"/>
          </a:xfrm>
          <a:prstGeom prst="rect">
            <a:avLst/>
          </a:prstGeom>
        </p:spPr>
      </p:pic>
      <p:sp>
        <p:nvSpPr>
          <p:cNvPr id="48" name="テキスト ボックス 47">
            <a:extLst>
              <a:ext uri="{FF2B5EF4-FFF2-40B4-BE49-F238E27FC236}">
                <a16:creationId xmlns:a16="http://schemas.microsoft.com/office/drawing/2014/main" id="{443696C2-414C-4C45-BA6E-FBC951777EBC}"/>
              </a:ext>
            </a:extLst>
          </p:cNvPr>
          <p:cNvSpPr txBox="1"/>
          <p:nvPr/>
        </p:nvSpPr>
        <p:spPr>
          <a:xfrm>
            <a:off x="2162074" y="3468982"/>
            <a:ext cx="1455337" cy="307777"/>
          </a:xfrm>
          <a:prstGeom prst="rect">
            <a:avLst/>
          </a:prstGeom>
          <a:noFill/>
        </p:spPr>
        <p:txBody>
          <a:bodyPr wrap="square" rtlCol="0">
            <a:spAutoFit/>
          </a:bodyPr>
          <a:lstStyle/>
          <a:p>
            <a:pPr algn="ctr"/>
            <a:r>
              <a:rPr kumimoji="1" lang="en-US" altLang="ja-JP" sz="1400" dirty="0"/>
              <a:t>1</a:t>
            </a:r>
            <a:r>
              <a:rPr kumimoji="1" lang="ja-JP" altLang="en-US" sz="1400" dirty="0"/>
              <a:t>～</a:t>
            </a:r>
            <a:r>
              <a:rPr kumimoji="1" lang="en-US" altLang="ja-JP" sz="1400" dirty="0"/>
              <a:t>2000</a:t>
            </a:r>
            <a:r>
              <a:rPr kumimoji="1" lang="ja-JP" altLang="en-US" sz="1400" dirty="0"/>
              <a:t>回まで</a:t>
            </a:r>
          </a:p>
        </p:txBody>
      </p:sp>
      <p:sp>
        <p:nvSpPr>
          <p:cNvPr id="49" name="テキスト ボックス 48">
            <a:extLst>
              <a:ext uri="{FF2B5EF4-FFF2-40B4-BE49-F238E27FC236}">
                <a16:creationId xmlns:a16="http://schemas.microsoft.com/office/drawing/2014/main" id="{277245E1-3D56-4458-8636-F835ED7AA860}"/>
              </a:ext>
            </a:extLst>
          </p:cNvPr>
          <p:cNvSpPr txBox="1"/>
          <p:nvPr/>
        </p:nvSpPr>
        <p:spPr>
          <a:xfrm>
            <a:off x="2163061" y="5531561"/>
            <a:ext cx="1455337" cy="307777"/>
          </a:xfrm>
          <a:prstGeom prst="rect">
            <a:avLst/>
          </a:prstGeom>
          <a:noFill/>
        </p:spPr>
        <p:txBody>
          <a:bodyPr wrap="square" rtlCol="0">
            <a:spAutoFit/>
          </a:bodyPr>
          <a:lstStyle/>
          <a:p>
            <a:pPr algn="ctr"/>
            <a:r>
              <a:rPr kumimoji="1" lang="en-US" altLang="ja-JP" sz="1400" dirty="0"/>
              <a:t>1</a:t>
            </a:r>
            <a:r>
              <a:rPr kumimoji="1" lang="ja-JP" altLang="en-US" sz="1400" dirty="0"/>
              <a:t>～</a:t>
            </a:r>
            <a:r>
              <a:rPr kumimoji="1" lang="en-US" altLang="ja-JP" sz="1400" dirty="0"/>
              <a:t>2000</a:t>
            </a:r>
            <a:r>
              <a:rPr kumimoji="1" lang="ja-JP" altLang="en-US" sz="1400" dirty="0"/>
              <a:t>回まで</a:t>
            </a:r>
          </a:p>
        </p:txBody>
      </p:sp>
      <p:sp>
        <p:nvSpPr>
          <p:cNvPr id="50" name="テキスト ボックス 49">
            <a:extLst>
              <a:ext uri="{FF2B5EF4-FFF2-40B4-BE49-F238E27FC236}">
                <a16:creationId xmlns:a16="http://schemas.microsoft.com/office/drawing/2014/main" id="{D58B0564-D0EF-4A72-8287-4F15B3E9D4AE}"/>
              </a:ext>
            </a:extLst>
          </p:cNvPr>
          <p:cNvSpPr txBox="1"/>
          <p:nvPr/>
        </p:nvSpPr>
        <p:spPr>
          <a:xfrm>
            <a:off x="8282592" y="3491848"/>
            <a:ext cx="1455337" cy="307777"/>
          </a:xfrm>
          <a:prstGeom prst="rect">
            <a:avLst/>
          </a:prstGeom>
          <a:noFill/>
        </p:spPr>
        <p:txBody>
          <a:bodyPr wrap="square" rtlCol="0">
            <a:spAutoFit/>
          </a:bodyPr>
          <a:lstStyle/>
          <a:p>
            <a:pPr algn="ctr"/>
            <a:r>
              <a:rPr kumimoji="1" lang="en-US" altLang="ja-JP" sz="1400" dirty="0"/>
              <a:t>1</a:t>
            </a:r>
            <a:r>
              <a:rPr kumimoji="1" lang="ja-JP" altLang="en-US" sz="1400" dirty="0"/>
              <a:t>～</a:t>
            </a:r>
            <a:r>
              <a:rPr kumimoji="1" lang="en-US" altLang="ja-JP" sz="1400" dirty="0"/>
              <a:t>2000</a:t>
            </a:r>
            <a:r>
              <a:rPr kumimoji="1" lang="ja-JP" altLang="en-US" sz="1400" dirty="0"/>
              <a:t>回まで</a:t>
            </a:r>
          </a:p>
        </p:txBody>
      </p:sp>
      <p:sp>
        <p:nvSpPr>
          <p:cNvPr id="51" name="テキスト ボックス 50">
            <a:extLst>
              <a:ext uri="{FF2B5EF4-FFF2-40B4-BE49-F238E27FC236}">
                <a16:creationId xmlns:a16="http://schemas.microsoft.com/office/drawing/2014/main" id="{0DBC57CE-ACAE-4D23-A144-FC897C5A48B5}"/>
              </a:ext>
            </a:extLst>
          </p:cNvPr>
          <p:cNvSpPr txBox="1"/>
          <p:nvPr/>
        </p:nvSpPr>
        <p:spPr>
          <a:xfrm>
            <a:off x="8283579" y="5554427"/>
            <a:ext cx="1455337" cy="307777"/>
          </a:xfrm>
          <a:prstGeom prst="rect">
            <a:avLst/>
          </a:prstGeom>
          <a:noFill/>
        </p:spPr>
        <p:txBody>
          <a:bodyPr wrap="square" rtlCol="0">
            <a:spAutoFit/>
          </a:bodyPr>
          <a:lstStyle/>
          <a:p>
            <a:pPr algn="ctr"/>
            <a:r>
              <a:rPr kumimoji="1" lang="en-US" altLang="ja-JP" sz="1400" dirty="0"/>
              <a:t>1</a:t>
            </a:r>
            <a:r>
              <a:rPr kumimoji="1" lang="ja-JP" altLang="en-US" sz="1400" dirty="0"/>
              <a:t>～</a:t>
            </a:r>
            <a:r>
              <a:rPr kumimoji="1" lang="en-US" altLang="ja-JP" sz="1400" dirty="0"/>
              <a:t>2000</a:t>
            </a:r>
            <a:r>
              <a:rPr kumimoji="1" lang="ja-JP" altLang="en-US" sz="1400" dirty="0"/>
              <a:t>回まで</a:t>
            </a:r>
          </a:p>
        </p:txBody>
      </p:sp>
      <p:pic>
        <p:nvPicPr>
          <p:cNvPr id="52" name="図 51">
            <a:extLst>
              <a:ext uri="{FF2B5EF4-FFF2-40B4-BE49-F238E27FC236}">
                <a16:creationId xmlns:a16="http://schemas.microsoft.com/office/drawing/2014/main" id="{20BC0FD6-1CE2-4CA3-B32F-E2D54800EB2D}"/>
              </a:ext>
            </a:extLst>
          </p:cNvPr>
          <p:cNvPicPr>
            <a:picLocks noChangeAspect="1"/>
          </p:cNvPicPr>
          <p:nvPr/>
        </p:nvPicPr>
        <p:blipFill rotWithShape="1">
          <a:blip r:embed="rId10"/>
          <a:srcRect l="19098" t="73055" b="21105"/>
          <a:stretch/>
        </p:blipFill>
        <p:spPr>
          <a:xfrm>
            <a:off x="4862649" y="108393"/>
            <a:ext cx="5352620" cy="316147"/>
          </a:xfrm>
          <a:prstGeom prst="rect">
            <a:avLst/>
          </a:prstGeom>
        </p:spPr>
      </p:pic>
      <mc:AlternateContent xmlns:mc="http://schemas.openxmlformats.org/markup-compatibility/2006" xmlns:a14="http://schemas.microsoft.com/office/drawing/2010/main">
        <mc:Choice Requires="a14">
          <p:sp>
            <p:nvSpPr>
              <p:cNvPr id="53" name="テキスト ボックス 52">
                <a:extLst>
                  <a:ext uri="{FF2B5EF4-FFF2-40B4-BE49-F238E27FC236}">
                    <a16:creationId xmlns:a16="http://schemas.microsoft.com/office/drawing/2014/main" id="{B024780C-799D-431C-9458-9EBE7CA36959}"/>
                  </a:ext>
                </a:extLst>
              </p:cNvPr>
              <p:cNvSpPr txBox="1"/>
              <p:nvPr/>
            </p:nvSpPr>
            <p:spPr>
              <a:xfrm>
                <a:off x="4847476" y="407728"/>
                <a:ext cx="322586"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ja-JP" sz="1400" b="0" i="1" smtClean="0">
                          <a:solidFill>
                            <a:schemeClr val="bg1"/>
                          </a:solidFill>
                          <a:latin typeface="Cambria Math" panose="02040503050406030204" pitchFamily="18" charset="0"/>
                          <a:ea typeface="Cambria Math" panose="02040503050406030204" pitchFamily="18" charset="0"/>
                        </a:rPr>
                        <m:t>1</m:t>
                      </m:r>
                    </m:oMath>
                  </m:oMathPara>
                </a14:m>
                <a:endParaRPr lang="en-US" altLang="ja-JP" sz="1400" dirty="0">
                  <a:solidFill>
                    <a:schemeClr val="bg1"/>
                  </a:solidFill>
                </a:endParaRPr>
              </a:p>
            </p:txBody>
          </p:sp>
        </mc:Choice>
        <mc:Fallback xmlns="">
          <p:sp>
            <p:nvSpPr>
              <p:cNvPr id="53" name="テキスト ボックス 52">
                <a:extLst>
                  <a:ext uri="{FF2B5EF4-FFF2-40B4-BE49-F238E27FC236}">
                    <a16:creationId xmlns:a16="http://schemas.microsoft.com/office/drawing/2014/main" id="{B024780C-799D-431C-9458-9EBE7CA36959}"/>
                  </a:ext>
                </a:extLst>
              </p:cNvPr>
              <p:cNvSpPr txBox="1">
                <a:spLocks noRot="1" noChangeAspect="1" noMove="1" noResize="1" noEditPoints="1" noAdjustHandles="1" noChangeArrowheads="1" noChangeShapeType="1" noTextEdit="1"/>
              </p:cNvSpPr>
              <p:nvPr/>
            </p:nvSpPr>
            <p:spPr>
              <a:xfrm>
                <a:off x="4847476" y="407728"/>
                <a:ext cx="322586" cy="307777"/>
              </a:xfrm>
              <a:prstGeom prst="rect">
                <a:avLst/>
              </a:prstGeom>
              <a:blipFill>
                <a:blip r:embed="rId11"/>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4" name="テキスト ボックス 53">
                <a:extLst>
                  <a:ext uri="{FF2B5EF4-FFF2-40B4-BE49-F238E27FC236}">
                    <a16:creationId xmlns:a16="http://schemas.microsoft.com/office/drawing/2014/main" id="{6FF60A5E-AE59-4AEE-A0A6-482693DD92D0}"/>
                  </a:ext>
                </a:extLst>
              </p:cNvPr>
              <p:cNvSpPr txBox="1"/>
              <p:nvPr/>
            </p:nvSpPr>
            <p:spPr>
              <a:xfrm>
                <a:off x="9874601" y="407728"/>
                <a:ext cx="465299"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ja-JP" sz="1400" i="1">
                          <a:solidFill>
                            <a:schemeClr val="bg1"/>
                          </a:solidFill>
                          <a:latin typeface="Cambria Math" panose="02040503050406030204" pitchFamily="18" charset="0"/>
                          <a:ea typeface="Cambria Math" panose="02040503050406030204" pitchFamily="18" charset="0"/>
                        </a:rPr>
                        <m:t>𝑚</m:t>
                      </m:r>
                    </m:oMath>
                  </m:oMathPara>
                </a14:m>
                <a:endParaRPr lang="en-US" altLang="ja-JP" sz="1400" dirty="0">
                  <a:solidFill>
                    <a:schemeClr val="bg1"/>
                  </a:solidFill>
                </a:endParaRPr>
              </a:p>
            </p:txBody>
          </p:sp>
        </mc:Choice>
        <mc:Fallback xmlns="">
          <p:sp>
            <p:nvSpPr>
              <p:cNvPr id="54" name="テキスト ボックス 53">
                <a:extLst>
                  <a:ext uri="{FF2B5EF4-FFF2-40B4-BE49-F238E27FC236}">
                    <a16:creationId xmlns:a16="http://schemas.microsoft.com/office/drawing/2014/main" id="{6FF60A5E-AE59-4AEE-A0A6-482693DD92D0}"/>
                  </a:ext>
                </a:extLst>
              </p:cNvPr>
              <p:cNvSpPr txBox="1">
                <a:spLocks noRot="1" noChangeAspect="1" noMove="1" noResize="1" noEditPoints="1" noAdjustHandles="1" noChangeArrowheads="1" noChangeShapeType="1" noTextEdit="1"/>
              </p:cNvSpPr>
              <p:nvPr/>
            </p:nvSpPr>
            <p:spPr>
              <a:xfrm>
                <a:off x="9874601" y="407728"/>
                <a:ext cx="465299" cy="307777"/>
              </a:xfrm>
              <a:prstGeom prst="rect">
                <a:avLst/>
              </a:prstGeom>
              <a:blipFill>
                <a:blip r:embed="rId1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5" name="テキスト ボックス 54">
                <a:extLst>
                  <a:ext uri="{FF2B5EF4-FFF2-40B4-BE49-F238E27FC236}">
                    <a16:creationId xmlns:a16="http://schemas.microsoft.com/office/drawing/2014/main" id="{133A432E-A6D6-45FE-895B-AD14341C8FCD}"/>
                  </a:ext>
                </a:extLst>
              </p:cNvPr>
              <p:cNvSpPr txBox="1"/>
              <p:nvPr/>
            </p:nvSpPr>
            <p:spPr>
              <a:xfrm>
                <a:off x="5360892" y="407728"/>
                <a:ext cx="398120"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ja-JP" sz="1400" b="0" i="1" smtClean="0">
                          <a:solidFill>
                            <a:schemeClr val="bg1"/>
                          </a:solidFill>
                          <a:latin typeface="Cambria Math" panose="02040503050406030204" pitchFamily="18" charset="0"/>
                          <a:ea typeface="Cambria Math" panose="02040503050406030204" pitchFamily="18" charset="0"/>
                        </a:rPr>
                        <m:t>2</m:t>
                      </m:r>
                    </m:oMath>
                  </m:oMathPara>
                </a14:m>
                <a:endParaRPr lang="en-US" altLang="ja-JP" sz="1400" dirty="0">
                  <a:solidFill>
                    <a:schemeClr val="bg1"/>
                  </a:solidFill>
                </a:endParaRPr>
              </a:p>
            </p:txBody>
          </p:sp>
        </mc:Choice>
        <mc:Fallback xmlns="">
          <p:sp>
            <p:nvSpPr>
              <p:cNvPr id="55" name="テキスト ボックス 54">
                <a:extLst>
                  <a:ext uri="{FF2B5EF4-FFF2-40B4-BE49-F238E27FC236}">
                    <a16:creationId xmlns:a16="http://schemas.microsoft.com/office/drawing/2014/main" id="{133A432E-A6D6-45FE-895B-AD14341C8FCD}"/>
                  </a:ext>
                </a:extLst>
              </p:cNvPr>
              <p:cNvSpPr txBox="1">
                <a:spLocks noRot="1" noChangeAspect="1" noMove="1" noResize="1" noEditPoints="1" noAdjustHandles="1" noChangeArrowheads="1" noChangeShapeType="1" noTextEdit="1"/>
              </p:cNvSpPr>
              <p:nvPr/>
            </p:nvSpPr>
            <p:spPr>
              <a:xfrm>
                <a:off x="5360892" y="407728"/>
                <a:ext cx="398120" cy="307777"/>
              </a:xfrm>
              <a:prstGeom prst="rect">
                <a:avLst/>
              </a:prstGeom>
              <a:blipFill>
                <a:blip r:embed="rId1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7" name="テキスト ボックス 56">
                <a:extLst>
                  <a:ext uri="{FF2B5EF4-FFF2-40B4-BE49-F238E27FC236}">
                    <a16:creationId xmlns:a16="http://schemas.microsoft.com/office/drawing/2014/main" id="{B9323107-D547-46ED-B7E1-F844B4542A49}"/>
                  </a:ext>
                </a:extLst>
              </p:cNvPr>
              <p:cNvSpPr txBox="1"/>
              <p:nvPr/>
            </p:nvSpPr>
            <p:spPr>
              <a:xfrm>
                <a:off x="5956406" y="407728"/>
                <a:ext cx="422999"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ja-JP" sz="1400" b="0" i="1" smtClean="0">
                          <a:solidFill>
                            <a:schemeClr val="bg1"/>
                          </a:solidFill>
                          <a:latin typeface="Cambria Math" panose="02040503050406030204" pitchFamily="18" charset="0"/>
                          <a:ea typeface="Cambria Math" panose="02040503050406030204" pitchFamily="18" charset="0"/>
                        </a:rPr>
                        <m:t>3</m:t>
                      </m:r>
                    </m:oMath>
                  </m:oMathPara>
                </a14:m>
                <a:endParaRPr lang="en-US" altLang="ja-JP" sz="1400" dirty="0">
                  <a:solidFill>
                    <a:schemeClr val="bg1"/>
                  </a:solidFill>
                </a:endParaRPr>
              </a:p>
            </p:txBody>
          </p:sp>
        </mc:Choice>
        <mc:Fallback xmlns="">
          <p:sp>
            <p:nvSpPr>
              <p:cNvPr id="57" name="テキスト ボックス 56">
                <a:extLst>
                  <a:ext uri="{FF2B5EF4-FFF2-40B4-BE49-F238E27FC236}">
                    <a16:creationId xmlns:a16="http://schemas.microsoft.com/office/drawing/2014/main" id="{B9323107-D547-46ED-B7E1-F844B4542A49}"/>
                  </a:ext>
                </a:extLst>
              </p:cNvPr>
              <p:cNvSpPr txBox="1">
                <a:spLocks noRot="1" noChangeAspect="1" noMove="1" noResize="1" noEditPoints="1" noAdjustHandles="1" noChangeArrowheads="1" noChangeShapeType="1" noTextEdit="1"/>
              </p:cNvSpPr>
              <p:nvPr/>
            </p:nvSpPr>
            <p:spPr>
              <a:xfrm>
                <a:off x="5956406" y="407728"/>
                <a:ext cx="422999" cy="307777"/>
              </a:xfrm>
              <a:prstGeom prst="rect">
                <a:avLst/>
              </a:prstGeom>
              <a:blipFill>
                <a:blip r:embed="rId1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8" name="テキスト ボックス 57">
                <a:extLst>
                  <a:ext uri="{FF2B5EF4-FFF2-40B4-BE49-F238E27FC236}">
                    <a16:creationId xmlns:a16="http://schemas.microsoft.com/office/drawing/2014/main" id="{CDC9A35C-694D-4D3A-A28C-35BF258F8479}"/>
                  </a:ext>
                </a:extLst>
              </p:cNvPr>
              <p:cNvSpPr txBox="1"/>
              <p:nvPr/>
            </p:nvSpPr>
            <p:spPr>
              <a:xfrm>
                <a:off x="6891165" y="407728"/>
                <a:ext cx="997410"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ja-JP" sz="1400" b="1" i="1" smtClean="0">
                          <a:solidFill>
                            <a:schemeClr val="bg1"/>
                          </a:solidFill>
                          <a:latin typeface="Cambria Math" panose="02040503050406030204" pitchFamily="18" charset="0"/>
                          <a:ea typeface="Cambria Math" panose="02040503050406030204" pitchFamily="18" charset="0"/>
                        </a:rPr>
                        <m:t>⋯</m:t>
                      </m:r>
                    </m:oMath>
                  </m:oMathPara>
                </a14:m>
                <a:endParaRPr lang="en-US" altLang="ja-JP" sz="1400" dirty="0">
                  <a:solidFill>
                    <a:schemeClr val="bg1"/>
                  </a:solidFill>
                </a:endParaRPr>
              </a:p>
            </p:txBody>
          </p:sp>
        </mc:Choice>
        <mc:Fallback xmlns="">
          <p:sp>
            <p:nvSpPr>
              <p:cNvPr id="58" name="テキスト ボックス 57">
                <a:extLst>
                  <a:ext uri="{FF2B5EF4-FFF2-40B4-BE49-F238E27FC236}">
                    <a16:creationId xmlns:a16="http://schemas.microsoft.com/office/drawing/2014/main" id="{CDC9A35C-694D-4D3A-A28C-35BF258F8479}"/>
                  </a:ext>
                </a:extLst>
              </p:cNvPr>
              <p:cNvSpPr txBox="1">
                <a:spLocks noRot="1" noChangeAspect="1" noMove="1" noResize="1" noEditPoints="1" noAdjustHandles="1" noChangeArrowheads="1" noChangeShapeType="1" noTextEdit="1"/>
              </p:cNvSpPr>
              <p:nvPr/>
            </p:nvSpPr>
            <p:spPr>
              <a:xfrm>
                <a:off x="6891165" y="407728"/>
                <a:ext cx="997410" cy="307777"/>
              </a:xfrm>
              <a:prstGeom prst="rect">
                <a:avLst/>
              </a:prstGeom>
              <a:blipFill>
                <a:blip r:embed="rId1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9" name="テキスト ボックス 58">
                <a:extLst>
                  <a:ext uri="{FF2B5EF4-FFF2-40B4-BE49-F238E27FC236}">
                    <a16:creationId xmlns:a16="http://schemas.microsoft.com/office/drawing/2014/main" id="{02628B31-40C3-49B1-AE13-408AD7A0224B}"/>
                  </a:ext>
                </a:extLst>
              </p:cNvPr>
              <p:cNvSpPr txBox="1"/>
              <p:nvPr/>
            </p:nvSpPr>
            <p:spPr>
              <a:xfrm>
                <a:off x="9077795" y="407728"/>
                <a:ext cx="681244"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ja-JP" sz="1400" i="1">
                          <a:solidFill>
                            <a:schemeClr val="bg1"/>
                          </a:solidFill>
                          <a:latin typeface="Cambria Math" panose="02040503050406030204" pitchFamily="18" charset="0"/>
                          <a:ea typeface="Cambria Math" panose="02040503050406030204" pitchFamily="18" charset="0"/>
                        </a:rPr>
                        <m:t>𝑚</m:t>
                      </m:r>
                      <m:r>
                        <a:rPr lang="en-US" altLang="ja-JP" sz="1400" i="1">
                          <a:solidFill>
                            <a:schemeClr val="bg1"/>
                          </a:solidFill>
                          <a:latin typeface="Cambria Math" panose="02040503050406030204" pitchFamily="18" charset="0"/>
                          <a:ea typeface="Cambria Math" panose="02040503050406030204" pitchFamily="18" charset="0"/>
                        </a:rPr>
                        <m:t>−1</m:t>
                      </m:r>
                    </m:oMath>
                  </m:oMathPara>
                </a14:m>
                <a:endParaRPr lang="en-US" altLang="ja-JP" sz="1400" dirty="0">
                  <a:solidFill>
                    <a:schemeClr val="bg1"/>
                  </a:solidFill>
                </a:endParaRPr>
              </a:p>
            </p:txBody>
          </p:sp>
        </mc:Choice>
        <mc:Fallback xmlns="">
          <p:sp>
            <p:nvSpPr>
              <p:cNvPr id="59" name="テキスト ボックス 58">
                <a:extLst>
                  <a:ext uri="{FF2B5EF4-FFF2-40B4-BE49-F238E27FC236}">
                    <a16:creationId xmlns:a16="http://schemas.microsoft.com/office/drawing/2014/main" id="{02628B31-40C3-49B1-AE13-408AD7A0224B}"/>
                  </a:ext>
                </a:extLst>
              </p:cNvPr>
              <p:cNvSpPr txBox="1">
                <a:spLocks noRot="1" noChangeAspect="1" noMove="1" noResize="1" noEditPoints="1" noAdjustHandles="1" noChangeArrowheads="1" noChangeShapeType="1" noTextEdit="1"/>
              </p:cNvSpPr>
              <p:nvPr/>
            </p:nvSpPr>
            <p:spPr>
              <a:xfrm>
                <a:off x="9077795" y="407728"/>
                <a:ext cx="681244" cy="307777"/>
              </a:xfrm>
              <a:prstGeom prst="rect">
                <a:avLst/>
              </a:prstGeom>
              <a:blipFill>
                <a:blip r:embed="rId1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0" name="テキスト ボックス 59">
                <a:extLst>
                  <a:ext uri="{FF2B5EF4-FFF2-40B4-BE49-F238E27FC236}">
                    <a16:creationId xmlns:a16="http://schemas.microsoft.com/office/drawing/2014/main" id="{418D43CA-E7CA-47EE-89BC-BBBBD5F1E5A1}"/>
                  </a:ext>
                </a:extLst>
              </p:cNvPr>
              <p:cNvSpPr txBox="1"/>
              <p:nvPr/>
            </p:nvSpPr>
            <p:spPr>
              <a:xfrm>
                <a:off x="8278812" y="407728"/>
                <a:ext cx="749368"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ja-JP" sz="1400" i="1">
                          <a:solidFill>
                            <a:schemeClr val="bg1"/>
                          </a:solidFill>
                          <a:latin typeface="Cambria Math" panose="02040503050406030204" pitchFamily="18" charset="0"/>
                          <a:ea typeface="Cambria Math" panose="02040503050406030204" pitchFamily="18" charset="0"/>
                        </a:rPr>
                        <m:t>𝑚</m:t>
                      </m:r>
                      <m:r>
                        <a:rPr lang="en-US" altLang="ja-JP" sz="1400" i="1">
                          <a:solidFill>
                            <a:schemeClr val="bg1"/>
                          </a:solidFill>
                          <a:latin typeface="Cambria Math" panose="02040503050406030204" pitchFamily="18" charset="0"/>
                          <a:ea typeface="Cambria Math" panose="02040503050406030204" pitchFamily="18" charset="0"/>
                        </a:rPr>
                        <m:t>−2</m:t>
                      </m:r>
                    </m:oMath>
                  </m:oMathPara>
                </a14:m>
                <a:endParaRPr lang="en-US" altLang="ja-JP" sz="1400" dirty="0">
                  <a:solidFill>
                    <a:schemeClr val="bg1"/>
                  </a:solidFill>
                </a:endParaRPr>
              </a:p>
            </p:txBody>
          </p:sp>
        </mc:Choice>
        <mc:Fallback xmlns="">
          <p:sp>
            <p:nvSpPr>
              <p:cNvPr id="60" name="テキスト ボックス 59">
                <a:extLst>
                  <a:ext uri="{FF2B5EF4-FFF2-40B4-BE49-F238E27FC236}">
                    <a16:creationId xmlns:a16="http://schemas.microsoft.com/office/drawing/2014/main" id="{418D43CA-E7CA-47EE-89BC-BBBBD5F1E5A1}"/>
                  </a:ext>
                </a:extLst>
              </p:cNvPr>
              <p:cNvSpPr txBox="1">
                <a:spLocks noRot="1" noChangeAspect="1" noMove="1" noResize="1" noEditPoints="1" noAdjustHandles="1" noChangeArrowheads="1" noChangeShapeType="1" noTextEdit="1"/>
              </p:cNvSpPr>
              <p:nvPr/>
            </p:nvSpPr>
            <p:spPr>
              <a:xfrm>
                <a:off x="8278812" y="407728"/>
                <a:ext cx="749368" cy="307777"/>
              </a:xfrm>
              <a:prstGeom prst="rect">
                <a:avLst/>
              </a:prstGeom>
              <a:blipFill>
                <a:blip r:embed="rId17"/>
                <a:stretch>
                  <a:fillRect/>
                </a:stretch>
              </a:blipFill>
            </p:spPr>
            <p:txBody>
              <a:bodyPr/>
              <a:lstStyle/>
              <a:p>
                <a:r>
                  <a:rPr lang="ja-JP" altLang="en-US">
                    <a:noFill/>
                  </a:rPr>
                  <a:t> </a:t>
                </a:r>
              </a:p>
            </p:txBody>
          </p:sp>
        </mc:Fallback>
      </mc:AlternateContent>
      <p:sp>
        <p:nvSpPr>
          <p:cNvPr id="62" name="テキスト ボックス 61">
            <a:extLst>
              <a:ext uri="{FF2B5EF4-FFF2-40B4-BE49-F238E27FC236}">
                <a16:creationId xmlns:a16="http://schemas.microsoft.com/office/drawing/2014/main" id="{271BA32D-87E6-47C7-9ADB-AD2CFCC69408}"/>
              </a:ext>
            </a:extLst>
          </p:cNvPr>
          <p:cNvSpPr txBox="1"/>
          <p:nvPr/>
        </p:nvSpPr>
        <p:spPr>
          <a:xfrm>
            <a:off x="3829089" y="375001"/>
            <a:ext cx="1064569" cy="338554"/>
          </a:xfrm>
          <a:prstGeom prst="rect">
            <a:avLst/>
          </a:prstGeom>
          <a:noFill/>
        </p:spPr>
        <p:txBody>
          <a:bodyPr wrap="square" rtlCol="0">
            <a:spAutoFit/>
          </a:bodyPr>
          <a:lstStyle/>
          <a:p>
            <a:pPr algn="ctr"/>
            <a:r>
              <a:rPr kumimoji="1" lang="ja-JP" altLang="en-US" sz="1600" dirty="0">
                <a:solidFill>
                  <a:schemeClr val="bg1"/>
                </a:solidFill>
              </a:rPr>
              <a:t>個体番号</a:t>
            </a:r>
          </a:p>
        </p:txBody>
      </p:sp>
    </p:spTree>
    <p:extLst>
      <p:ext uri="{BB962C8B-B14F-4D97-AF65-F5344CB8AC3E}">
        <p14:creationId xmlns:p14="http://schemas.microsoft.com/office/powerpoint/2010/main" val="13828250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7" descr="グラフ&#10;&#10;自動的に生成された説明">
            <a:extLst>
              <a:ext uri="{FF2B5EF4-FFF2-40B4-BE49-F238E27FC236}">
                <a16:creationId xmlns:a16="http://schemas.microsoft.com/office/drawing/2014/main" id="{96E3650D-C345-4127-8955-328D145D89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14519" y="4424572"/>
            <a:ext cx="1742769" cy="1152000"/>
          </a:xfrm>
          <a:prstGeom prst="rect">
            <a:avLst/>
          </a:prstGeom>
        </p:spPr>
      </p:pic>
      <p:pic>
        <p:nvPicPr>
          <p:cNvPr id="17" name="図 16" descr="グラフ, 折れ線グラフ&#10;&#10;自動的に生成された説明">
            <a:extLst>
              <a:ext uri="{FF2B5EF4-FFF2-40B4-BE49-F238E27FC236}">
                <a16:creationId xmlns:a16="http://schemas.microsoft.com/office/drawing/2014/main" id="{16CBF969-5722-4EC9-9022-4874942A31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51324" y="4424547"/>
            <a:ext cx="1742846" cy="1152051"/>
          </a:xfrm>
          <a:prstGeom prst="rect">
            <a:avLst/>
          </a:prstGeom>
        </p:spPr>
      </p:pic>
      <p:pic>
        <p:nvPicPr>
          <p:cNvPr id="25" name="図 24" descr="グラフ, 折れ線グラフ&#10;&#10;自動的に生成された説明">
            <a:extLst>
              <a:ext uri="{FF2B5EF4-FFF2-40B4-BE49-F238E27FC236}">
                <a16:creationId xmlns:a16="http://schemas.microsoft.com/office/drawing/2014/main" id="{89CB3602-0359-4E69-8617-8209C18C77F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11623" y="4424572"/>
            <a:ext cx="1742770" cy="1152000"/>
          </a:xfrm>
          <a:prstGeom prst="rect">
            <a:avLst/>
          </a:prstGeom>
        </p:spPr>
      </p:pic>
      <p:pic>
        <p:nvPicPr>
          <p:cNvPr id="27" name="図 26" descr="グラフ&#10;&#10;自動的に生成された説明">
            <a:extLst>
              <a:ext uri="{FF2B5EF4-FFF2-40B4-BE49-F238E27FC236}">
                <a16:creationId xmlns:a16="http://schemas.microsoft.com/office/drawing/2014/main" id="{A57CA994-7318-4830-83AA-FB74D326402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51356" y="4424391"/>
            <a:ext cx="1742769" cy="1152000"/>
          </a:xfrm>
          <a:prstGeom prst="rect">
            <a:avLst/>
          </a:prstGeom>
        </p:spPr>
      </p:pic>
      <p:pic>
        <p:nvPicPr>
          <p:cNvPr id="29" name="図 28" descr="グラフ&#10;&#10;自動的に生成された説明">
            <a:extLst>
              <a:ext uri="{FF2B5EF4-FFF2-40B4-BE49-F238E27FC236}">
                <a16:creationId xmlns:a16="http://schemas.microsoft.com/office/drawing/2014/main" id="{B776E7A0-7F18-41E4-B318-6A88EF2A0B5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103661" y="4423874"/>
            <a:ext cx="1744881" cy="1153396"/>
          </a:xfrm>
          <a:prstGeom prst="rect">
            <a:avLst/>
          </a:prstGeom>
        </p:spPr>
      </p:pic>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18</a:t>
            </a:fld>
            <a:endParaRPr kumimoji="1" lang="ja-JP" altLang="en-US"/>
          </a:p>
        </p:txBody>
      </p:sp>
      <p:sp>
        <p:nvSpPr>
          <p:cNvPr id="47" name="タイトル 1">
            <a:extLst>
              <a:ext uri="{FF2B5EF4-FFF2-40B4-BE49-F238E27FC236}">
                <a16:creationId xmlns:a16="http://schemas.microsoft.com/office/drawing/2014/main" id="{4316DF47-0830-4A6D-AF30-C589259E0DF3}"/>
              </a:ext>
            </a:extLst>
          </p:cNvPr>
          <p:cNvSpPr>
            <a:spLocks noGrp="1"/>
          </p:cNvSpPr>
          <p:nvPr>
            <p:ph type="title"/>
          </p:nvPr>
        </p:nvSpPr>
        <p:spPr>
          <a:xfrm>
            <a:off x="517055" y="241034"/>
            <a:ext cx="11400125" cy="518094"/>
          </a:xfrm>
        </p:spPr>
        <p:txBody>
          <a:bodyPr/>
          <a:lstStyle/>
          <a:p>
            <a:r>
              <a:rPr lang="ja-JP" altLang="en-US" dirty="0"/>
              <a:t>算出された操作計画</a:t>
            </a:r>
            <a:endParaRPr lang="en-US" dirty="0"/>
          </a:p>
        </p:txBody>
      </p:sp>
      <p:sp>
        <p:nvSpPr>
          <p:cNvPr id="7" name="テキスト プレースホルダー 2">
            <a:extLst>
              <a:ext uri="{FF2B5EF4-FFF2-40B4-BE49-F238E27FC236}">
                <a16:creationId xmlns:a16="http://schemas.microsoft.com/office/drawing/2014/main" id="{1D5E606D-4EEA-420F-A801-58B45C8BB641}"/>
              </a:ext>
            </a:extLst>
          </p:cNvPr>
          <p:cNvSpPr txBox="1">
            <a:spLocks/>
          </p:cNvSpPr>
          <p:nvPr/>
        </p:nvSpPr>
        <p:spPr>
          <a:xfrm>
            <a:off x="408178" y="984182"/>
            <a:ext cx="11307572" cy="587049"/>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どちらもほぼ同じ解を得たため、計算時間に対する探索効率の観点で</a:t>
            </a:r>
            <a:r>
              <a:rPr lang="en-US" altLang="ja-JP" sz="2800" dirty="0"/>
              <a:t>SHADE</a:t>
            </a:r>
            <a:r>
              <a:rPr lang="ja-JP" altLang="en-US" sz="2800" dirty="0"/>
              <a:t>のほうが有利である。</a:t>
            </a:r>
            <a:endParaRPr lang="en-US" altLang="ja-JP" sz="2800" dirty="0"/>
          </a:p>
        </p:txBody>
      </p:sp>
      <p:sp>
        <p:nvSpPr>
          <p:cNvPr id="57" name="テキスト ボックス 56">
            <a:extLst>
              <a:ext uri="{FF2B5EF4-FFF2-40B4-BE49-F238E27FC236}">
                <a16:creationId xmlns:a16="http://schemas.microsoft.com/office/drawing/2014/main" id="{CEA721F4-0C9A-4EED-831D-02F2C28BAF96}"/>
              </a:ext>
            </a:extLst>
          </p:cNvPr>
          <p:cNvSpPr txBox="1"/>
          <p:nvPr/>
        </p:nvSpPr>
        <p:spPr>
          <a:xfrm>
            <a:off x="7583734" y="5949008"/>
            <a:ext cx="4539289" cy="307777"/>
          </a:xfrm>
          <a:prstGeom prst="rect">
            <a:avLst/>
          </a:prstGeom>
          <a:noFill/>
        </p:spPr>
        <p:txBody>
          <a:bodyPr wrap="square" rtlCol="0">
            <a:spAutoFit/>
          </a:bodyPr>
          <a:lstStyle/>
          <a:p>
            <a:r>
              <a:rPr kumimoji="1" lang="en-US" altLang="ja-JP" sz="1400" dirty="0"/>
              <a:t>※</a:t>
            </a:r>
            <a:r>
              <a:rPr kumimoji="1" lang="ja-JP" altLang="en-US" sz="1400" dirty="0"/>
              <a:t>灰色領域は実績固定期間であるため、最適化変数でない</a:t>
            </a:r>
          </a:p>
        </p:txBody>
      </p:sp>
      <p:sp>
        <p:nvSpPr>
          <p:cNvPr id="80" name="テキスト ボックス 79">
            <a:extLst>
              <a:ext uri="{FF2B5EF4-FFF2-40B4-BE49-F238E27FC236}">
                <a16:creationId xmlns:a16="http://schemas.microsoft.com/office/drawing/2014/main" id="{02358A48-145A-4A63-B100-966CDAEDEF49}"/>
              </a:ext>
            </a:extLst>
          </p:cNvPr>
          <p:cNvSpPr txBox="1"/>
          <p:nvPr/>
        </p:nvSpPr>
        <p:spPr>
          <a:xfrm>
            <a:off x="3007833" y="2123717"/>
            <a:ext cx="1282824" cy="261610"/>
          </a:xfrm>
          <a:prstGeom prst="rect">
            <a:avLst/>
          </a:prstGeom>
          <a:noFill/>
        </p:spPr>
        <p:txBody>
          <a:bodyPr wrap="square" rtlCol="0">
            <a:spAutoFit/>
          </a:bodyPr>
          <a:lstStyle/>
          <a:p>
            <a:pPr algn="ctr"/>
            <a:r>
              <a:rPr kumimoji="1" lang="en-US" altLang="ja-JP" sz="1100" dirty="0"/>
              <a:t>ID300</a:t>
            </a:r>
            <a:r>
              <a:rPr kumimoji="1" lang="ja-JP" altLang="en-US" sz="1100" dirty="0"/>
              <a:t>：</a:t>
            </a:r>
            <a:r>
              <a:rPr kumimoji="1" lang="en-US" altLang="ja-JP" sz="1100" dirty="0"/>
              <a:t>KN</a:t>
            </a:r>
            <a:r>
              <a:rPr kumimoji="1" lang="ja-JP" altLang="en-US" sz="1100" dirty="0"/>
              <a:t>価</a:t>
            </a:r>
          </a:p>
        </p:txBody>
      </p:sp>
      <p:sp>
        <p:nvSpPr>
          <p:cNvPr id="81" name="テキスト ボックス 80">
            <a:extLst>
              <a:ext uri="{FF2B5EF4-FFF2-40B4-BE49-F238E27FC236}">
                <a16:creationId xmlns:a16="http://schemas.microsoft.com/office/drawing/2014/main" id="{A4D4C53E-78E6-4946-9D84-6181B1705AB6}"/>
              </a:ext>
            </a:extLst>
          </p:cNvPr>
          <p:cNvSpPr txBox="1"/>
          <p:nvPr/>
        </p:nvSpPr>
        <p:spPr>
          <a:xfrm>
            <a:off x="4464087" y="2123717"/>
            <a:ext cx="1999705" cy="261610"/>
          </a:xfrm>
          <a:prstGeom prst="rect">
            <a:avLst/>
          </a:prstGeom>
          <a:noFill/>
        </p:spPr>
        <p:txBody>
          <a:bodyPr wrap="square" rtlCol="0">
            <a:spAutoFit/>
          </a:bodyPr>
          <a:lstStyle/>
          <a:p>
            <a:pPr algn="ctr"/>
            <a:r>
              <a:rPr kumimoji="1" lang="en-US" altLang="ja-JP" sz="1100" dirty="0"/>
              <a:t>ID310</a:t>
            </a:r>
            <a:r>
              <a:rPr kumimoji="1" lang="ja-JP" altLang="en-US" sz="1100" dirty="0"/>
              <a:t>：上部浸透</a:t>
            </a:r>
            <a:r>
              <a:rPr kumimoji="1" lang="en-US" altLang="ja-JP" sz="1100" dirty="0"/>
              <a:t>H</a:t>
            </a:r>
            <a:r>
              <a:rPr kumimoji="1" lang="ja-JP" altLang="en-US" sz="1100" dirty="0"/>
              <a:t>ファクター</a:t>
            </a:r>
          </a:p>
        </p:txBody>
      </p:sp>
      <p:sp>
        <p:nvSpPr>
          <p:cNvPr id="82" name="テキスト ボックス 81">
            <a:extLst>
              <a:ext uri="{FF2B5EF4-FFF2-40B4-BE49-F238E27FC236}">
                <a16:creationId xmlns:a16="http://schemas.microsoft.com/office/drawing/2014/main" id="{4FFCCED4-E6E8-4068-8BD5-BC991BCE8106}"/>
              </a:ext>
            </a:extLst>
          </p:cNvPr>
          <p:cNvSpPr txBox="1"/>
          <p:nvPr/>
        </p:nvSpPr>
        <p:spPr>
          <a:xfrm>
            <a:off x="6382815" y="2123717"/>
            <a:ext cx="1907802" cy="261610"/>
          </a:xfrm>
          <a:prstGeom prst="rect">
            <a:avLst/>
          </a:prstGeom>
          <a:noFill/>
        </p:spPr>
        <p:txBody>
          <a:bodyPr wrap="square" rtlCol="0">
            <a:spAutoFit/>
          </a:bodyPr>
          <a:lstStyle/>
          <a:p>
            <a:pPr algn="ctr"/>
            <a:r>
              <a:rPr kumimoji="1" lang="en-US" altLang="ja-JP" sz="1100" dirty="0"/>
              <a:t>ID320</a:t>
            </a:r>
            <a:r>
              <a:rPr kumimoji="1" lang="ja-JP" altLang="en-US" sz="1100" dirty="0"/>
              <a:t>：下部浸透</a:t>
            </a:r>
            <a:r>
              <a:rPr kumimoji="1" lang="en-US" altLang="ja-JP" sz="1100" dirty="0"/>
              <a:t>H</a:t>
            </a:r>
            <a:r>
              <a:rPr kumimoji="1" lang="ja-JP" altLang="en-US" sz="1100" dirty="0"/>
              <a:t>ファクター</a:t>
            </a:r>
          </a:p>
        </p:txBody>
      </p:sp>
      <p:sp>
        <p:nvSpPr>
          <p:cNvPr id="83" name="テキスト ボックス 82">
            <a:extLst>
              <a:ext uri="{FF2B5EF4-FFF2-40B4-BE49-F238E27FC236}">
                <a16:creationId xmlns:a16="http://schemas.microsoft.com/office/drawing/2014/main" id="{7C5E1777-11D5-4759-BC10-4603789CD7FF}"/>
              </a:ext>
            </a:extLst>
          </p:cNvPr>
          <p:cNvSpPr txBox="1"/>
          <p:nvPr/>
        </p:nvSpPr>
        <p:spPr>
          <a:xfrm>
            <a:off x="8165362" y="2123717"/>
            <a:ext cx="2038408" cy="261610"/>
          </a:xfrm>
          <a:prstGeom prst="rect">
            <a:avLst/>
          </a:prstGeom>
          <a:noFill/>
        </p:spPr>
        <p:txBody>
          <a:bodyPr wrap="square" rtlCol="0">
            <a:spAutoFit/>
          </a:bodyPr>
          <a:lstStyle/>
          <a:p>
            <a:pPr algn="ctr"/>
            <a:r>
              <a:rPr kumimoji="1" lang="en-US" altLang="ja-JP" sz="1100" dirty="0"/>
              <a:t>ID330</a:t>
            </a:r>
            <a:r>
              <a:rPr kumimoji="1" lang="ja-JP" altLang="en-US" sz="1100" dirty="0"/>
              <a:t>：蒸解ゾーン</a:t>
            </a:r>
            <a:r>
              <a:rPr kumimoji="1" lang="en-US" altLang="ja-JP" sz="1100" dirty="0"/>
              <a:t>H</a:t>
            </a:r>
            <a:r>
              <a:rPr kumimoji="1" lang="ja-JP" altLang="en-US" sz="1100" dirty="0"/>
              <a:t>ファクター</a:t>
            </a:r>
          </a:p>
        </p:txBody>
      </p:sp>
      <p:sp>
        <p:nvSpPr>
          <p:cNvPr id="84" name="テキスト ボックス 83">
            <a:extLst>
              <a:ext uri="{FF2B5EF4-FFF2-40B4-BE49-F238E27FC236}">
                <a16:creationId xmlns:a16="http://schemas.microsoft.com/office/drawing/2014/main" id="{C59AB12E-9FF5-4AEF-85D2-6E59310425D3}"/>
              </a:ext>
            </a:extLst>
          </p:cNvPr>
          <p:cNvSpPr txBox="1"/>
          <p:nvPr/>
        </p:nvSpPr>
        <p:spPr>
          <a:xfrm>
            <a:off x="10018122" y="2123717"/>
            <a:ext cx="1999706" cy="261610"/>
          </a:xfrm>
          <a:prstGeom prst="rect">
            <a:avLst/>
          </a:prstGeom>
          <a:noFill/>
        </p:spPr>
        <p:txBody>
          <a:bodyPr wrap="square" rtlCol="0">
            <a:spAutoFit/>
          </a:bodyPr>
          <a:lstStyle/>
          <a:p>
            <a:pPr algn="ctr"/>
            <a:r>
              <a:rPr kumimoji="1" lang="en-US" altLang="ja-JP" sz="1100" dirty="0"/>
              <a:t>ID350</a:t>
            </a:r>
            <a:r>
              <a:rPr kumimoji="1" lang="ja-JP" altLang="en-US" sz="1100" dirty="0"/>
              <a:t>：残アルカリ</a:t>
            </a:r>
            <a:r>
              <a:rPr kumimoji="1" lang="en-US" altLang="ja-JP" sz="1100" dirty="0"/>
              <a:t>×</a:t>
            </a:r>
            <a:r>
              <a:rPr kumimoji="1" lang="ja-JP" altLang="en-US" sz="1100" dirty="0"/>
              <a:t>滞留時間</a:t>
            </a:r>
          </a:p>
        </p:txBody>
      </p:sp>
      <p:sp>
        <p:nvSpPr>
          <p:cNvPr id="40" name="テキスト ボックス 39">
            <a:extLst>
              <a:ext uri="{FF2B5EF4-FFF2-40B4-BE49-F238E27FC236}">
                <a16:creationId xmlns:a16="http://schemas.microsoft.com/office/drawing/2014/main" id="{156F80D3-BFA9-423E-9984-372C9F3AE78E}"/>
              </a:ext>
            </a:extLst>
          </p:cNvPr>
          <p:cNvSpPr txBox="1"/>
          <p:nvPr/>
        </p:nvSpPr>
        <p:spPr>
          <a:xfrm>
            <a:off x="160662" y="4372290"/>
            <a:ext cx="1793659" cy="584775"/>
          </a:xfrm>
          <a:prstGeom prst="rect">
            <a:avLst/>
          </a:prstGeom>
          <a:noFill/>
        </p:spPr>
        <p:txBody>
          <a:bodyPr wrap="square" rtlCol="0">
            <a:spAutoFit/>
          </a:bodyPr>
          <a:lstStyle/>
          <a:p>
            <a:pPr algn="ctr"/>
            <a:r>
              <a:rPr kumimoji="1" lang="en-US" altLang="ja-JP" sz="1600" b="1" dirty="0"/>
              <a:t>SHADE + Feasibility Rule</a:t>
            </a:r>
            <a:endParaRPr kumimoji="1" lang="ja-JP" altLang="en-US" sz="1600" b="1" dirty="0"/>
          </a:p>
        </p:txBody>
      </p:sp>
      <p:sp>
        <p:nvSpPr>
          <p:cNvPr id="53" name="テキスト ボックス 52">
            <a:extLst>
              <a:ext uri="{FF2B5EF4-FFF2-40B4-BE49-F238E27FC236}">
                <a16:creationId xmlns:a16="http://schemas.microsoft.com/office/drawing/2014/main" id="{552A0B96-70DE-47CA-9985-E150338C6830}"/>
              </a:ext>
            </a:extLst>
          </p:cNvPr>
          <p:cNvSpPr txBox="1"/>
          <p:nvPr/>
        </p:nvSpPr>
        <p:spPr>
          <a:xfrm>
            <a:off x="2957540" y="4558782"/>
            <a:ext cx="1489208" cy="261610"/>
          </a:xfrm>
          <a:prstGeom prst="rect">
            <a:avLst/>
          </a:prstGeom>
          <a:noFill/>
        </p:spPr>
        <p:txBody>
          <a:bodyPr wrap="square" rtlCol="0">
            <a:spAutoFit/>
          </a:bodyPr>
          <a:lstStyle/>
          <a:p>
            <a:pPr algn="ctr"/>
            <a:r>
              <a:rPr kumimoji="1" lang="ja-JP" altLang="en-US" sz="1100" dirty="0"/>
              <a:t>目標値</a:t>
            </a:r>
            <a:r>
              <a:rPr kumimoji="1" lang="en-US" altLang="ja-JP" sz="1100" dirty="0"/>
              <a:t>15</a:t>
            </a:r>
            <a:r>
              <a:rPr kumimoji="1" lang="ja-JP" altLang="en-US" sz="1100" dirty="0"/>
              <a:t>にほぼ合致</a:t>
            </a:r>
          </a:p>
        </p:txBody>
      </p:sp>
      <p:sp>
        <p:nvSpPr>
          <p:cNvPr id="55" name="テキスト ボックス 54">
            <a:extLst>
              <a:ext uri="{FF2B5EF4-FFF2-40B4-BE49-F238E27FC236}">
                <a16:creationId xmlns:a16="http://schemas.microsoft.com/office/drawing/2014/main" id="{37DCE5B6-6685-41CC-B0FB-965F74391736}"/>
              </a:ext>
            </a:extLst>
          </p:cNvPr>
          <p:cNvSpPr txBox="1"/>
          <p:nvPr/>
        </p:nvSpPr>
        <p:spPr>
          <a:xfrm>
            <a:off x="202240" y="4980426"/>
            <a:ext cx="2421601" cy="523220"/>
          </a:xfrm>
          <a:prstGeom prst="rect">
            <a:avLst/>
          </a:prstGeom>
          <a:noFill/>
        </p:spPr>
        <p:txBody>
          <a:bodyPr wrap="square" rtlCol="0">
            <a:spAutoFit/>
          </a:bodyPr>
          <a:lstStyle/>
          <a:p>
            <a:pPr algn="ctr"/>
            <a:r>
              <a:rPr kumimoji="1" lang="ja-JP" altLang="en-US" sz="1400" b="1" dirty="0">
                <a:solidFill>
                  <a:schemeClr val="accent1"/>
                </a:solidFill>
              </a:rPr>
              <a:t>完全に制約を満たし、</a:t>
            </a:r>
            <a:endParaRPr kumimoji="1" lang="en-US" altLang="ja-JP" sz="1400" b="1" dirty="0">
              <a:solidFill>
                <a:schemeClr val="accent1"/>
              </a:solidFill>
            </a:endParaRPr>
          </a:p>
          <a:p>
            <a:pPr algn="ctr"/>
            <a:r>
              <a:rPr kumimoji="1" lang="ja-JP" altLang="en-US" sz="1400" b="1" dirty="0">
                <a:solidFill>
                  <a:schemeClr val="accent1"/>
                </a:solidFill>
              </a:rPr>
              <a:t>目的関数値も優れている</a:t>
            </a:r>
          </a:p>
        </p:txBody>
      </p:sp>
      <p:sp>
        <p:nvSpPr>
          <p:cNvPr id="61" name="テキスト ボックス 60">
            <a:extLst>
              <a:ext uri="{FF2B5EF4-FFF2-40B4-BE49-F238E27FC236}">
                <a16:creationId xmlns:a16="http://schemas.microsoft.com/office/drawing/2014/main" id="{74B19219-C8C9-4CC1-B227-77E4DF9CCCA5}"/>
              </a:ext>
            </a:extLst>
          </p:cNvPr>
          <p:cNvSpPr txBox="1"/>
          <p:nvPr/>
        </p:nvSpPr>
        <p:spPr>
          <a:xfrm>
            <a:off x="8480331" y="4821340"/>
            <a:ext cx="1489208" cy="261610"/>
          </a:xfrm>
          <a:prstGeom prst="rect">
            <a:avLst/>
          </a:prstGeom>
          <a:noFill/>
        </p:spPr>
        <p:txBody>
          <a:bodyPr wrap="square" rtlCol="0">
            <a:spAutoFit/>
          </a:bodyPr>
          <a:lstStyle/>
          <a:p>
            <a:pPr algn="ctr"/>
            <a:r>
              <a:rPr kumimoji="1" lang="ja-JP" altLang="en-US" sz="1100" dirty="0"/>
              <a:t>コストを改善できている</a:t>
            </a:r>
          </a:p>
        </p:txBody>
      </p:sp>
      <p:sp>
        <p:nvSpPr>
          <p:cNvPr id="62" name="テキスト ボックス 61">
            <a:extLst>
              <a:ext uri="{FF2B5EF4-FFF2-40B4-BE49-F238E27FC236}">
                <a16:creationId xmlns:a16="http://schemas.microsoft.com/office/drawing/2014/main" id="{09DC3EE8-ADC3-414F-B9E9-4C6209BF54BB}"/>
              </a:ext>
            </a:extLst>
          </p:cNvPr>
          <p:cNvSpPr txBox="1"/>
          <p:nvPr/>
        </p:nvSpPr>
        <p:spPr>
          <a:xfrm>
            <a:off x="571984" y="-20412"/>
            <a:ext cx="8738271" cy="338554"/>
          </a:xfrm>
          <a:prstGeom prst="rect">
            <a:avLst/>
          </a:prstGeom>
          <a:noFill/>
        </p:spPr>
        <p:txBody>
          <a:bodyPr wrap="square" rtlCol="0">
            <a:spAutoFit/>
          </a:bodyPr>
          <a:lstStyle/>
          <a:p>
            <a:r>
              <a:rPr kumimoji="1" lang="en-US" altLang="ja-JP" sz="1600" b="1" dirty="0">
                <a:solidFill>
                  <a:schemeClr val="bg1"/>
                </a:solidFill>
              </a:rPr>
              <a:t>2.2 </a:t>
            </a:r>
            <a:r>
              <a:rPr kumimoji="1" lang="ja-JP" altLang="en-US" sz="1600" b="1" dirty="0">
                <a:solidFill>
                  <a:schemeClr val="bg1"/>
                </a:solidFill>
              </a:rPr>
              <a:t>プラント操業スケジューリング問題への適用　</a:t>
            </a:r>
            <a:r>
              <a:rPr kumimoji="1" lang="en-US" altLang="ja-JP" sz="1600" b="1" dirty="0">
                <a:solidFill>
                  <a:schemeClr val="bg1"/>
                </a:solidFill>
              </a:rPr>
              <a:t>&gt;</a:t>
            </a:r>
            <a:r>
              <a:rPr kumimoji="1" lang="ja-JP" altLang="en-US" sz="1600" b="1" dirty="0">
                <a:solidFill>
                  <a:schemeClr val="bg1"/>
                </a:solidFill>
              </a:rPr>
              <a:t>　検証１－</a:t>
            </a:r>
            <a:r>
              <a:rPr kumimoji="1" lang="en-US" altLang="ja-JP" sz="1600" b="1" dirty="0">
                <a:solidFill>
                  <a:schemeClr val="bg1"/>
                </a:solidFill>
              </a:rPr>
              <a:t>DE</a:t>
            </a:r>
            <a:r>
              <a:rPr kumimoji="1" lang="ja-JP" altLang="en-US" sz="1600" b="1" dirty="0">
                <a:solidFill>
                  <a:schemeClr val="bg1"/>
                </a:solidFill>
              </a:rPr>
              <a:t>同士の比較</a:t>
            </a:r>
            <a:endParaRPr kumimoji="1" lang="en-US" altLang="ja-JP" sz="1600" b="1" dirty="0">
              <a:solidFill>
                <a:schemeClr val="bg1"/>
              </a:solidFill>
            </a:endParaRPr>
          </a:p>
        </p:txBody>
      </p:sp>
      <p:sp>
        <p:nvSpPr>
          <p:cNvPr id="52" name="テキスト ボックス 51">
            <a:extLst>
              <a:ext uri="{FF2B5EF4-FFF2-40B4-BE49-F238E27FC236}">
                <a16:creationId xmlns:a16="http://schemas.microsoft.com/office/drawing/2014/main" id="{A9713ED9-F771-451F-9065-50AE94B0A434}"/>
              </a:ext>
            </a:extLst>
          </p:cNvPr>
          <p:cNvSpPr txBox="1"/>
          <p:nvPr/>
        </p:nvSpPr>
        <p:spPr>
          <a:xfrm>
            <a:off x="146984" y="2649026"/>
            <a:ext cx="1793659" cy="584775"/>
          </a:xfrm>
          <a:prstGeom prst="rect">
            <a:avLst/>
          </a:prstGeom>
          <a:noFill/>
        </p:spPr>
        <p:txBody>
          <a:bodyPr wrap="square" rtlCol="0">
            <a:spAutoFit/>
          </a:bodyPr>
          <a:lstStyle/>
          <a:p>
            <a:pPr algn="ctr"/>
            <a:r>
              <a:rPr kumimoji="1" lang="en-US" altLang="ja-JP" sz="1600" b="1" dirty="0"/>
              <a:t>JADE + Feasibility Rule</a:t>
            </a:r>
            <a:endParaRPr kumimoji="1" lang="ja-JP" altLang="en-US" sz="1600" b="1" dirty="0"/>
          </a:p>
        </p:txBody>
      </p:sp>
      <p:pic>
        <p:nvPicPr>
          <p:cNvPr id="63" name="図 62" descr="グラフ&#10;&#10;自動的に生成された説明">
            <a:extLst>
              <a:ext uri="{FF2B5EF4-FFF2-40B4-BE49-F238E27FC236}">
                <a16:creationId xmlns:a16="http://schemas.microsoft.com/office/drawing/2014/main" id="{430CBCCB-EDC3-45D7-92D6-F5FA9F09F0E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17769" y="2684558"/>
            <a:ext cx="1742769" cy="1152000"/>
          </a:xfrm>
          <a:prstGeom prst="rect">
            <a:avLst/>
          </a:prstGeom>
        </p:spPr>
      </p:pic>
      <p:sp>
        <p:nvSpPr>
          <p:cNvPr id="65" name="テキスト ボックス 64">
            <a:extLst>
              <a:ext uri="{FF2B5EF4-FFF2-40B4-BE49-F238E27FC236}">
                <a16:creationId xmlns:a16="http://schemas.microsoft.com/office/drawing/2014/main" id="{8393F249-9046-4FF6-B238-80228C75039B}"/>
              </a:ext>
            </a:extLst>
          </p:cNvPr>
          <p:cNvSpPr txBox="1"/>
          <p:nvPr/>
        </p:nvSpPr>
        <p:spPr>
          <a:xfrm>
            <a:off x="2943862" y="2835518"/>
            <a:ext cx="1489208" cy="261610"/>
          </a:xfrm>
          <a:prstGeom prst="rect">
            <a:avLst/>
          </a:prstGeom>
          <a:noFill/>
        </p:spPr>
        <p:txBody>
          <a:bodyPr wrap="square" rtlCol="0">
            <a:spAutoFit/>
          </a:bodyPr>
          <a:lstStyle/>
          <a:p>
            <a:pPr algn="ctr"/>
            <a:r>
              <a:rPr kumimoji="1" lang="ja-JP" altLang="en-US" sz="1100" dirty="0"/>
              <a:t>目標値</a:t>
            </a:r>
            <a:r>
              <a:rPr kumimoji="1" lang="en-US" altLang="ja-JP" sz="1100" dirty="0"/>
              <a:t>15</a:t>
            </a:r>
            <a:r>
              <a:rPr kumimoji="1" lang="ja-JP" altLang="en-US" sz="1100" dirty="0"/>
              <a:t>にほぼ合致</a:t>
            </a:r>
          </a:p>
        </p:txBody>
      </p:sp>
      <p:pic>
        <p:nvPicPr>
          <p:cNvPr id="66" name="図 65" descr="グラフ, 折れ線グラフ&#10;&#10;自動的に生成された説明">
            <a:extLst>
              <a:ext uri="{FF2B5EF4-FFF2-40B4-BE49-F238E27FC236}">
                <a16:creationId xmlns:a16="http://schemas.microsoft.com/office/drawing/2014/main" id="{5F2C2408-B954-43FA-A227-06C751D4F3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51321" y="2687620"/>
            <a:ext cx="1734054" cy="1146239"/>
          </a:xfrm>
          <a:prstGeom prst="rect">
            <a:avLst/>
          </a:prstGeom>
        </p:spPr>
      </p:pic>
      <p:sp>
        <p:nvSpPr>
          <p:cNvPr id="68" name="テキスト ボックス 67">
            <a:extLst>
              <a:ext uri="{FF2B5EF4-FFF2-40B4-BE49-F238E27FC236}">
                <a16:creationId xmlns:a16="http://schemas.microsoft.com/office/drawing/2014/main" id="{779E351B-6E06-4858-904E-4432E4E35738}"/>
              </a:ext>
            </a:extLst>
          </p:cNvPr>
          <p:cNvSpPr txBox="1"/>
          <p:nvPr/>
        </p:nvSpPr>
        <p:spPr>
          <a:xfrm>
            <a:off x="188562" y="3257162"/>
            <a:ext cx="2421601" cy="523220"/>
          </a:xfrm>
          <a:prstGeom prst="rect">
            <a:avLst/>
          </a:prstGeom>
          <a:noFill/>
        </p:spPr>
        <p:txBody>
          <a:bodyPr wrap="square" rtlCol="0">
            <a:spAutoFit/>
          </a:bodyPr>
          <a:lstStyle/>
          <a:p>
            <a:pPr algn="ctr"/>
            <a:r>
              <a:rPr kumimoji="1" lang="ja-JP" altLang="en-US" sz="1400" b="1" dirty="0">
                <a:solidFill>
                  <a:schemeClr val="accent1"/>
                </a:solidFill>
              </a:rPr>
              <a:t>完全に制約を満たし、</a:t>
            </a:r>
            <a:endParaRPr kumimoji="1" lang="en-US" altLang="ja-JP" sz="1400" b="1" dirty="0">
              <a:solidFill>
                <a:schemeClr val="accent1"/>
              </a:solidFill>
            </a:endParaRPr>
          </a:p>
          <a:p>
            <a:pPr algn="ctr"/>
            <a:r>
              <a:rPr kumimoji="1" lang="ja-JP" altLang="en-US" sz="1400" b="1" dirty="0">
                <a:solidFill>
                  <a:schemeClr val="accent1"/>
                </a:solidFill>
              </a:rPr>
              <a:t>目的関数値も優れている</a:t>
            </a:r>
          </a:p>
        </p:txBody>
      </p:sp>
      <p:pic>
        <p:nvPicPr>
          <p:cNvPr id="69" name="図 68" descr="グラフ, 折れ線グラフ&#10;&#10;自動的に生成された説明">
            <a:extLst>
              <a:ext uri="{FF2B5EF4-FFF2-40B4-BE49-F238E27FC236}">
                <a16:creationId xmlns:a16="http://schemas.microsoft.com/office/drawing/2014/main" id="{AD2D7CE5-5C38-47D1-A7EF-56B64849D39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11622" y="2687619"/>
            <a:ext cx="1734055" cy="1146240"/>
          </a:xfrm>
          <a:prstGeom prst="rect">
            <a:avLst/>
          </a:prstGeom>
        </p:spPr>
      </p:pic>
      <p:pic>
        <p:nvPicPr>
          <p:cNvPr id="70" name="図 69" descr="グラフ&#10;&#10;自動的に生成された説明">
            <a:extLst>
              <a:ext uri="{FF2B5EF4-FFF2-40B4-BE49-F238E27FC236}">
                <a16:creationId xmlns:a16="http://schemas.microsoft.com/office/drawing/2014/main" id="{4D46720A-6C48-4B43-A29E-CC9F860BDD6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51589" y="2684558"/>
            <a:ext cx="1742770" cy="1152001"/>
          </a:xfrm>
          <a:prstGeom prst="rect">
            <a:avLst/>
          </a:prstGeom>
        </p:spPr>
      </p:pic>
      <p:pic>
        <p:nvPicPr>
          <p:cNvPr id="71" name="図 70" descr="グラフ&#10;&#10;自動的に生成された説明">
            <a:extLst>
              <a:ext uri="{FF2B5EF4-FFF2-40B4-BE49-F238E27FC236}">
                <a16:creationId xmlns:a16="http://schemas.microsoft.com/office/drawing/2014/main" id="{FB635172-62E9-4A94-BE4B-6AA6EA1EFDB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103661" y="2684558"/>
            <a:ext cx="1743318" cy="1152363"/>
          </a:xfrm>
          <a:prstGeom prst="rect">
            <a:avLst/>
          </a:prstGeom>
        </p:spPr>
      </p:pic>
      <p:sp>
        <p:nvSpPr>
          <p:cNvPr id="74" name="テキスト ボックス 73">
            <a:extLst>
              <a:ext uri="{FF2B5EF4-FFF2-40B4-BE49-F238E27FC236}">
                <a16:creationId xmlns:a16="http://schemas.microsoft.com/office/drawing/2014/main" id="{3827BFBC-CC9C-4B6A-B9F4-3B2FF20E98AF}"/>
              </a:ext>
            </a:extLst>
          </p:cNvPr>
          <p:cNvSpPr txBox="1"/>
          <p:nvPr/>
        </p:nvSpPr>
        <p:spPr>
          <a:xfrm>
            <a:off x="8466653" y="3098076"/>
            <a:ext cx="1489208" cy="261610"/>
          </a:xfrm>
          <a:prstGeom prst="rect">
            <a:avLst/>
          </a:prstGeom>
          <a:noFill/>
        </p:spPr>
        <p:txBody>
          <a:bodyPr wrap="square" rtlCol="0">
            <a:spAutoFit/>
          </a:bodyPr>
          <a:lstStyle/>
          <a:p>
            <a:pPr algn="ctr"/>
            <a:r>
              <a:rPr kumimoji="1" lang="ja-JP" altLang="en-US" sz="1100" dirty="0"/>
              <a:t>コストを改善できている</a:t>
            </a:r>
          </a:p>
        </p:txBody>
      </p:sp>
      <p:sp>
        <p:nvSpPr>
          <p:cNvPr id="75" name="テキスト ボックス 74">
            <a:extLst>
              <a:ext uri="{FF2B5EF4-FFF2-40B4-BE49-F238E27FC236}">
                <a16:creationId xmlns:a16="http://schemas.microsoft.com/office/drawing/2014/main" id="{104AC598-1907-4751-B809-4AE9F6AECB10}"/>
              </a:ext>
            </a:extLst>
          </p:cNvPr>
          <p:cNvSpPr txBox="1"/>
          <p:nvPr/>
        </p:nvSpPr>
        <p:spPr>
          <a:xfrm>
            <a:off x="2787962" y="3857220"/>
            <a:ext cx="4828770" cy="307777"/>
          </a:xfrm>
          <a:prstGeom prst="rect">
            <a:avLst/>
          </a:prstGeom>
          <a:noFill/>
        </p:spPr>
        <p:txBody>
          <a:bodyPr wrap="square" rtlCol="0">
            <a:spAutoFit/>
          </a:bodyPr>
          <a:lstStyle/>
          <a:p>
            <a:r>
              <a:rPr kumimoji="1" lang="ja-JP" altLang="en-US" sz="1400" dirty="0"/>
              <a:t>コスト＝</a:t>
            </a:r>
            <a:r>
              <a:rPr kumimoji="1" lang="en-US" altLang="ja-JP" sz="1400" dirty="0"/>
              <a:t>417365.3298</a:t>
            </a:r>
            <a:r>
              <a:rPr kumimoji="1" lang="ja-JP" altLang="en-US" sz="1400" dirty="0"/>
              <a:t>、目標値に対するペナルティ＝</a:t>
            </a:r>
            <a:r>
              <a:rPr kumimoji="1" lang="en-US" altLang="ja-JP" sz="1400" dirty="0"/>
              <a:t>62.1730</a:t>
            </a:r>
            <a:endParaRPr kumimoji="1" lang="ja-JP" altLang="en-US" sz="1400" dirty="0"/>
          </a:p>
        </p:txBody>
      </p:sp>
      <p:sp>
        <p:nvSpPr>
          <p:cNvPr id="76" name="テキスト ボックス 75">
            <a:extLst>
              <a:ext uri="{FF2B5EF4-FFF2-40B4-BE49-F238E27FC236}">
                <a16:creationId xmlns:a16="http://schemas.microsoft.com/office/drawing/2014/main" id="{AEB249AB-31A9-4E3E-ADE2-8E6401E9E510}"/>
              </a:ext>
            </a:extLst>
          </p:cNvPr>
          <p:cNvSpPr txBox="1"/>
          <p:nvPr/>
        </p:nvSpPr>
        <p:spPr>
          <a:xfrm>
            <a:off x="2806973" y="5578605"/>
            <a:ext cx="4809759" cy="307777"/>
          </a:xfrm>
          <a:prstGeom prst="rect">
            <a:avLst/>
          </a:prstGeom>
          <a:noFill/>
        </p:spPr>
        <p:txBody>
          <a:bodyPr wrap="square" rtlCol="0">
            <a:spAutoFit/>
          </a:bodyPr>
          <a:lstStyle/>
          <a:p>
            <a:r>
              <a:rPr kumimoji="1" lang="ja-JP" altLang="en-US" sz="1400" dirty="0"/>
              <a:t>コスト＝</a:t>
            </a:r>
            <a:r>
              <a:rPr kumimoji="1" lang="en-US" altLang="ja-JP" sz="1400" dirty="0"/>
              <a:t>417365.3172</a:t>
            </a:r>
            <a:r>
              <a:rPr kumimoji="1" lang="ja-JP" altLang="en-US" sz="1400" dirty="0"/>
              <a:t>、目標値に対するペナルティ＝</a:t>
            </a:r>
            <a:r>
              <a:rPr kumimoji="1" lang="en-US" altLang="ja-JP" sz="1400" dirty="0"/>
              <a:t>62.1744</a:t>
            </a:r>
            <a:endParaRPr kumimoji="1" lang="ja-JP" altLang="en-US" sz="1400" dirty="0"/>
          </a:p>
        </p:txBody>
      </p:sp>
      <p:sp>
        <p:nvSpPr>
          <p:cNvPr id="39" name="正方形/長方形 38">
            <a:extLst>
              <a:ext uri="{FF2B5EF4-FFF2-40B4-BE49-F238E27FC236}">
                <a16:creationId xmlns:a16="http://schemas.microsoft.com/office/drawing/2014/main" id="{263CA9DB-0626-45F7-97A6-50A4598E3CD5}"/>
              </a:ext>
            </a:extLst>
          </p:cNvPr>
          <p:cNvSpPr/>
          <p:nvPr/>
        </p:nvSpPr>
        <p:spPr>
          <a:xfrm>
            <a:off x="4726277" y="2733954"/>
            <a:ext cx="881086" cy="934271"/>
          </a:xfrm>
          <a:prstGeom prst="rect">
            <a:avLst/>
          </a:prstGeom>
          <a:solidFill>
            <a:schemeClr val="bg1">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1" name="正方形/長方形 40">
            <a:extLst>
              <a:ext uri="{FF2B5EF4-FFF2-40B4-BE49-F238E27FC236}">
                <a16:creationId xmlns:a16="http://schemas.microsoft.com/office/drawing/2014/main" id="{165C3473-0F82-4E77-A846-C6ACFDBEBCA6}"/>
              </a:ext>
            </a:extLst>
          </p:cNvPr>
          <p:cNvSpPr/>
          <p:nvPr/>
        </p:nvSpPr>
        <p:spPr>
          <a:xfrm>
            <a:off x="10281388" y="2728581"/>
            <a:ext cx="881085" cy="939643"/>
          </a:xfrm>
          <a:prstGeom prst="rect">
            <a:avLst/>
          </a:prstGeom>
          <a:solidFill>
            <a:schemeClr val="bg1">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2" name="正方形/長方形 41">
            <a:extLst>
              <a:ext uri="{FF2B5EF4-FFF2-40B4-BE49-F238E27FC236}">
                <a16:creationId xmlns:a16="http://schemas.microsoft.com/office/drawing/2014/main" id="{0A877224-D425-4CEE-B446-9B155EC67CE5}"/>
              </a:ext>
            </a:extLst>
          </p:cNvPr>
          <p:cNvSpPr/>
          <p:nvPr/>
        </p:nvSpPr>
        <p:spPr>
          <a:xfrm>
            <a:off x="6593222" y="2728582"/>
            <a:ext cx="333674" cy="939643"/>
          </a:xfrm>
          <a:prstGeom prst="rect">
            <a:avLst/>
          </a:prstGeom>
          <a:solidFill>
            <a:schemeClr val="bg1">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5" name="正方形/長方形 44">
            <a:extLst>
              <a:ext uri="{FF2B5EF4-FFF2-40B4-BE49-F238E27FC236}">
                <a16:creationId xmlns:a16="http://schemas.microsoft.com/office/drawing/2014/main" id="{B3F8F0EF-8DA6-4BBD-90F3-34D66EF29FB0}"/>
              </a:ext>
            </a:extLst>
          </p:cNvPr>
          <p:cNvSpPr/>
          <p:nvPr/>
        </p:nvSpPr>
        <p:spPr>
          <a:xfrm>
            <a:off x="4726277" y="4472674"/>
            <a:ext cx="881086" cy="934271"/>
          </a:xfrm>
          <a:prstGeom prst="rect">
            <a:avLst/>
          </a:prstGeom>
          <a:solidFill>
            <a:schemeClr val="bg1">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6" name="正方形/長方形 45">
            <a:extLst>
              <a:ext uri="{FF2B5EF4-FFF2-40B4-BE49-F238E27FC236}">
                <a16:creationId xmlns:a16="http://schemas.microsoft.com/office/drawing/2014/main" id="{36F43628-69BF-43B2-82B6-7472D6D5D903}"/>
              </a:ext>
            </a:extLst>
          </p:cNvPr>
          <p:cNvSpPr/>
          <p:nvPr/>
        </p:nvSpPr>
        <p:spPr>
          <a:xfrm>
            <a:off x="10281388" y="4467301"/>
            <a:ext cx="881085" cy="939643"/>
          </a:xfrm>
          <a:prstGeom prst="rect">
            <a:avLst/>
          </a:prstGeom>
          <a:solidFill>
            <a:schemeClr val="bg1">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8" name="正方形/長方形 47">
            <a:extLst>
              <a:ext uri="{FF2B5EF4-FFF2-40B4-BE49-F238E27FC236}">
                <a16:creationId xmlns:a16="http://schemas.microsoft.com/office/drawing/2014/main" id="{5BF99088-5B95-4646-BDC3-919DFE4EF146}"/>
              </a:ext>
            </a:extLst>
          </p:cNvPr>
          <p:cNvSpPr/>
          <p:nvPr/>
        </p:nvSpPr>
        <p:spPr>
          <a:xfrm>
            <a:off x="6593222" y="4467302"/>
            <a:ext cx="333674" cy="939643"/>
          </a:xfrm>
          <a:prstGeom prst="rect">
            <a:avLst/>
          </a:prstGeom>
          <a:solidFill>
            <a:schemeClr val="bg1">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cxnSp>
        <p:nvCxnSpPr>
          <p:cNvPr id="49" name="直線コネクタ 48">
            <a:extLst>
              <a:ext uri="{FF2B5EF4-FFF2-40B4-BE49-F238E27FC236}">
                <a16:creationId xmlns:a16="http://schemas.microsoft.com/office/drawing/2014/main" id="{3A197354-0B37-4407-9830-1553F0393BE6}"/>
              </a:ext>
            </a:extLst>
          </p:cNvPr>
          <p:cNvCxnSpPr>
            <a:cxnSpLocks/>
          </p:cNvCxnSpPr>
          <p:nvPr/>
        </p:nvCxnSpPr>
        <p:spPr>
          <a:xfrm flipH="1">
            <a:off x="2946694" y="5168981"/>
            <a:ext cx="1500054" cy="0"/>
          </a:xfrm>
          <a:prstGeom prst="line">
            <a:avLst/>
          </a:prstGeom>
          <a:ln w="9525">
            <a:solidFill>
              <a:schemeClr val="bg1">
                <a:lumMod val="75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0" name="直線コネクタ 49">
            <a:extLst>
              <a:ext uri="{FF2B5EF4-FFF2-40B4-BE49-F238E27FC236}">
                <a16:creationId xmlns:a16="http://schemas.microsoft.com/office/drawing/2014/main" id="{957CD313-1039-4E4C-9434-2C49CCBD03EF}"/>
              </a:ext>
            </a:extLst>
          </p:cNvPr>
          <p:cNvCxnSpPr>
            <a:cxnSpLocks/>
          </p:cNvCxnSpPr>
          <p:nvPr/>
        </p:nvCxnSpPr>
        <p:spPr>
          <a:xfrm flipH="1">
            <a:off x="2927644" y="3425906"/>
            <a:ext cx="1500054" cy="0"/>
          </a:xfrm>
          <a:prstGeom prst="line">
            <a:avLst/>
          </a:prstGeom>
          <a:ln w="9525">
            <a:solidFill>
              <a:schemeClr val="bg1">
                <a:lumMod val="75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370468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19</a:t>
            </a:fld>
            <a:endParaRPr kumimoji="1" lang="ja-JP" altLang="en-US"/>
          </a:p>
        </p:txBody>
      </p:sp>
      <p:sp>
        <p:nvSpPr>
          <p:cNvPr id="47" name="タイトル 1">
            <a:extLst>
              <a:ext uri="{FF2B5EF4-FFF2-40B4-BE49-F238E27FC236}">
                <a16:creationId xmlns:a16="http://schemas.microsoft.com/office/drawing/2014/main" id="{4316DF47-0830-4A6D-AF30-C589259E0DF3}"/>
              </a:ext>
            </a:extLst>
          </p:cNvPr>
          <p:cNvSpPr>
            <a:spLocks noGrp="1"/>
          </p:cNvSpPr>
          <p:nvPr>
            <p:ph type="title"/>
          </p:nvPr>
        </p:nvSpPr>
        <p:spPr>
          <a:xfrm>
            <a:off x="517055" y="241034"/>
            <a:ext cx="11400125" cy="518094"/>
          </a:xfrm>
        </p:spPr>
        <p:txBody>
          <a:bodyPr/>
          <a:lstStyle/>
          <a:p>
            <a:r>
              <a:rPr lang="ja-JP" altLang="en-US" dirty="0"/>
              <a:t>まとめ</a:t>
            </a:r>
            <a:endParaRPr lang="en-US" dirty="0"/>
          </a:p>
        </p:txBody>
      </p:sp>
      <p:sp>
        <p:nvSpPr>
          <p:cNvPr id="17" name="テキスト プレースホルダー 2">
            <a:extLst>
              <a:ext uri="{FF2B5EF4-FFF2-40B4-BE49-F238E27FC236}">
                <a16:creationId xmlns:a16="http://schemas.microsoft.com/office/drawing/2014/main" id="{242DDC45-5383-4DAF-8CCC-A580A2B3B13A}"/>
              </a:ext>
            </a:extLst>
          </p:cNvPr>
          <p:cNvSpPr txBox="1">
            <a:spLocks/>
          </p:cNvSpPr>
          <p:nvPr/>
        </p:nvSpPr>
        <p:spPr>
          <a:xfrm>
            <a:off x="408178" y="1060382"/>
            <a:ext cx="11509002" cy="587049"/>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これらの二つのアプローチの特徴は、下記のように整理できる。</a:t>
            </a:r>
            <a:endParaRPr lang="en-US" altLang="ja-JP" sz="2800" dirty="0"/>
          </a:p>
          <a:p>
            <a:pPr lvl="1">
              <a:defRPr/>
            </a:pPr>
            <a:r>
              <a:rPr lang="ja-JP" altLang="en-US" sz="2400" dirty="0"/>
              <a:t>可能領域が狭い・非連結の場合でも、良い実行可能解を探索するには、どちらか片方のアプローチでは困難だと思われる</a:t>
            </a:r>
            <a:endParaRPr lang="en-US" altLang="ja-JP" sz="2400" dirty="0"/>
          </a:p>
        </p:txBody>
      </p:sp>
      <p:sp>
        <p:nvSpPr>
          <p:cNvPr id="11" name="テキスト ボックス 10">
            <a:extLst>
              <a:ext uri="{FF2B5EF4-FFF2-40B4-BE49-F238E27FC236}">
                <a16:creationId xmlns:a16="http://schemas.microsoft.com/office/drawing/2014/main" id="{7411FA01-D344-4DB9-8F89-3F889E595060}"/>
              </a:ext>
            </a:extLst>
          </p:cNvPr>
          <p:cNvSpPr txBox="1"/>
          <p:nvPr/>
        </p:nvSpPr>
        <p:spPr>
          <a:xfrm>
            <a:off x="571984" y="-20412"/>
            <a:ext cx="7823871" cy="338554"/>
          </a:xfrm>
          <a:prstGeom prst="rect">
            <a:avLst/>
          </a:prstGeom>
          <a:noFill/>
        </p:spPr>
        <p:txBody>
          <a:bodyPr wrap="square" rtlCol="0">
            <a:spAutoFit/>
          </a:bodyPr>
          <a:lstStyle/>
          <a:p>
            <a:r>
              <a:rPr kumimoji="1" lang="en-US" altLang="ja-JP" sz="1600" b="1" dirty="0">
                <a:solidFill>
                  <a:schemeClr val="bg1"/>
                </a:solidFill>
              </a:rPr>
              <a:t>2.2 </a:t>
            </a:r>
            <a:r>
              <a:rPr kumimoji="1" lang="ja-JP" altLang="en-US" sz="1600" b="1" dirty="0">
                <a:solidFill>
                  <a:schemeClr val="bg1"/>
                </a:solidFill>
              </a:rPr>
              <a:t>プラント操業スケジューリング問題への適用　</a:t>
            </a:r>
            <a:r>
              <a:rPr kumimoji="1" lang="en-US" altLang="ja-JP" sz="1600" b="1" dirty="0">
                <a:solidFill>
                  <a:schemeClr val="bg1"/>
                </a:solidFill>
              </a:rPr>
              <a:t>&gt;</a:t>
            </a:r>
            <a:r>
              <a:rPr kumimoji="1" lang="ja-JP" altLang="en-US" sz="1600" b="1" dirty="0">
                <a:solidFill>
                  <a:schemeClr val="bg1"/>
                </a:solidFill>
              </a:rPr>
              <a:t>　検証１</a:t>
            </a:r>
            <a:endParaRPr kumimoji="1" lang="en-US" altLang="ja-JP" sz="1600" b="1" dirty="0">
              <a:solidFill>
                <a:schemeClr val="bg1"/>
              </a:solidFill>
            </a:endParaRPr>
          </a:p>
        </p:txBody>
      </p:sp>
      <p:sp>
        <p:nvSpPr>
          <p:cNvPr id="12" name="テキスト ボックス 11">
            <a:extLst>
              <a:ext uri="{FF2B5EF4-FFF2-40B4-BE49-F238E27FC236}">
                <a16:creationId xmlns:a16="http://schemas.microsoft.com/office/drawing/2014/main" id="{FB92658D-6346-445A-B584-68D6455B925F}"/>
              </a:ext>
            </a:extLst>
          </p:cNvPr>
          <p:cNvSpPr txBox="1"/>
          <p:nvPr/>
        </p:nvSpPr>
        <p:spPr>
          <a:xfrm>
            <a:off x="7098537" y="3436195"/>
            <a:ext cx="3950462" cy="584775"/>
          </a:xfrm>
          <a:prstGeom prst="rect">
            <a:avLst/>
          </a:prstGeom>
          <a:noFill/>
        </p:spPr>
        <p:txBody>
          <a:bodyPr wrap="square" rtlCol="0">
            <a:spAutoFit/>
          </a:bodyPr>
          <a:lstStyle/>
          <a:p>
            <a:r>
              <a:rPr kumimoji="1" lang="ja-JP" altLang="en-US" sz="1600" b="1" dirty="0">
                <a:solidFill>
                  <a:schemeClr val="accent1"/>
                </a:solidFill>
              </a:rPr>
              <a:t>違反量減少を優先して、優秀な近傍生成を使うと、制約を満たす解を効率良く獲得できた</a:t>
            </a:r>
            <a:endParaRPr kumimoji="1" lang="en-US" altLang="ja-JP" sz="1600" b="1" dirty="0">
              <a:solidFill>
                <a:schemeClr val="accent1"/>
              </a:solidFill>
            </a:endParaRPr>
          </a:p>
        </p:txBody>
      </p:sp>
      <p:sp>
        <p:nvSpPr>
          <p:cNvPr id="13" name="テキスト ボックス 12">
            <a:extLst>
              <a:ext uri="{FF2B5EF4-FFF2-40B4-BE49-F238E27FC236}">
                <a16:creationId xmlns:a16="http://schemas.microsoft.com/office/drawing/2014/main" id="{CF17DD8B-05D2-4F8D-8EAE-47B96C8AFEA5}"/>
              </a:ext>
            </a:extLst>
          </p:cNvPr>
          <p:cNvSpPr txBox="1"/>
          <p:nvPr/>
        </p:nvSpPr>
        <p:spPr>
          <a:xfrm>
            <a:off x="7228398" y="2619345"/>
            <a:ext cx="3679198" cy="369332"/>
          </a:xfrm>
          <a:prstGeom prst="rect">
            <a:avLst/>
          </a:prstGeom>
          <a:noFill/>
        </p:spPr>
        <p:txBody>
          <a:bodyPr wrap="square" rtlCol="0">
            <a:spAutoFit/>
          </a:bodyPr>
          <a:lstStyle/>
          <a:p>
            <a:pPr algn="ctr"/>
            <a:r>
              <a:rPr kumimoji="1" lang="ja-JP" altLang="en-US" dirty="0"/>
              <a:t>適応型</a:t>
            </a:r>
            <a:r>
              <a:rPr kumimoji="1" lang="en-US" altLang="ja-JP" dirty="0"/>
              <a:t>PSO</a:t>
            </a:r>
            <a:r>
              <a:rPr kumimoji="1" lang="ja-JP" altLang="en-US" dirty="0"/>
              <a:t>／</a:t>
            </a:r>
            <a:r>
              <a:rPr kumimoji="1" lang="en-US" altLang="ja-JP" dirty="0"/>
              <a:t>DE</a:t>
            </a:r>
            <a:r>
              <a:rPr kumimoji="1" lang="ja-JP" altLang="en-US" dirty="0"/>
              <a:t>＋</a:t>
            </a:r>
            <a:r>
              <a:rPr kumimoji="1" lang="en-US" altLang="ja-JP" dirty="0"/>
              <a:t>Feasibility Rule</a:t>
            </a:r>
            <a:endParaRPr kumimoji="1" lang="ja-JP" altLang="en-US" dirty="0"/>
          </a:p>
        </p:txBody>
      </p:sp>
      <p:cxnSp>
        <p:nvCxnSpPr>
          <p:cNvPr id="14" name="直線コネクタ 13">
            <a:extLst>
              <a:ext uri="{FF2B5EF4-FFF2-40B4-BE49-F238E27FC236}">
                <a16:creationId xmlns:a16="http://schemas.microsoft.com/office/drawing/2014/main" id="{9508B18C-1FA3-4DF6-BF2E-932AC50D815D}"/>
              </a:ext>
            </a:extLst>
          </p:cNvPr>
          <p:cNvCxnSpPr>
            <a:cxnSpLocks/>
          </p:cNvCxnSpPr>
          <p:nvPr/>
        </p:nvCxnSpPr>
        <p:spPr>
          <a:xfrm flipH="1">
            <a:off x="6697408" y="3065503"/>
            <a:ext cx="4579570"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5" name="テキスト ボックス 14">
            <a:extLst>
              <a:ext uri="{FF2B5EF4-FFF2-40B4-BE49-F238E27FC236}">
                <a16:creationId xmlns:a16="http://schemas.microsoft.com/office/drawing/2014/main" id="{42922AE6-4A55-4E11-BD76-60D18168A005}"/>
              </a:ext>
            </a:extLst>
          </p:cNvPr>
          <p:cNvSpPr txBox="1"/>
          <p:nvPr/>
        </p:nvSpPr>
        <p:spPr>
          <a:xfrm>
            <a:off x="3119434" y="2609747"/>
            <a:ext cx="1916299" cy="369332"/>
          </a:xfrm>
          <a:prstGeom prst="rect">
            <a:avLst/>
          </a:prstGeom>
          <a:noFill/>
        </p:spPr>
        <p:txBody>
          <a:bodyPr wrap="square" rtlCol="0">
            <a:spAutoFit/>
          </a:bodyPr>
          <a:lstStyle/>
          <a:p>
            <a:pPr algn="ctr"/>
            <a:r>
              <a:rPr kumimoji="1" lang="en-US" altLang="ja-JP" dirty="0"/>
              <a:t>MOEA/D</a:t>
            </a:r>
            <a:endParaRPr kumimoji="1" lang="ja-JP" altLang="en-US" dirty="0"/>
          </a:p>
        </p:txBody>
      </p:sp>
      <p:cxnSp>
        <p:nvCxnSpPr>
          <p:cNvPr id="16" name="直線コネクタ 15">
            <a:extLst>
              <a:ext uri="{FF2B5EF4-FFF2-40B4-BE49-F238E27FC236}">
                <a16:creationId xmlns:a16="http://schemas.microsoft.com/office/drawing/2014/main" id="{A508CB26-A9FF-4B71-BE27-F60024799CAA}"/>
              </a:ext>
            </a:extLst>
          </p:cNvPr>
          <p:cNvCxnSpPr>
            <a:cxnSpLocks/>
          </p:cNvCxnSpPr>
          <p:nvPr/>
        </p:nvCxnSpPr>
        <p:spPr>
          <a:xfrm flipH="1">
            <a:off x="1932755" y="3065503"/>
            <a:ext cx="4163245"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テキスト ボックス 17">
                <a:extLst>
                  <a:ext uri="{FF2B5EF4-FFF2-40B4-BE49-F238E27FC236}">
                    <a16:creationId xmlns:a16="http://schemas.microsoft.com/office/drawing/2014/main" id="{A78422C4-1F8F-4927-B63E-0AE1E3605FD6}"/>
                  </a:ext>
                </a:extLst>
              </p:cNvPr>
              <p:cNvSpPr txBox="1"/>
              <p:nvPr/>
            </p:nvSpPr>
            <p:spPr>
              <a:xfrm>
                <a:off x="2102353" y="3454893"/>
                <a:ext cx="3950462" cy="584775"/>
              </a:xfrm>
              <a:prstGeom prst="rect">
                <a:avLst/>
              </a:prstGeom>
              <a:noFill/>
            </p:spPr>
            <p:txBody>
              <a:bodyPr wrap="square" rtlCol="0">
                <a:spAutoFit/>
              </a:bodyPr>
              <a:lstStyle/>
              <a:p>
                <a14:m>
                  <m:oMath xmlns:m="http://schemas.openxmlformats.org/officeDocument/2006/math">
                    <m:r>
                      <a:rPr kumimoji="1" lang="en-US" altLang="ja-JP" sz="1600" b="0" i="1" smtClean="0">
                        <a:solidFill>
                          <a:schemeClr val="accent1"/>
                        </a:solidFill>
                        <a:latin typeface="Cambria Math" panose="02040503050406030204" pitchFamily="18" charset="0"/>
                      </a:rPr>
                      <m:t>(</m:t>
                    </m:r>
                    <m:r>
                      <a:rPr kumimoji="1" lang="en-US" altLang="ja-JP" sz="1600" b="0" i="1" smtClean="0">
                        <a:solidFill>
                          <a:schemeClr val="accent1"/>
                        </a:solidFill>
                        <a:latin typeface="Cambria Math" panose="02040503050406030204" pitchFamily="18" charset="0"/>
                      </a:rPr>
                      <m:t>𝑓</m:t>
                    </m:r>
                    <m:r>
                      <a:rPr kumimoji="1" lang="en-US" altLang="ja-JP" sz="1600" b="0" i="1" smtClean="0">
                        <a:solidFill>
                          <a:schemeClr val="accent1"/>
                        </a:solidFill>
                        <a:latin typeface="Cambria Math" panose="02040503050406030204" pitchFamily="18" charset="0"/>
                      </a:rPr>
                      <m:t>,</m:t>
                    </m:r>
                    <m:r>
                      <a:rPr kumimoji="1" lang="en-US" altLang="ja-JP" sz="1600" b="0" i="1" smtClean="0">
                        <a:solidFill>
                          <a:schemeClr val="accent1"/>
                        </a:solidFill>
                        <a:latin typeface="Cambria Math" panose="02040503050406030204" pitchFamily="18" charset="0"/>
                      </a:rPr>
                      <m:t>𝑣</m:t>
                    </m:r>
                    <m:r>
                      <a:rPr kumimoji="1" lang="en-US" altLang="ja-JP" sz="1600" b="0" i="1" smtClean="0">
                        <a:solidFill>
                          <a:schemeClr val="accent1"/>
                        </a:solidFill>
                        <a:latin typeface="Cambria Math" panose="02040503050406030204" pitchFamily="18" charset="0"/>
                      </a:rPr>
                      <m:t>)</m:t>
                    </m:r>
                  </m:oMath>
                </a14:m>
                <a:r>
                  <a:rPr kumimoji="1" lang="ja-JP" altLang="en-US" sz="1600" b="1" dirty="0">
                    <a:solidFill>
                      <a:schemeClr val="accent1"/>
                    </a:solidFill>
                  </a:rPr>
                  <a:t>のトレード領域（制約境界付近）での探索は有利</a:t>
                </a:r>
                <a:endParaRPr kumimoji="1" lang="en-US" altLang="ja-JP" sz="1600" b="1" dirty="0">
                  <a:solidFill>
                    <a:schemeClr val="accent1"/>
                  </a:solidFill>
                </a:endParaRPr>
              </a:p>
            </p:txBody>
          </p:sp>
        </mc:Choice>
        <mc:Fallback xmlns="">
          <p:sp>
            <p:nvSpPr>
              <p:cNvPr id="18" name="テキスト ボックス 17">
                <a:extLst>
                  <a:ext uri="{FF2B5EF4-FFF2-40B4-BE49-F238E27FC236}">
                    <a16:creationId xmlns:a16="http://schemas.microsoft.com/office/drawing/2014/main" id="{A78422C4-1F8F-4927-B63E-0AE1E3605FD6}"/>
                  </a:ext>
                </a:extLst>
              </p:cNvPr>
              <p:cNvSpPr txBox="1">
                <a:spLocks noRot="1" noChangeAspect="1" noMove="1" noResize="1" noEditPoints="1" noAdjustHandles="1" noChangeArrowheads="1" noChangeShapeType="1" noTextEdit="1"/>
              </p:cNvSpPr>
              <p:nvPr/>
            </p:nvSpPr>
            <p:spPr>
              <a:xfrm>
                <a:off x="2102353" y="3454893"/>
                <a:ext cx="3950462" cy="584775"/>
              </a:xfrm>
              <a:prstGeom prst="rect">
                <a:avLst/>
              </a:prstGeom>
              <a:blipFill>
                <a:blip r:embed="rId2"/>
                <a:stretch>
                  <a:fillRect l="-926" t="-3125" b="-12500"/>
                </a:stretch>
              </a:blipFill>
            </p:spPr>
            <p:txBody>
              <a:bodyPr/>
              <a:lstStyle/>
              <a:p>
                <a:r>
                  <a:rPr lang="ja-JP" altLang="en-US">
                    <a:noFill/>
                  </a:rPr>
                  <a:t> </a:t>
                </a:r>
              </a:p>
            </p:txBody>
          </p:sp>
        </mc:Fallback>
      </mc:AlternateContent>
      <p:sp>
        <p:nvSpPr>
          <p:cNvPr id="19" name="テキスト ボックス 18">
            <a:extLst>
              <a:ext uri="{FF2B5EF4-FFF2-40B4-BE49-F238E27FC236}">
                <a16:creationId xmlns:a16="http://schemas.microsoft.com/office/drawing/2014/main" id="{AAB8CE93-55FB-4CD7-865B-250D1546AD7A}"/>
              </a:ext>
            </a:extLst>
          </p:cNvPr>
          <p:cNvSpPr txBox="1"/>
          <p:nvPr/>
        </p:nvSpPr>
        <p:spPr>
          <a:xfrm>
            <a:off x="417651" y="3559305"/>
            <a:ext cx="893963" cy="338554"/>
          </a:xfrm>
          <a:prstGeom prst="rect">
            <a:avLst/>
          </a:prstGeom>
          <a:noFill/>
        </p:spPr>
        <p:txBody>
          <a:bodyPr wrap="square" rtlCol="0">
            <a:spAutoFit/>
          </a:bodyPr>
          <a:lstStyle/>
          <a:p>
            <a:pPr algn="ctr"/>
            <a:r>
              <a:rPr kumimoji="1" lang="ja-JP" altLang="en-US" sz="1600" b="1" dirty="0">
                <a:solidFill>
                  <a:schemeClr val="accent1"/>
                </a:solidFill>
              </a:rPr>
              <a:t>メリット</a:t>
            </a:r>
          </a:p>
        </p:txBody>
      </p:sp>
      <p:sp>
        <p:nvSpPr>
          <p:cNvPr id="20" name="テキスト ボックス 19">
            <a:extLst>
              <a:ext uri="{FF2B5EF4-FFF2-40B4-BE49-F238E27FC236}">
                <a16:creationId xmlns:a16="http://schemas.microsoft.com/office/drawing/2014/main" id="{A5AF8FAB-93A4-4458-AADD-1D18EC18FAEE}"/>
              </a:ext>
            </a:extLst>
          </p:cNvPr>
          <p:cNvSpPr txBox="1"/>
          <p:nvPr/>
        </p:nvSpPr>
        <p:spPr>
          <a:xfrm>
            <a:off x="417652" y="4674181"/>
            <a:ext cx="1020623" cy="338554"/>
          </a:xfrm>
          <a:prstGeom prst="rect">
            <a:avLst/>
          </a:prstGeom>
          <a:noFill/>
        </p:spPr>
        <p:txBody>
          <a:bodyPr wrap="square" rtlCol="0">
            <a:spAutoFit/>
          </a:bodyPr>
          <a:lstStyle/>
          <a:p>
            <a:pPr algn="ctr"/>
            <a:r>
              <a:rPr kumimoji="1" lang="ja-JP" altLang="en-US" sz="1600" b="1" dirty="0">
                <a:solidFill>
                  <a:schemeClr val="accent4"/>
                </a:solidFill>
              </a:rPr>
              <a:t>デメリット</a:t>
            </a:r>
          </a:p>
        </p:txBody>
      </p:sp>
      <p:sp>
        <p:nvSpPr>
          <p:cNvPr id="21" name="テキスト ボックス 20">
            <a:extLst>
              <a:ext uri="{FF2B5EF4-FFF2-40B4-BE49-F238E27FC236}">
                <a16:creationId xmlns:a16="http://schemas.microsoft.com/office/drawing/2014/main" id="{3AC05345-B5B4-4D42-AAFF-6BF3471F63B5}"/>
              </a:ext>
            </a:extLst>
          </p:cNvPr>
          <p:cNvSpPr txBox="1"/>
          <p:nvPr/>
        </p:nvSpPr>
        <p:spPr>
          <a:xfrm>
            <a:off x="2102353" y="4581848"/>
            <a:ext cx="3950462" cy="584775"/>
          </a:xfrm>
          <a:prstGeom prst="rect">
            <a:avLst/>
          </a:prstGeom>
          <a:noFill/>
        </p:spPr>
        <p:txBody>
          <a:bodyPr wrap="square" rtlCol="0">
            <a:spAutoFit/>
          </a:bodyPr>
          <a:lstStyle/>
          <a:p>
            <a:r>
              <a:rPr kumimoji="1" lang="ja-JP" altLang="en-US" sz="1600" b="1" dirty="0">
                <a:solidFill>
                  <a:schemeClr val="accent4"/>
                </a:solidFill>
              </a:rPr>
              <a:t>可能領域が狭い場合は、その領域に到達するまでに時間がかかりやすい</a:t>
            </a:r>
            <a:endParaRPr kumimoji="1" lang="en-US" altLang="ja-JP" sz="1600" b="1" dirty="0">
              <a:solidFill>
                <a:schemeClr val="accent4"/>
              </a:solidFill>
            </a:endParaRPr>
          </a:p>
        </p:txBody>
      </p:sp>
      <p:sp>
        <p:nvSpPr>
          <p:cNvPr id="24" name="テキスト ボックス 23">
            <a:extLst>
              <a:ext uri="{FF2B5EF4-FFF2-40B4-BE49-F238E27FC236}">
                <a16:creationId xmlns:a16="http://schemas.microsoft.com/office/drawing/2014/main" id="{69CB68CB-F733-42CA-B6D0-E77CB64DEA21}"/>
              </a:ext>
            </a:extLst>
          </p:cNvPr>
          <p:cNvSpPr txBox="1"/>
          <p:nvPr/>
        </p:nvSpPr>
        <p:spPr>
          <a:xfrm>
            <a:off x="6809968" y="4581848"/>
            <a:ext cx="4516057" cy="338554"/>
          </a:xfrm>
          <a:prstGeom prst="rect">
            <a:avLst/>
          </a:prstGeom>
          <a:noFill/>
        </p:spPr>
        <p:txBody>
          <a:bodyPr wrap="square" rtlCol="0">
            <a:spAutoFit/>
          </a:bodyPr>
          <a:lstStyle/>
          <a:p>
            <a:r>
              <a:rPr kumimoji="1" lang="ja-JP" altLang="en-US" sz="1600" b="1" dirty="0">
                <a:solidFill>
                  <a:schemeClr val="accent4"/>
                </a:solidFill>
              </a:rPr>
              <a:t>可能解獲得後、局所解で解の改善が停滞しやすい</a:t>
            </a:r>
            <a:endParaRPr kumimoji="1" lang="en-US" altLang="ja-JP" sz="1600" b="1" dirty="0">
              <a:solidFill>
                <a:schemeClr val="accent4"/>
              </a:solidFill>
            </a:endParaRPr>
          </a:p>
        </p:txBody>
      </p:sp>
      <p:sp>
        <p:nvSpPr>
          <p:cNvPr id="25" name="テキスト ボックス 24">
            <a:extLst>
              <a:ext uri="{FF2B5EF4-FFF2-40B4-BE49-F238E27FC236}">
                <a16:creationId xmlns:a16="http://schemas.microsoft.com/office/drawing/2014/main" id="{15B382A9-E4A5-442D-A7D0-AFB12139F625}"/>
              </a:ext>
            </a:extLst>
          </p:cNvPr>
          <p:cNvSpPr txBox="1"/>
          <p:nvPr/>
        </p:nvSpPr>
        <p:spPr>
          <a:xfrm>
            <a:off x="7092766" y="4980638"/>
            <a:ext cx="3950462" cy="584775"/>
          </a:xfrm>
          <a:prstGeom prst="rect">
            <a:avLst/>
          </a:prstGeom>
          <a:noFill/>
        </p:spPr>
        <p:txBody>
          <a:bodyPr wrap="square" rtlCol="0">
            <a:spAutoFit/>
          </a:bodyPr>
          <a:lstStyle/>
          <a:p>
            <a:r>
              <a:rPr kumimoji="1" lang="ja-JP" altLang="en-US" sz="1600" dirty="0"/>
              <a:t>可能解を得た後、微小な制約違反が発生するだけでも、全く更新しないため</a:t>
            </a:r>
            <a:endParaRPr kumimoji="1" lang="en-US" altLang="ja-JP" sz="1600" dirty="0"/>
          </a:p>
        </p:txBody>
      </p:sp>
    </p:spTree>
    <p:extLst>
      <p:ext uri="{BB962C8B-B14F-4D97-AF65-F5344CB8AC3E}">
        <p14:creationId xmlns:p14="http://schemas.microsoft.com/office/powerpoint/2010/main" val="21661557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テキスト ボックス 49">
            <a:extLst>
              <a:ext uri="{FF2B5EF4-FFF2-40B4-BE49-F238E27FC236}">
                <a16:creationId xmlns:a16="http://schemas.microsoft.com/office/drawing/2014/main" id="{BA8657F7-EA04-429B-BD21-0801CB5FD35B}"/>
              </a:ext>
            </a:extLst>
          </p:cNvPr>
          <p:cNvSpPr txBox="1"/>
          <p:nvPr/>
        </p:nvSpPr>
        <p:spPr>
          <a:xfrm>
            <a:off x="1889256" y="1271644"/>
            <a:ext cx="5026594" cy="4898362"/>
          </a:xfrm>
          <a:prstGeom prst="rect">
            <a:avLst/>
          </a:prstGeom>
          <a:solidFill>
            <a:schemeClr val="bg1">
              <a:lumMod val="85000"/>
            </a:schemeClr>
          </a:solidFill>
        </p:spPr>
        <p:txBody>
          <a:bodyPr wrap="square" rtlCol="0">
            <a:spAutoFit/>
          </a:bodyPr>
          <a:lstStyle/>
          <a:p>
            <a:pPr algn="ctr"/>
            <a:endParaRPr kumimoji="1" lang="en-US" altLang="ja-JP" dirty="0">
              <a:solidFill>
                <a:schemeClr val="bg1"/>
              </a:solidFill>
            </a:endParaRPr>
          </a:p>
        </p:txBody>
      </p:sp>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lstStyle/>
          <a:p>
            <a:r>
              <a:rPr lang="en-US" altLang="ja-JP" dirty="0"/>
              <a:t>2022</a:t>
            </a:r>
            <a:r>
              <a:rPr lang="ja-JP" altLang="en-US" dirty="0"/>
              <a:t>年度 共同研究　上期進捗</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2</a:t>
            </a:fld>
            <a:endParaRPr kumimoji="1" lang="ja-JP" altLang="en-US"/>
          </a:p>
        </p:txBody>
      </p:sp>
      <p:graphicFrame>
        <p:nvGraphicFramePr>
          <p:cNvPr id="9" name="コンテンツ プレースホルダー 6">
            <a:extLst>
              <a:ext uri="{FF2B5EF4-FFF2-40B4-BE49-F238E27FC236}">
                <a16:creationId xmlns:a16="http://schemas.microsoft.com/office/drawing/2014/main" id="{A9A8B8B6-F23D-4D38-9233-209CE9A1739C}"/>
              </a:ext>
            </a:extLst>
          </p:cNvPr>
          <p:cNvGraphicFramePr>
            <a:graphicFrameLocks/>
          </p:cNvGraphicFramePr>
          <p:nvPr>
            <p:extLst>
              <p:ext uri="{D42A27DB-BD31-4B8C-83A1-F6EECF244321}">
                <p14:modId xmlns:p14="http://schemas.microsoft.com/office/powerpoint/2010/main" val="2535648474"/>
              </p:ext>
            </p:extLst>
          </p:nvPr>
        </p:nvGraphicFramePr>
        <p:xfrm>
          <a:off x="81623" y="901038"/>
          <a:ext cx="11880000" cy="365760"/>
        </p:xfrm>
        <a:graphic>
          <a:graphicData uri="http://schemas.openxmlformats.org/drawingml/2006/table">
            <a:tbl>
              <a:tblPr firstRow="1" bandRow="1">
                <a:tableStyleId>{69012ECD-51FC-41F1-AA8D-1B2483CD663E}</a:tableStyleId>
              </a:tblPr>
              <a:tblGrid>
                <a:gridCol w="1800000">
                  <a:extLst>
                    <a:ext uri="{9D8B030D-6E8A-4147-A177-3AD203B41FA5}">
                      <a16:colId xmlns:a16="http://schemas.microsoft.com/office/drawing/2014/main" val="593228238"/>
                    </a:ext>
                  </a:extLst>
                </a:gridCol>
                <a:gridCol w="2520000">
                  <a:extLst>
                    <a:ext uri="{9D8B030D-6E8A-4147-A177-3AD203B41FA5}">
                      <a16:colId xmlns:a16="http://schemas.microsoft.com/office/drawing/2014/main" val="3320444244"/>
                    </a:ext>
                  </a:extLst>
                </a:gridCol>
                <a:gridCol w="2520000">
                  <a:extLst>
                    <a:ext uri="{9D8B030D-6E8A-4147-A177-3AD203B41FA5}">
                      <a16:colId xmlns:a16="http://schemas.microsoft.com/office/drawing/2014/main" val="869470032"/>
                    </a:ext>
                  </a:extLst>
                </a:gridCol>
                <a:gridCol w="2520000">
                  <a:extLst>
                    <a:ext uri="{9D8B030D-6E8A-4147-A177-3AD203B41FA5}">
                      <a16:colId xmlns:a16="http://schemas.microsoft.com/office/drawing/2014/main" val="2652370762"/>
                    </a:ext>
                  </a:extLst>
                </a:gridCol>
                <a:gridCol w="2520000">
                  <a:extLst>
                    <a:ext uri="{9D8B030D-6E8A-4147-A177-3AD203B41FA5}">
                      <a16:colId xmlns:a16="http://schemas.microsoft.com/office/drawing/2014/main" val="1552732749"/>
                    </a:ext>
                  </a:extLst>
                </a:gridCol>
              </a:tblGrid>
              <a:tr h="266148">
                <a:tc>
                  <a:txBody>
                    <a:bodyPr/>
                    <a:lstStyle/>
                    <a:p>
                      <a:pPr algn="ctr"/>
                      <a:r>
                        <a:rPr kumimoji="1" lang="ja-JP" altLang="en-US" sz="1600" dirty="0"/>
                        <a:t>項目</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lg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dirty="0"/>
                        <a:t>1Q</a:t>
                      </a:r>
                      <a:r>
                        <a:rPr kumimoji="1" lang="ja-JP" altLang="en-US" dirty="0"/>
                        <a:t>（</a:t>
                      </a:r>
                      <a:r>
                        <a:rPr kumimoji="1" lang="en-US" altLang="ja-JP" dirty="0"/>
                        <a:t>4</a:t>
                      </a:r>
                      <a:r>
                        <a:rPr kumimoji="1" lang="ja-JP" altLang="en-US" dirty="0"/>
                        <a:t>月～</a:t>
                      </a:r>
                      <a:r>
                        <a:rPr kumimoji="1" lang="en-US" altLang="ja-JP" dirty="0"/>
                        <a:t>6</a:t>
                      </a:r>
                      <a:r>
                        <a:rPr kumimoji="1" lang="ja-JP" altLang="en-US" dirty="0"/>
                        <a:t>月）</a:t>
                      </a:r>
                    </a:p>
                  </a:txBody>
                  <a:tcPr>
                    <a:lnL w="12700" cap="flat" cmpd="sng" algn="ctr">
                      <a:solidFill>
                        <a:schemeClr val="tx1"/>
                      </a:solidFill>
                      <a:prstDash val="lg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dirty="0"/>
                        <a:t>2Q</a:t>
                      </a:r>
                      <a:r>
                        <a:rPr kumimoji="1" lang="ja-JP" altLang="en-US" dirty="0"/>
                        <a:t>（</a:t>
                      </a:r>
                      <a:r>
                        <a:rPr kumimoji="1" lang="en-US" altLang="ja-JP" dirty="0"/>
                        <a:t>7</a:t>
                      </a:r>
                      <a:r>
                        <a:rPr kumimoji="1" lang="ja-JP" altLang="en-US" dirty="0"/>
                        <a:t>月～</a:t>
                      </a:r>
                      <a:r>
                        <a:rPr kumimoji="1" lang="en-US" altLang="ja-JP" dirty="0"/>
                        <a:t>9</a:t>
                      </a:r>
                      <a:r>
                        <a:rPr kumimoji="1" lang="ja-JP" altLang="en-US" dirty="0"/>
                        <a:t>月）</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dirty="0"/>
                        <a:t>3Q</a:t>
                      </a:r>
                      <a:r>
                        <a:rPr kumimoji="1" lang="ja-JP" altLang="en-US" dirty="0"/>
                        <a:t>（</a:t>
                      </a:r>
                      <a:r>
                        <a:rPr kumimoji="1" lang="en-US" altLang="ja-JP" dirty="0"/>
                        <a:t>10</a:t>
                      </a:r>
                      <a:r>
                        <a:rPr kumimoji="1" lang="ja-JP" altLang="en-US" dirty="0"/>
                        <a:t>月～</a:t>
                      </a:r>
                      <a:r>
                        <a:rPr kumimoji="1" lang="en-US" altLang="ja-JP" dirty="0"/>
                        <a:t>12</a:t>
                      </a:r>
                      <a:r>
                        <a:rPr kumimoji="1" lang="ja-JP" altLang="en-US" dirty="0"/>
                        <a:t>月）</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dirty="0"/>
                        <a:t>4Q</a:t>
                      </a:r>
                      <a:r>
                        <a:rPr kumimoji="1" lang="ja-JP" altLang="en-US" dirty="0"/>
                        <a:t>（</a:t>
                      </a:r>
                      <a:r>
                        <a:rPr kumimoji="1" lang="en-US" altLang="ja-JP" dirty="0"/>
                        <a:t>1</a:t>
                      </a:r>
                      <a:r>
                        <a:rPr kumimoji="1" lang="ja-JP" altLang="en-US" dirty="0"/>
                        <a:t>月～</a:t>
                      </a:r>
                      <a:r>
                        <a:rPr kumimoji="1" lang="en-US" altLang="ja-JP" dirty="0"/>
                        <a:t>3</a:t>
                      </a:r>
                      <a:r>
                        <a:rPr kumimoji="1" lang="ja-JP" altLang="en-US" dirty="0"/>
                        <a:t>月）</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79225261"/>
                  </a:ext>
                </a:extLst>
              </a:tr>
            </a:tbl>
          </a:graphicData>
        </a:graphic>
      </p:graphicFrame>
      <p:sp>
        <p:nvSpPr>
          <p:cNvPr id="10" name="テキスト ボックス 9">
            <a:extLst>
              <a:ext uri="{FF2B5EF4-FFF2-40B4-BE49-F238E27FC236}">
                <a16:creationId xmlns:a16="http://schemas.microsoft.com/office/drawing/2014/main" id="{C45EFDA1-44CE-4C9A-A864-19EF09CC7A2D}"/>
              </a:ext>
            </a:extLst>
          </p:cNvPr>
          <p:cNvSpPr txBox="1"/>
          <p:nvPr/>
        </p:nvSpPr>
        <p:spPr>
          <a:xfrm>
            <a:off x="314391" y="1885555"/>
            <a:ext cx="1338828" cy="369332"/>
          </a:xfrm>
          <a:prstGeom prst="rect">
            <a:avLst/>
          </a:prstGeom>
          <a:noFill/>
        </p:spPr>
        <p:txBody>
          <a:bodyPr wrap="none" rtlCol="0">
            <a:spAutoFit/>
          </a:bodyPr>
          <a:lstStyle/>
          <a:p>
            <a:r>
              <a:rPr kumimoji="1" lang="ja-JP" altLang="en-US" b="1" dirty="0"/>
              <a:t>制約対処法</a:t>
            </a:r>
          </a:p>
        </p:txBody>
      </p:sp>
      <p:sp>
        <p:nvSpPr>
          <p:cNvPr id="13" name="テキスト ボックス 12">
            <a:extLst>
              <a:ext uri="{FF2B5EF4-FFF2-40B4-BE49-F238E27FC236}">
                <a16:creationId xmlns:a16="http://schemas.microsoft.com/office/drawing/2014/main" id="{466AD4C2-C11D-4295-84A1-ABC1BF0A2392}"/>
              </a:ext>
            </a:extLst>
          </p:cNvPr>
          <p:cNvSpPr txBox="1"/>
          <p:nvPr/>
        </p:nvSpPr>
        <p:spPr>
          <a:xfrm>
            <a:off x="314391" y="2868785"/>
            <a:ext cx="1338828" cy="369332"/>
          </a:xfrm>
          <a:prstGeom prst="rect">
            <a:avLst/>
          </a:prstGeom>
          <a:noFill/>
        </p:spPr>
        <p:txBody>
          <a:bodyPr wrap="none" rtlCol="0">
            <a:spAutoFit/>
          </a:bodyPr>
          <a:lstStyle/>
          <a:p>
            <a:r>
              <a:rPr kumimoji="1" lang="ja-JP" altLang="en-US" b="1" dirty="0"/>
              <a:t>近傍生成法</a:t>
            </a:r>
          </a:p>
        </p:txBody>
      </p:sp>
      <p:sp>
        <p:nvSpPr>
          <p:cNvPr id="15" name="テキスト ボックス 14">
            <a:extLst>
              <a:ext uri="{FF2B5EF4-FFF2-40B4-BE49-F238E27FC236}">
                <a16:creationId xmlns:a16="http://schemas.microsoft.com/office/drawing/2014/main" id="{6B0D54D0-B9DA-4639-BEDA-1ED6BE6380E2}"/>
              </a:ext>
            </a:extLst>
          </p:cNvPr>
          <p:cNvSpPr txBox="1"/>
          <p:nvPr/>
        </p:nvSpPr>
        <p:spPr>
          <a:xfrm>
            <a:off x="65124" y="3749025"/>
            <a:ext cx="1837362" cy="369332"/>
          </a:xfrm>
          <a:prstGeom prst="rect">
            <a:avLst/>
          </a:prstGeom>
          <a:noFill/>
        </p:spPr>
        <p:txBody>
          <a:bodyPr wrap="none" rtlCol="0">
            <a:spAutoFit/>
          </a:bodyPr>
          <a:lstStyle/>
          <a:p>
            <a:r>
              <a:rPr kumimoji="1" lang="ja-JP" altLang="en-US" b="1" dirty="0"/>
              <a:t>合体アルゴリズム</a:t>
            </a:r>
          </a:p>
        </p:txBody>
      </p:sp>
      <p:cxnSp>
        <p:nvCxnSpPr>
          <p:cNvPr id="16" name="直線矢印コネクタ 15">
            <a:extLst>
              <a:ext uri="{FF2B5EF4-FFF2-40B4-BE49-F238E27FC236}">
                <a16:creationId xmlns:a16="http://schemas.microsoft.com/office/drawing/2014/main" id="{B309D90D-7174-4AE1-BFF0-F749B94AC388}"/>
              </a:ext>
            </a:extLst>
          </p:cNvPr>
          <p:cNvCxnSpPr>
            <a:cxnSpLocks/>
          </p:cNvCxnSpPr>
          <p:nvPr/>
        </p:nvCxnSpPr>
        <p:spPr>
          <a:xfrm flipV="1">
            <a:off x="1879731" y="2070221"/>
            <a:ext cx="5046407" cy="15301"/>
          </a:xfrm>
          <a:prstGeom prst="straightConnector1">
            <a:avLst/>
          </a:prstGeom>
          <a:ln>
            <a:solidFill>
              <a:schemeClr val="accent1"/>
            </a:solidFill>
            <a:headEnd w="med" len="med"/>
            <a:tailEnd type="triangle" w="lg" len="lg"/>
          </a:ln>
        </p:spPr>
        <p:style>
          <a:lnRef idx="2">
            <a:schemeClr val="dk1"/>
          </a:lnRef>
          <a:fillRef idx="0">
            <a:schemeClr val="dk1"/>
          </a:fillRef>
          <a:effectRef idx="1">
            <a:schemeClr val="dk1"/>
          </a:effectRef>
          <a:fontRef idx="minor">
            <a:schemeClr val="tx1"/>
          </a:fontRef>
        </p:style>
      </p:cxnSp>
      <p:sp>
        <p:nvSpPr>
          <p:cNvPr id="17" name="テキスト ボックス 16">
            <a:extLst>
              <a:ext uri="{FF2B5EF4-FFF2-40B4-BE49-F238E27FC236}">
                <a16:creationId xmlns:a16="http://schemas.microsoft.com/office/drawing/2014/main" id="{4068102B-CD8A-44B0-88C6-EBFC2E2DD230}"/>
              </a:ext>
            </a:extLst>
          </p:cNvPr>
          <p:cNvSpPr txBox="1"/>
          <p:nvPr/>
        </p:nvSpPr>
        <p:spPr>
          <a:xfrm>
            <a:off x="2037485" y="4165324"/>
            <a:ext cx="889067" cy="369332"/>
          </a:xfrm>
          <a:prstGeom prst="rect">
            <a:avLst/>
          </a:prstGeom>
          <a:noFill/>
        </p:spPr>
        <p:txBody>
          <a:bodyPr wrap="square" rtlCol="0">
            <a:spAutoFit/>
          </a:bodyPr>
          <a:lstStyle/>
          <a:p>
            <a:pPr algn="ctr"/>
            <a:r>
              <a:rPr kumimoji="1" lang="ja-JP" altLang="en-US" dirty="0"/>
              <a:t>熊谷</a:t>
            </a:r>
          </a:p>
        </p:txBody>
      </p:sp>
      <p:sp>
        <p:nvSpPr>
          <p:cNvPr id="18" name="二等辺三角形 17">
            <a:extLst>
              <a:ext uri="{FF2B5EF4-FFF2-40B4-BE49-F238E27FC236}">
                <a16:creationId xmlns:a16="http://schemas.microsoft.com/office/drawing/2014/main" id="{5E6562E1-DB00-4859-8193-8BC69F03A052}"/>
              </a:ext>
            </a:extLst>
          </p:cNvPr>
          <p:cNvSpPr/>
          <p:nvPr/>
        </p:nvSpPr>
        <p:spPr>
          <a:xfrm rot="10800000">
            <a:off x="6014903" y="1931847"/>
            <a:ext cx="164002" cy="129245"/>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9" name="テキスト ボックス 18">
            <a:extLst>
              <a:ext uri="{FF2B5EF4-FFF2-40B4-BE49-F238E27FC236}">
                <a16:creationId xmlns:a16="http://schemas.microsoft.com/office/drawing/2014/main" id="{1312052C-4E92-4F39-9AE5-A8D06F2FD9B6}"/>
              </a:ext>
            </a:extLst>
          </p:cNvPr>
          <p:cNvSpPr txBox="1"/>
          <p:nvPr/>
        </p:nvSpPr>
        <p:spPr>
          <a:xfrm>
            <a:off x="5122250" y="1578671"/>
            <a:ext cx="1924647" cy="307777"/>
          </a:xfrm>
          <a:prstGeom prst="rect">
            <a:avLst/>
          </a:prstGeom>
          <a:noFill/>
        </p:spPr>
        <p:txBody>
          <a:bodyPr wrap="square" rtlCol="0">
            <a:spAutoFit/>
          </a:bodyPr>
          <a:lstStyle/>
          <a:p>
            <a:pPr algn="ctr"/>
            <a:r>
              <a:rPr kumimoji="1" lang="ja-JP" altLang="en-US" sz="1400" dirty="0"/>
              <a:t>電気学会 </a:t>
            </a:r>
            <a:r>
              <a:rPr kumimoji="1" lang="en-US" altLang="ja-JP" sz="1400" dirty="0"/>
              <a:t>C</a:t>
            </a:r>
            <a:r>
              <a:rPr kumimoji="1" lang="ja-JP" altLang="en-US" sz="1400" dirty="0"/>
              <a:t>部門大会</a:t>
            </a:r>
          </a:p>
        </p:txBody>
      </p:sp>
      <p:cxnSp>
        <p:nvCxnSpPr>
          <p:cNvPr id="20" name="直線コネクタ 19">
            <a:extLst>
              <a:ext uri="{FF2B5EF4-FFF2-40B4-BE49-F238E27FC236}">
                <a16:creationId xmlns:a16="http://schemas.microsoft.com/office/drawing/2014/main" id="{08D54A08-4CEC-41F0-A820-4235A28FC5B2}"/>
              </a:ext>
            </a:extLst>
          </p:cNvPr>
          <p:cNvCxnSpPr>
            <a:cxnSpLocks/>
          </p:cNvCxnSpPr>
          <p:nvPr/>
        </p:nvCxnSpPr>
        <p:spPr>
          <a:xfrm>
            <a:off x="1879731" y="1266798"/>
            <a:ext cx="0" cy="4903208"/>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FC4FD2EF-7DF2-43A8-8694-4BB79F4325CE}"/>
              </a:ext>
            </a:extLst>
          </p:cNvPr>
          <p:cNvCxnSpPr>
            <a:cxnSpLocks/>
          </p:cNvCxnSpPr>
          <p:nvPr/>
        </p:nvCxnSpPr>
        <p:spPr>
          <a:xfrm>
            <a:off x="4399247" y="1266798"/>
            <a:ext cx="0" cy="4903208"/>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E2DF800E-14B6-4AF1-9257-F248CEE8C072}"/>
              </a:ext>
            </a:extLst>
          </p:cNvPr>
          <p:cNvCxnSpPr>
            <a:cxnSpLocks/>
          </p:cNvCxnSpPr>
          <p:nvPr/>
        </p:nvCxnSpPr>
        <p:spPr>
          <a:xfrm>
            <a:off x="6926138" y="1266798"/>
            <a:ext cx="0" cy="4903208"/>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 name="直線コネクタ 22">
            <a:extLst>
              <a:ext uri="{FF2B5EF4-FFF2-40B4-BE49-F238E27FC236}">
                <a16:creationId xmlns:a16="http://schemas.microsoft.com/office/drawing/2014/main" id="{99C48243-FFF0-4108-A649-FB08DC338154}"/>
              </a:ext>
            </a:extLst>
          </p:cNvPr>
          <p:cNvCxnSpPr>
            <a:cxnSpLocks/>
          </p:cNvCxnSpPr>
          <p:nvPr/>
        </p:nvCxnSpPr>
        <p:spPr>
          <a:xfrm>
            <a:off x="9445654" y="1266798"/>
            <a:ext cx="0" cy="4903208"/>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6" name="テキスト ボックス 25">
            <a:extLst>
              <a:ext uri="{FF2B5EF4-FFF2-40B4-BE49-F238E27FC236}">
                <a16:creationId xmlns:a16="http://schemas.microsoft.com/office/drawing/2014/main" id="{DB37C858-AEC8-4397-81A3-85DDB5CD9CAA}"/>
              </a:ext>
            </a:extLst>
          </p:cNvPr>
          <p:cNvSpPr txBox="1"/>
          <p:nvPr/>
        </p:nvSpPr>
        <p:spPr>
          <a:xfrm>
            <a:off x="3849760" y="1702675"/>
            <a:ext cx="1088062" cy="369332"/>
          </a:xfrm>
          <a:prstGeom prst="rect">
            <a:avLst/>
          </a:prstGeom>
          <a:noFill/>
        </p:spPr>
        <p:txBody>
          <a:bodyPr wrap="square" rtlCol="0">
            <a:spAutoFit/>
          </a:bodyPr>
          <a:lstStyle/>
          <a:p>
            <a:pPr algn="ctr"/>
            <a:r>
              <a:rPr kumimoji="1" lang="ja-JP" altLang="en-US" dirty="0"/>
              <a:t>小嶋さん</a:t>
            </a:r>
          </a:p>
        </p:txBody>
      </p:sp>
      <p:cxnSp>
        <p:nvCxnSpPr>
          <p:cNvPr id="30" name="直線矢印コネクタ 29">
            <a:extLst>
              <a:ext uri="{FF2B5EF4-FFF2-40B4-BE49-F238E27FC236}">
                <a16:creationId xmlns:a16="http://schemas.microsoft.com/office/drawing/2014/main" id="{AC9DAE13-EF39-4F77-8FC4-470804B72C22}"/>
              </a:ext>
            </a:extLst>
          </p:cNvPr>
          <p:cNvCxnSpPr>
            <a:cxnSpLocks/>
          </p:cNvCxnSpPr>
          <p:nvPr/>
        </p:nvCxnSpPr>
        <p:spPr>
          <a:xfrm flipV="1">
            <a:off x="1879731" y="3069734"/>
            <a:ext cx="5046407" cy="15301"/>
          </a:xfrm>
          <a:prstGeom prst="straightConnector1">
            <a:avLst/>
          </a:prstGeom>
          <a:ln>
            <a:solidFill>
              <a:schemeClr val="accent1"/>
            </a:solidFill>
            <a:headEnd w="med" len="med"/>
            <a:tailEnd type="triangle" w="lg" len="lg"/>
          </a:ln>
        </p:spPr>
        <p:style>
          <a:lnRef idx="2">
            <a:schemeClr val="dk1"/>
          </a:lnRef>
          <a:fillRef idx="0">
            <a:schemeClr val="dk1"/>
          </a:fillRef>
          <a:effectRef idx="1">
            <a:schemeClr val="dk1"/>
          </a:effectRef>
          <a:fontRef idx="minor">
            <a:schemeClr val="tx1"/>
          </a:fontRef>
        </p:style>
      </p:cxnSp>
      <p:sp>
        <p:nvSpPr>
          <p:cNvPr id="32" name="テキスト ボックス 31">
            <a:extLst>
              <a:ext uri="{FF2B5EF4-FFF2-40B4-BE49-F238E27FC236}">
                <a16:creationId xmlns:a16="http://schemas.microsoft.com/office/drawing/2014/main" id="{17E5A659-8187-4853-B3DB-A238A362528C}"/>
              </a:ext>
            </a:extLst>
          </p:cNvPr>
          <p:cNvSpPr txBox="1"/>
          <p:nvPr/>
        </p:nvSpPr>
        <p:spPr>
          <a:xfrm>
            <a:off x="3850915" y="2689167"/>
            <a:ext cx="1088062" cy="369332"/>
          </a:xfrm>
          <a:prstGeom prst="rect">
            <a:avLst/>
          </a:prstGeom>
          <a:noFill/>
        </p:spPr>
        <p:txBody>
          <a:bodyPr wrap="square" rtlCol="0">
            <a:spAutoFit/>
          </a:bodyPr>
          <a:lstStyle/>
          <a:p>
            <a:pPr algn="ctr"/>
            <a:r>
              <a:rPr kumimoji="1" lang="ja-JP" altLang="en-US" dirty="0"/>
              <a:t>佐藤さん</a:t>
            </a:r>
          </a:p>
        </p:txBody>
      </p:sp>
      <p:sp>
        <p:nvSpPr>
          <p:cNvPr id="33" name="二等辺三角形 32">
            <a:extLst>
              <a:ext uri="{FF2B5EF4-FFF2-40B4-BE49-F238E27FC236}">
                <a16:creationId xmlns:a16="http://schemas.microsoft.com/office/drawing/2014/main" id="{C601EBBD-1CBB-4EFC-9FBA-C291898A295D}"/>
              </a:ext>
            </a:extLst>
          </p:cNvPr>
          <p:cNvSpPr/>
          <p:nvPr/>
        </p:nvSpPr>
        <p:spPr>
          <a:xfrm rot="10800000">
            <a:off x="6014903" y="2926297"/>
            <a:ext cx="164002" cy="129245"/>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4" name="テキスト ボックス 33">
            <a:extLst>
              <a:ext uri="{FF2B5EF4-FFF2-40B4-BE49-F238E27FC236}">
                <a16:creationId xmlns:a16="http://schemas.microsoft.com/office/drawing/2014/main" id="{FECBED07-4DFB-49F8-BABB-958ED67661C2}"/>
              </a:ext>
            </a:extLst>
          </p:cNvPr>
          <p:cNvSpPr txBox="1"/>
          <p:nvPr/>
        </p:nvSpPr>
        <p:spPr>
          <a:xfrm>
            <a:off x="5146911" y="2573121"/>
            <a:ext cx="1924647" cy="307777"/>
          </a:xfrm>
          <a:prstGeom prst="rect">
            <a:avLst/>
          </a:prstGeom>
          <a:noFill/>
        </p:spPr>
        <p:txBody>
          <a:bodyPr wrap="square" rtlCol="0">
            <a:spAutoFit/>
          </a:bodyPr>
          <a:lstStyle/>
          <a:p>
            <a:pPr algn="ctr"/>
            <a:r>
              <a:rPr kumimoji="1" lang="ja-JP" altLang="en-US" sz="1400" dirty="0"/>
              <a:t>電気学会 </a:t>
            </a:r>
            <a:r>
              <a:rPr kumimoji="1" lang="en-US" altLang="ja-JP" sz="1400" dirty="0"/>
              <a:t>C</a:t>
            </a:r>
            <a:r>
              <a:rPr kumimoji="1" lang="ja-JP" altLang="en-US" sz="1400" dirty="0"/>
              <a:t>部門大会</a:t>
            </a:r>
          </a:p>
        </p:txBody>
      </p:sp>
      <p:sp>
        <p:nvSpPr>
          <p:cNvPr id="37" name="吹き出し: 角を丸めた四角形 36">
            <a:extLst>
              <a:ext uri="{FF2B5EF4-FFF2-40B4-BE49-F238E27FC236}">
                <a16:creationId xmlns:a16="http://schemas.microsoft.com/office/drawing/2014/main" id="{C205E476-63DA-4861-A6F1-9A661CF003E9}"/>
              </a:ext>
            </a:extLst>
          </p:cNvPr>
          <p:cNvSpPr/>
          <p:nvPr/>
        </p:nvSpPr>
        <p:spPr>
          <a:xfrm>
            <a:off x="7394520" y="2797442"/>
            <a:ext cx="1960450" cy="468295"/>
          </a:xfrm>
          <a:prstGeom prst="wedgeRoundRectCallout">
            <a:avLst>
              <a:gd name="adj1" fmla="val -63959"/>
              <a:gd name="adj2" fmla="val 7266"/>
              <a:gd name="adj3" fmla="val 16667"/>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a:t>学会発表を目指して、</a:t>
            </a:r>
            <a:endParaRPr lang="en-US" altLang="ja-JP" sz="1400" dirty="0"/>
          </a:p>
          <a:p>
            <a:pPr algn="ctr"/>
            <a:r>
              <a:rPr lang="ja-JP" altLang="en-US" sz="1400" dirty="0"/>
              <a:t>適宜進めてきた</a:t>
            </a:r>
          </a:p>
        </p:txBody>
      </p:sp>
      <p:cxnSp>
        <p:nvCxnSpPr>
          <p:cNvPr id="38" name="直線矢印コネクタ 37">
            <a:extLst>
              <a:ext uri="{FF2B5EF4-FFF2-40B4-BE49-F238E27FC236}">
                <a16:creationId xmlns:a16="http://schemas.microsoft.com/office/drawing/2014/main" id="{B653FB38-FFE9-48E8-90C0-5070C8B1748F}"/>
              </a:ext>
            </a:extLst>
          </p:cNvPr>
          <p:cNvCxnSpPr>
            <a:cxnSpLocks/>
          </p:cNvCxnSpPr>
          <p:nvPr/>
        </p:nvCxnSpPr>
        <p:spPr>
          <a:xfrm flipV="1">
            <a:off x="1872357" y="4580507"/>
            <a:ext cx="1223087" cy="1"/>
          </a:xfrm>
          <a:prstGeom prst="straightConnector1">
            <a:avLst/>
          </a:prstGeom>
          <a:ln>
            <a:solidFill>
              <a:schemeClr val="accent1"/>
            </a:solidFill>
            <a:headEnd w="med" len="med"/>
            <a:tailEnd type="triangle" w="lg" len="lg"/>
          </a:ln>
        </p:spPr>
        <p:style>
          <a:lnRef idx="2">
            <a:schemeClr val="dk1"/>
          </a:lnRef>
          <a:fillRef idx="0">
            <a:schemeClr val="dk1"/>
          </a:fillRef>
          <a:effectRef idx="1">
            <a:schemeClr val="dk1"/>
          </a:effectRef>
          <a:fontRef idx="minor">
            <a:schemeClr val="tx1"/>
          </a:fontRef>
        </p:style>
      </p:cxnSp>
      <p:cxnSp>
        <p:nvCxnSpPr>
          <p:cNvPr id="41" name="直線矢印コネクタ 40">
            <a:extLst>
              <a:ext uri="{FF2B5EF4-FFF2-40B4-BE49-F238E27FC236}">
                <a16:creationId xmlns:a16="http://schemas.microsoft.com/office/drawing/2014/main" id="{8E63B829-ED06-4F85-9CB6-BD65618D4313}"/>
              </a:ext>
            </a:extLst>
          </p:cNvPr>
          <p:cNvCxnSpPr>
            <a:cxnSpLocks/>
          </p:cNvCxnSpPr>
          <p:nvPr/>
        </p:nvCxnSpPr>
        <p:spPr>
          <a:xfrm>
            <a:off x="3095444" y="5177962"/>
            <a:ext cx="3830694" cy="0"/>
          </a:xfrm>
          <a:prstGeom prst="straightConnector1">
            <a:avLst/>
          </a:prstGeom>
          <a:ln>
            <a:solidFill>
              <a:schemeClr val="accent1"/>
            </a:solidFill>
            <a:headEnd w="med" len="med"/>
            <a:tailEnd type="triangle" w="lg" len="lg"/>
          </a:ln>
        </p:spPr>
        <p:style>
          <a:lnRef idx="2">
            <a:schemeClr val="dk1"/>
          </a:lnRef>
          <a:fillRef idx="0">
            <a:schemeClr val="dk1"/>
          </a:fillRef>
          <a:effectRef idx="1">
            <a:schemeClr val="dk1"/>
          </a:effectRef>
          <a:fontRef idx="minor">
            <a:schemeClr val="tx1"/>
          </a:fontRef>
        </p:style>
      </p:cxnSp>
      <p:sp>
        <p:nvSpPr>
          <p:cNvPr id="43" name="テキスト ボックス 42">
            <a:extLst>
              <a:ext uri="{FF2B5EF4-FFF2-40B4-BE49-F238E27FC236}">
                <a16:creationId xmlns:a16="http://schemas.microsoft.com/office/drawing/2014/main" id="{DBE2DBBD-E074-4D5D-AB69-05033E6C0793}"/>
              </a:ext>
            </a:extLst>
          </p:cNvPr>
          <p:cNvSpPr txBox="1"/>
          <p:nvPr/>
        </p:nvSpPr>
        <p:spPr>
          <a:xfrm>
            <a:off x="4474524" y="4781234"/>
            <a:ext cx="889067" cy="369332"/>
          </a:xfrm>
          <a:prstGeom prst="rect">
            <a:avLst/>
          </a:prstGeom>
          <a:noFill/>
        </p:spPr>
        <p:txBody>
          <a:bodyPr wrap="square" rtlCol="0">
            <a:spAutoFit/>
          </a:bodyPr>
          <a:lstStyle/>
          <a:p>
            <a:pPr algn="ctr"/>
            <a:r>
              <a:rPr kumimoji="1" lang="ja-JP" altLang="en-US" dirty="0"/>
              <a:t>熊谷</a:t>
            </a:r>
          </a:p>
        </p:txBody>
      </p:sp>
      <p:sp>
        <p:nvSpPr>
          <p:cNvPr id="44" name="吹き出し: 角を丸めた四角形 43">
            <a:extLst>
              <a:ext uri="{FF2B5EF4-FFF2-40B4-BE49-F238E27FC236}">
                <a16:creationId xmlns:a16="http://schemas.microsoft.com/office/drawing/2014/main" id="{EE465C8E-95B2-4DE2-B2D9-1D693C71A61F}"/>
              </a:ext>
            </a:extLst>
          </p:cNvPr>
          <p:cNvSpPr/>
          <p:nvPr/>
        </p:nvSpPr>
        <p:spPr>
          <a:xfrm>
            <a:off x="3260427" y="3677692"/>
            <a:ext cx="3193699" cy="468295"/>
          </a:xfrm>
          <a:prstGeom prst="wedgeRoundRectCallout">
            <a:avLst>
              <a:gd name="adj1" fmla="val -64280"/>
              <a:gd name="adj2" fmla="val 61592"/>
              <a:gd name="adj3" fmla="val 16667"/>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t>2021</a:t>
            </a:r>
            <a:r>
              <a:rPr lang="ja-JP" altLang="en-US" sz="1400" dirty="0"/>
              <a:t>年度開発版を先行して評価し、</a:t>
            </a:r>
            <a:endParaRPr lang="en-US" altLang="ja-JP" sz="1400" dirty="0"/>
          </a:p>
          <a:p>
            <a:pPr algn="ctr"/>
            <a:r>
              <a:rPr lang="ja-JP" altLang="en-US" sz="1400" dirty="0"/>
              <a:t>学生側から進捗があれば、アップデートする</a:t>
            </a:r>
          </a:p>
        </p:txBody>
      </p:sp>
      <p:sp>
        <p:nvSpPr>
          <p:cNvPr id="45" name="テキスト ボックス 44">
            <a:extLst>
              <a:ext uri="{FF2B5EF4-FFF2-40B4-BE49-F238E27FC236}">
                <a16:creationId xmlns:a16="http://schemas.microsoft.com/office/drawing/2014/main" id="{C36495C1-86AB-41EB-BF6B-7762A9820DF3}"/>
              </a:ext>
            </a:extLst>
          </p:cNvPr>
          <p:cNvSpPr txBox="1"/>
          <p:nvPr/>
        </p:nvSpPr>
        <p:spPr>
          <a:xfrm>
            <a:off x="113214" y="5016700"/>
            <a:ext cx="1741182" cy="307777"/>
          </a:xfrm>
          <a:prstGeom prst="rect">
            <a:avLst/>
          </a:prstGeom>
          <a:noFill/>
        </p:spPr>
        <p:txBody>
          <a:bodyPr wrap="none" rtlCol="0">
            <a:spAutoFit/>
          </a:bodyPr>
          <a:lstStyle/>
          <a:p>
            <a:r>
              <a:rPr kumimoji="1" lang="ja-JP" altLang="en-US" sz="1400" dirty="0"/>
              <a:t>スケジュール問題適用</a:t>
            </a:r>
          </a:p>
        </p:txBody>
      </p:sp>
      <p:sp>
        <p:nvSpPr>
          <p:cNvPr id="46" name="テキスト ボックス 45">
            <a:extLst>
              <a:ext uri="{FF2B5EF4-FFF2-40B4-BE49-F238E27FC236}">
                <a16:creationId xmlns:a16="http://schemas.microsoft.com/office/drawing/2014/main" id="{D5C0E911-CA24-4E02-8B80-8FE7CAB2512B}"/>
              </a:ext>
            </a:extLst>
          </p:cNvPr>
          <p:cNvSpPr txBox="1"/>
          <p:nvPr/>
        </p:nvSpPr>
        <p:spPr>
          <a:xfrm>
            <a:off x="532400" y="4413640"/>
            <a:ext cx="902811" cy="307777"/>
          </a:xfrm>
          <a:prstGeom prst="rect">
            <a:avLst/>
          </a:prstGeom>
          <a:noFill/>
        </p:spPr>
        <p:txBody>
          <a:bodyPr wrap="none" rtlCol="0">
            <a:spAutoFit/>
          </a:bodyPr>
          <a:lstStyle/>
          <a:p>
            <a:pPr algn="ctr"/>
            <a:r>
              <a:rPr kumimoji="1" lang="ja-JP" altLang="en-US" sz="1400" dirty="0"/>
              <a:t>性能評価</a:t>
            </a:r>
          </a:p>
        </p:txBody>
      </p:sp>
      <p:sp>
        <p:nvSpPr>
          <p:cNvPr id="47" name="テキスト ボックス 46">
            <a:extLst>
              <a:ext uri="{FF2B5EF4-FFF2-40B4-BE49-F238E27FC236}">
                <a16:creationId xmlns:a16="http://schemas.microsoft.com/office/drawing/2014/main" id="{FAA987F6-EB2D-4636-8218-9CC3ED44E8B1}"/>
              </a:ext>
            </a:extLst>
          </p:cNvPr>
          <p:cNvSpPr txBox="1"/>
          <p:nvPr/>
        </p:nvSpPr>
        <p:spPr>
          <a:xfrm>
            <a:off x="539107" y="5634508"/>
            <a:ext cx="877163" cy="369332"/>
          </a:xfrm>
          <a:prstGeom prst="rect">
            <a:avLst/>
          </a:prstGeom>
          <a:noFill/>
        </p:spPr>
        <p:txBody>
          <a:bodyPr wrap="none" rtlCol="0">
            <a:spAutoFit/>
          </a:bodyPr>
          <a:lstStyle/>
          <a:p>
            <a:r>
              <a:rPr kumimoji="1" lang="ja-JP" altLang="en-US" b="1" dirty="0"/>
              <a:t>並列化</a:t>
            </a:r>
          </a:p>
        </p:txBody>
      </p:sp>
      <p:cxnSp>
        <p:nvCxnSpPr>
          <p:cNvPr id="49" name="直線矢印コネクタ 48">
            <a:extLst>
              <a:ext uri="{FF2B5EF4-FFF2-40B4-BE49-F238E27FC236}">
                <a16:creationId xmlns:a16="http://schemas.microsoft.com/office/drawing/2014/main" id="{BC898112-4EE7-4B66-8163-42B2CEEBC1AE}"/>
              </a:ext>
            </a:extLst>
          </p:cNvPr>
          <p:cNvCxnSpPr>
            <a:cxnSpLocks/>
          </p:cNvCxnSpPr>
          <p:nvPr/>
        </p:nvCxnSpPr>
        <p:spPr>
          <a:xfrm>
            <a:off x="9521807" y="5887310"/>
            <a:ext cx="937205" cy="0"/>
          </a:xfrm>
          <a:prstGeom prst="straightConnector1">
            <a:avLst/>
          </a:prstGeom>
          <a:ln>
            <a:solidFill>
              <a:schemeClr val="accent1"/>
            </a:solidFill>
            <a:headEnd w="med" len="med"/>
            <a:tailEnd type="triangle" w="lg" len="lg"/>
          </a:ln>
        </p:spPr>
        <p:style>
          <a:lnRef idx="2">
            <a:schemeClr val="dk1"/>
          </a:lnRef>
          <a:fillRef idx="0">
            <a:schemeClr val="dk1"/>
          </a:fillRef>
          <a:effectRef idx="1">
            <a:schemeClr val="dk1"/>
          </a:effectRef>
          <a:fontRef idx="minor">
            <a:schemeClr val="tx1"/>
          </a:fontRef>
        </p:style>
      </p:cxnSp>
      <p:sp>
        <p:nvSpPr>
          <p:cNvPr id="51" name="吹き出し: 角を丸めた四角形 50">
            <a:extLst>
              <a:ext uri="{FF2B5EF4-FFF2-40B4-BE49-F238E27FC236}">
                <a16:creationId xmlns:a16="http://schemas.microsoft.com/office/drawing/2014/main" id="{1C8954BD-BAF6-499B-90FA-A2F440E1D330}"/>
              </a:ext>
            </a:extLst>
          </p:cNvPr>
          <p:cNvSpPr/>
          <p:nvPr/>
        </p:nvSpPr>
        <p:spPr>
          <a:xfrm>
            <a:off x="9853779" y="4865392"/>
            <a:ext cx="2225007" cy="468295"/>
          </a:xfrm>
          <a:prstGeom prst="wedgeRoundRectCallout">
            <a:avLst>
              <a:gd name="adj1" fmla="val -35267"/>
              <a:gd name="adj2" fmla="val 85475"/>
              <a:gd name="adj3" fmla="val 16667"/>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a:t>数千次元で、</a:t>
            </a:r>
            <a:r>
              <a:rPr lang="en-US" altLang="ja-JP" sz="1400" dirty="0"/>
              <a:t>15</a:t>
            </a:r>
            <a:r>
              <a:rPr lang="ja-JP" altLang="en-US" sz="1400" dirty="0"/>
              <a:t>分以内に可能解を得るには必須</a:t>
            </a:r>
          </a:p>
        </p:txBody>
      </p:sp>
      <p:sp>
        <p:nvSpPr>
          <p:cNvPr id="52" name="テキスト ボックス 51">
            <a:extLst>
              <a:ext uri="{FF2B5EF4-FFF2-40B4-BE49-F238E27FC236}">
                <a16:creationId xmlns:a16="http://schemas.microsoft.com/office/drawing/2014/main" id="{7C7E9A40-1CFC-49AA-B808-2D2CD95C94F6}"/>
              </a:ext>
            </a:extLst>
          </p:cNvPr>
          <p:cNvSpPr txBox="1"/>
          <p:nvPr/>
        </p:nvSpPr>
        <p:spPr>
          <a:xfrm>
            <a:off x="9536339" y="5470282"/>
            <a:ext cx="889067" cy="369332"/>
          </a:xfrm>
          <a:prstGeom prst="rect">
            <a:avLst/>
          </a:prstGeom>
          <a:noFill/>
        </p:spPr>
        <p:txBody>
          <a:bodyPr wrap="square" rtlCol="0">
            <a:spAutoFit/>
          </a:bodyPr>
          <a:lstStyle/>
          <a:p>
            <a:pPr algn="ctr"/>
            <a:r>
              <a:rPr kumimoji="1" lang="ja-JP" altLang="en-US" dirty="0"/>
              <a:t>熊谷</a:t>
            </a:r>
          </a:p>
        </p:txBody>
      </p:sp>
      <p:sp>
        <p:nvSpPr>
          <p:cNvPr id="54" name="二等辺三角形 53">
            <a:extLst>
              <a:ext uri="{FF2B5EF4-FFF2-40B4-BE49-F238E27FC236}">
                <a16:creationId xmlns:a16="http://schemas.microsoft.com/office/drawing/2014/main" id="{720FB6D8-41E6-4B16-984D-607165B8EEFE}"/>
              </a:ext>
            </a:extLst>
          </p:cNvPr>
          <p:cNvSpPr/>
          <p:nvPr/>
        </p:nvSpPr>
        <p:spPr>
          <a:xfrm rot="10800000">
            <a:off x="10635044" y="1921470"/>
            <a:ext cx="164002" cy="129245"/>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5" name="テキスト ボックス 54">
            <a:extLst>
              <a:ext uri="{FF2B5EF4-FFF2-40B4-BE49-F238E27FC236}">
                <a16:creationId xmlns:a16="http://schemas.microsoft.com/office/drawing/2014/main" id="{7C4B9262-91CD-4810-A374-6FA17E16AD7D}"/>
              </a:ext>
            </a:extLst>
          </p:cNvPr>
          <p:cNvSpPr txBox="1"/>
          <p:nvPr/>
        </p:nvSpPr>
        <p:spPr>
          <a:xfrm>
            <a:off x="10068131" y="1577778"/>
            <a:ext cx="1297828" cy="307777"/>
          </a:xfrm>
          <a:prstGeom prst="rect">
            <a:avLst/>
          </a:prstGeom>
          <a:noFill/>
        </p:spPr>
        <p:txBody>
          <a:bodyPr wrap="square" rtlCol="0">
            <a:spAutoFit/>
          </a:bodyPr>
          <a:lstStyle/>
          <a:p>
            <a:pPr algn="ctr"/>
            <a:r>
              <a:rPr kumimoji="1" lang="ja-JP" altLang="en-US" sz="1400" dirty="0"/>
              <a:t>修士論文</a:t>
            </a:r>
          </a:p>
        </p:txBody>
      </p:sp>
      <p:sp>
        <p:nvSpPr>
          <p:cNvPr id="56" name="二等辺三角形 55">
            <a:extLst>
              <a:ext uri="{FF2B5EF4-FFF2-40B4-BE49-F238E27FC236}">
                <a16:creationId xmlns:a16="http://schemas.microsoft.com/office/drawing/2014/main" id="{AF66DA04-F197-41ED-AD33-4368F2512141}"/>
              </a:ext>
            </a:extLst>
          </p:cNvPr>
          <p:cNvSpPr/>
          <p:nvPr/>
        </p:nvSpPr>
        <p:spPr>
          <a:xfrm rot="10800000">
            <a:off x="8900378" y="1925345"/>
            <a:ext cx="164002" cy="129245"/>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7" name="テキスト ボックス 56">
            <a:extLst>
              <a:ext uri="{FF2B5EF4-FFF2-40B4-BE49-F238E27FC236}">
                <a16:creationId xmlns:a16="http://schemas.microsoft.com/office/drawing/2014/main" id="{02E01E71-28CE-4722-8974-139F78BB26FE}"/>
              </a:ext>
            </a:extLst>
          </p:cNvPr>
          <p:cNvSpPr txBox="1"/>
          <p:nvPr/>
        </p:nvSpPr>
        <p:spPr>
          <a:xfrm>
            <a:off x="8333465" y="1581653"/>
            <a:ext cx="1297828" cy="307777"/>
          </a:xfrm>
          <a:prstGeom prst="rect">
            <a:avLst/>
          </a:prstGeom>
          <a:noFill/>
        </p:spPr>
        <p:txBody>
          <a:bodyPr wrap="square" rtlCol="0">
            <a:spAutoFit/>
          </a:bodyPr>
          <a:lstStyle/>
          <a:p>
            <a:pPr algn="ctr"/>
            <a:r>
              <a:rPr kumimoji="1" lang="ja-JP" altLang="en-US" sz="1400" dirty="0"/>
              <a:t>論文投稿</a:t>
            </a:r>
          </a:p>
        </p:txBody>
      </p:sp>
      <p:sp>
        <p:nvSpPr>
          <p:cNvPr id="59" name="二等辺三角形 58">
            <a:extLst>
              <a:ext uri="{FF2B5EF4-FFF2-40B4-BE49-F238E27FC236}">
                <a16:creationId xmlns:a16="http://schemas.microsoft.com/office/drawing/2014/main" id="{7C5AFBCD-E600-4B59-ADE4-039E2F383AF3}"/>
              </a:ext>
            </a:extLst>
          </p:cNvPr>
          <p:cNvSpPr/>
          <p:nvPr/>
        </p:nvSpPr>
        <p:spPr>
          <a:xfrm rot="10800000">
            <a:off x="11445826" y="2888256"/>
            <a:ext cx="164002" cy="129245"/>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1" name="テキスト ボックス 60">
            <a:extLst>
              <a:ext uri="{FF2B5EF4-FFF2-40B4-BE49-F238E27FC236}">
                <a16:creationId xmlns:a16="http://schemas.microsoft.com/office/drawing/2014/main" id="{41991E38-688B-4200-8648-AE34F8FDF8C0}"/>
              </a:ext>
            </a:extLst>
          </p:cNvPr>
          <p:cNvSpPr txBox="1"/>
          <p:nvPr/>
        </p:nvSpPr>
        <p:spPr>
          <a:xfrm>
            <a:off x="10363715" y="2573121"/>
            <a:ext cx="1828285" cy="307777"/>
          </a:xfrm>
          <a:prstGeom prst="rect">
            <a:avLst/>
          </a:prstGeom>
          <a:noFill/>
        </p:spPr>
        <p:txBody>
          <a:bodyPr wrap="square" rtlCol="0">
            <a:spAutoFit/>
          </a:bodyPr>
          <a:lstStyle/>
          <a:p>
            <a:pPr algn="ctr"/>
            <a:r>
              <a:rPr kumimoji="1" lang="ja-JP" altLang="en-US" sz="1400" dirty="0"/>
              <a:t>電気学会 全国大会</a:t>
            </a:r>
          </a:p>
        </p:txBody>
      </p:sp>
      <p:sp>
        <p:nvSpPr>
          <p:cNvPr id="48" name="吹き出し: 角を丸めた四角形 47">
            <a:extLst>
              <a:ext uri="{FF2B5EF4-FFF2-40B4-BE49-F238E27FC236}">
                <a16:creationId xmlns:a16="http://schemas.microsoft.com/office/drawing/2014/main" id="{C8B27A4C-4725-4398-8B08-E57CC193B6E3}"/>
              </a:ext>
            </a:extLst>
          </p:cNvPr>
          <p:cNvSpPr/>
          <p:nvPr/>
        </p:nvSpPr>
        <p:spPr>
          <a:xfrm>
            <a:off x="7404349" y="2220872"/>
            <a:ext cx="1960450" cy="468295"/>
          </a:xfrm>
          <a:prstGeom prst="wedgeRoundRectCallout">
            <a:avLst>
              <a:gd name="adj1" fmla="val -73190"/>
              <a:gd name="adj2" fmla="val -49685"/>
              <a:gd name="adj3" fmla="val 16667"/>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a:t>学会発表を目指して、</a:t>
            </a:r>
            <a:endParaRPr lang="en-US" altLang="ja-JP" sz="1400" dirty="0"/>
          </a:p>
          <a:p>
            <a:pPr algn="ctr"/>
            <a:r>
              <a:rPr lang="ja-JP" altLang="en-US" sz="1400" dirty="0"/>
              <a:t>適宜進めてきた</a:t>
            </a:r>
          </a:p>
        </p:txBody>
      </p:sp>
      <p:sp>
        <p:nvSpPr>
          <p:cNvPr id="53" name="吹き出し: 角を丸めた四角形 52">
            <a:extLst>
              <a:ext uri="{FF2B5EF4-FFF2-40B4-BE49-F238E27FC236}">
                <a16:creationId xmlns:a16="http://schemas.microsoft.com/office/drawing/2014/main" id="{A26C82DA-1939-4C6A-A24B-C737C5900AF6}"/>
              </a:ext>
            </a:extLst>
          </p:cNvPr>
          <p:cNvSpPr/>
          <p:nvPr/>
        </p:nvSpPr>
        <p:spPr>
          <a:xfrm>
            <a:off x="7404349" y="4916418"/>
            <a:ext cx="1960450" cy="468295"/>
          </a:xfrm>
          <a:prstGeom prst="wedgeRoundRectCallout">
            <a:avLst>
              <a:gd name="adj1" fmla="val -63959"/>
              <a:gd name="adj2" fmla="val 7266"/>
              <a:gd name="adj3" fmla="val 16667"/>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a:t>実応用での性能評価</a:t>
            </a:r>
          </a:p>
        </p:txBody>
      </p:sp>
      <p:sp>
        <p:nvSpPr>
          <p:cNvPr id="5" name="テキスト ボックス 4">
            <a:extLst>
              <a:ext uri="{FF2B5EF4-FFF2-40B4-BE49-F238E27FC236}">
                <a16:creationId xmlns:a16="http://schemas.microsoft.com/office/drawing/2014/main" id="{08DCB995-8C79-47F7-2144-0CE6CCA1CEE6}"/>
              </a:ext>
            </a:extLst>
          </p:cNvPr>
          <p:cNvSpPr txBox="1"/>
          <p:nvPr/>
        </p:nvSpPr>
        <p:spPr>
          <a:xfrm>
            <a:off x="571983" y="-20412"/>
            <a:ext cx="5264775" cy="338554"/>
          </a:xfrm>
          <a:prstGeom prst="rect">
            <a:avLst/>
          </a:prstGeom>
          <a:noFill/>
        </p:spPr>
        <p:txBody>
          <a:bodyPr wrap="square" rtlCol="0">
            <a:spAutoFit/>
          </a:bodyPr>
          <a:lstStyle/>
          <a:p>
            <a:r>
              <a:rPr lang="en-US" altLang="ja-JP" sz="1600" b="1" dirty="0">
                <a:solidFill>
                  <a:schemeClr val="bg1"/>
                </a:solidFill>
              </a:rPr>
              <a:t>1. </a:t>
            </a:r>
            <a:r>
              <a:rPr kumimoji="1" lang="ja-JP" altLang="en-US" sz="1600" b="1" dirty="0">
                <a:solidFill>
                  <a:schemeClr val="bg1"/>
                </a:solidFill>
              </a:rPr>
              <a:t>共同研究の目的・概要</a:t>
            </a:r>
          </a:p>
        </p:txBody>
      </p:sp>
    </p:spTree>
    <p:extLst>
      <p:ext uri="{BB962C8B-B14F-4D97-AF65-F5344CB8AC3E}">
        <p14:creationId xmlns:p14="http://schemas.microsoft.com/office/powerpoint/2010/main" val="22599608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20</a:t>
            </a:fld>
            <a:endParaRPr kumimoji="1" lang="ja-JP" altLang="en-US"/>
          </a:p>
        </p:txBody>
      </p:sp>
      <p:sp>
        <p:nvSpPr>
          <p:cNvPr id="47" name="タイトル 1">
            <a:extLst>
              <a:ext uri="{FF2B5EF4-FFF2-40B4-BE49-F238E27FC236}">
                <a16:creationId xmlns:a16="http://schemas.microsoft.com/office/drawing/2014/main" id="{4316DF47-0830-4A6D-AF30-C589259E0DF3}"/>
              </a:ext>
            </a:extLst>
          </p:cNvPr>
          <p:cNvSpPr>
            <a:spLocks noGrp="1"/>
          </p:cNvSpPr>
          <p:nvPr>
            <p:ph type="title"/>
          </p:nvPr>
        </p:nvSpPr>
        <p:spPr>
          <a:xfrm>
            <a:off x="517055" y="241034"/>
            <a:ext cx="11400125" cy="518094"/>
          </a:xfrm>
        </p:spPr>
        <p:txBody>
          <a:bodyPr/>
          <a:lstStyle/>
          <a:p>
            <a:r>
              <a:rPr lang="ja-JP" altLang="en-US" dirty="0"/>
              <a:t>対象問題の性質と課題の対応関係</a:t>
            </a:r>
            <a:endParaRPr lang="en-US" dirty="0"/>
          </a:p>
        </p:txBody>
      </p:sp>
      <p:sp>
        <p:nvSpPr>
          <p:cNvPr id="11" name="テキスト ボックス 10">
            <a:extLst>
              <a:ext uri="{FF2B5EF4-FFF2-40B4-BE49-F238E27FC236}">
                <a16:creationId xmlns:a16="http://schemas.microsoft.com/office/drawing/2014/main" id="{7411FA01-D344-4DB9-8F89-3F889E595060}"/>
              </a:ext>
            </a:extLst>
          </p:cNvPr>
          <p:cNvSpPr txBox="1"/>
          <p:nvPr/>
        </p:nvSpPr>
        <p:spPr>
          <a:xfrm>
            <a:off x="571984" y="-20412"/>
            <a:ext cx="7061871" cy="338554"/>
          </a:xfrm>
          <a:prstGeom prst="rect">
            <a:avLst/>
          </a:prstGeom>
          <a:noFill/>
        </p:spPr>
        <p:txBody>
          <a:bodyPr wrap="square" rtlCol="0">
            <a:spAutoFit/>
          </a:bodyPr>
          <a:lstStyle/>
          <a:p>
            <a:r>
              <a:rPr kumimoji="1" lang="en-US" altLang="ja-JP" sz="1600" b="1" dirty="0">
                <a:solidFill>
                  <a:schemeClr val="bg1"/>
                </a:solidFill>
              </a:rPr>
              <a:t>2.2 </a:t>
            </a:r>
            <a:r>
              <a:rPr kumimoji="1" lang="ja-JP" altLang="en-US" sz="1600" b="1" dirty="0">
                <a:solidFill>
                  <a:schemeClr val="bg1"/>
                </a:solidFill>
              </a:rPr>
              <a:t>プラント操業スケジューリング問題への適用　</a:t>
            </a:r>
            <a:r>
              <a:rPr kumimoji="1" lang="en-US" altLang="ja-JP" sz="1600" b="1" dirty="0">
                <a:solidFill>
                  <a:schemeClr val="bg1"/>
                </a:solidFill>
              </a:rPr>
              <a:t>&gt;</a:t>
            </a:r>
            <a:r>
              <a:rPr kumimoji="1" lang="ja-JP" altLang="en-US" sz="1600" b="1" dirty="0">
                <a:solidFill>
                  <a:schemeClr val="bg1"/>
                </a:solidFill>
              </a:rPr>
              <a:t>　検証１　</a:t>
            </a:r>
            <a:endParaRPr kumimoji="1" lang="en-US" altLang="ja-JP" sz="1600" b="1" dirty="0">
              <a:solidFill>
                <a:schemeClr val="bg1"/>
              </a:solidFill>
            </a:endParaRPr>
          </a:p>
        </p:txBody>
      </p:sp>
      <p:graphicFrame>
        <p:nvGraphicFramePr>
          <p:cNvPr id="22" name="表 21">
            <a:extLst>
              <a:ext uri="{FF2B5EF4-FFF2-40B4-BE49-F238E27FC236}">
                <a16:creationId xmlns:a16="http://schemas.microsoft.com/office/drawing/2014/main" id="{9005C04A-3A27-4619-A6B2-065EC3F3662D}"/>
              </a:ext>
            </a:extLst>
          </p:cNvPr>
          <p:cNvGraphicFramePr>
            <a:graphicFrameLocks noGrp="1"/>
          </p:cNvGraphicFramePr>
          <p:nvPr/>
        </p:nvGraphicFramePr>
        <p:xfrm>
          <a:off x="324909" y="1522676"/>
          <a:ext cx="11400124" cy="370840"/>
        </p:xfrm>
        <a:graphic>
          <a:graphicData uri="http://schemas.openxmlformats.org/drawingml/2006/table">
            <a:tbl>
              <a:tblPr firstRow="1" bandRow="1">
                <a:tableStyleId>{5C22544A-7EE6-4342-B048-85BDC9FD1C3A}</a:tableStyleId>
              </a:tblPr>
              <a:tblGrid>
                <a:gridCol w="3161241">
                  <a:extLst>
                    <a:ext uri="{9D8B030D-6E8A-4147-A177-3AD203B41FA5}">
                      <a16:colId xmlns:a16="http://schemas.microsoft.com/office/drawing/2014/main" val="12712099"/>
                    </a:ext>
                  </a:extLst>
                </a:gridCol>
                <a:gridCol w="4673620">
                  <a:extLst>
                    <a:ext uri="{9D8B030D-6E8A-4147-A177-3AD203B41FA5}">
                      <a16:colId xmlns:a16="http://schemas.microsoft.com/office/drawing/2014/main" val="1864188297"/>
                    </a:ext>
                  </a:extLst>
                </a:gridCol>
                <a:gridCol w="3565263">
                  <a:extLst>
                    <a:ext uri="{9D8B030D-6E8A-4147-A177-3AD203B41FA5}">
                      <a16:colId xmlns:a16="http://schemas.microsoft.com/office/drawing/2014/main" val="273772138"/>
                    </a:ext>
                  </a:extLst>
                </a:gridCol>
              </a:tblGrid>
              <a:tr h="370840">
                <a:tc>
                  <a:txBody>
                    <a:bodyPr/>
                    <a:lstStyle/>
                    <a:p>
                      <a:pPr algn="ctr"/>
                      <a:r>
                        <a:rPr kumimoji="1" lang="ja-JP" altLang="en-US" dirty="0"/>
                        <a:t>複雑な条件</a:t>
                      </a:r>
                    </a:p>
                  </a:txBody>
                  <a:tcPr>
                    <a:lnB w="12700" cap="flat" cmpd="sng" algn="ctr">
                      <a:solidFill>
                        <a:schemeClr val="tx1"/>
                      </a:solidFill>
                      <a:prstDash val="solid"/>
                      <a:round/>
                      <a:headEnd type="none" w="med" len="med"/>
                      <a:tailEnd type="none" w="med" len="med"/>
                    </a:lnB>
                  </a:tcPr>
                </a:tc>
                <a:tc>
                  <a:txBody>
                    <a:bodyPr/>
                    <a:lstStyle/>
                    <a:p>
                      <a:pPr algn="ctr"/>
                      <a:r>
                        <a:rPr kumimoji="1" lang="ja-JP" altLang="en-US" dirty="0"/>
                        <a:t>問題を生じさせる要因</a:t>
                      </a:r>
                    </a:p>
                  </a:txBody>
                  <a:tcPr>
                    <a:lnB w="12700" cap="flat" cmpd="sng" algn="ctr">
                      <a:solidFill>
                        <a:schemeClr val="tx1"/>
                      </a:solidFill>
                      <a:prstDash val="solid"/>
                      <a:round/>
                      <a:headEnd type="none" w="med" len="med"/>
                      <a:tailEnd type="none" w="med" len="med"/>
                    </a:lnB>
                  </a:tcPr>
                </a:tc>
                <a:tc>
                  <a:txBody>
                    <a:bodyPr/>
                    <a:lstStyle/>
                    <a:p>
                      <a:pPr algn="ctr"/>
                      <a:r>
                        <a:rPr kumimoji="1" lang="ja-JP" altLang="en-US" sz="1800" dirty="0"/>
                        <a:t>表面的に発生する問題</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22811591"/>
                  </a:ext>
                </a:extLst>
              </a:tr>
            </a:tbl>
          </a:graphicData>
        </a:graphic>
      </p:graphicFrame>
      <p:sp>
        <p:nvSpPr>
          <p:cNvPr id="23" name="正方形/長方形 22">
            <a:extLst>
              <a:ext uri="{FF2B5EF4-FFF2-40B4-BE49-F238E27FC236}">
                <a16:creationId xmlns:a16="http://schemas.microsoft.com/office/drawing/2014/main" id="{5819AF7F-80B6-4A9A-B0CB-74D2CFDE5CE1}"/>
              </a:ext>
            </a:extLst>
          </p:cNvPr>
          <p:cNvSpPr/>
          <p:nvPr/>
        </p:nvSpPr>
        <p:spPr>
          <a:xfrm>
            <a:off x="1202040" y="3013319"/>
            <a:ext cx="1375764" cy="333154"/>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t>非連結性</a:t>
            </a:r>
            <a:endParaRPr kumimoji="1" lang="ja-JP" altLang="en-US" dirty="0"/>
          </a:p>
        </p:txBody>
      </p:sp>
      <p:sp>
        <p:nvSpPr>
          <p:cNvPr id="26" name="正方形/長方形 25">
            <a:extLst>
              <a:ext uri="{FF2B5EF4-FFF2-40B4-BE49-F238E27FC236}">
                <a16:creationId xmlns:a16="http://schemas.microsoft.com/office/drawing/2014/main" id="{30B05D03-9762-41AA-90B7-9F3C6069DB38}"/>
              </a:ext>
            </a:extLst>
          </p:cNvPr>
          <p:cNvSpPr/>
          <p:nvPr/>
        </p:nvSpPr>
        <p:spPr>
          <a:xfrm>
            <a:off x="1202040" y="3891661"/>
            <a:ext cx="1375764" cy="333154"/>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t>高次元</a:t>
            </a:r>
            <a:endParaRPr kumimoji="1" lang="ja-JP" altLang="en-US" dirty="0"/>
          </a:p>
        </p:txBody>
      </p:sp>
      <p:sp>
        <p:nvSpPr>
          <p:cNvPr id="27" name="正方形/長方形 26">
            <a:extLst>
              <a:ext uri="{FF2B5EF4-FFF2-40B4-BE49-F238E27FC236}">
                <a16:creationId xmlns:a16="http://schemas.microsoft.com/office/drawing/2014/main" id="{B9432440-4B1E-434A-99F5-2F7FA4FEC2C7}"/>
              </a:ext>
            </a:extLst>
          </p:cNvPr>
          <p:cNvSpPr/>
          <p:nvPr/>
        </p:nvSpPr>
        <p:spPr>
          <a:xfrm>
            <a:off x="1202040" y="5432569"/>
            <a:ext cx="1375764" cy="333154"/>
          </a:xfrm>
          <a:prstGeom prst="rect">
            <a:avLst/>
          </a:prstGeom>
          <a:solidFill>
            <a:schemeClr val="bg1">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t>混合整数</a:t>
            </a:r>
            <a:endParaRPr kumimoji="1" lang="ja-JP" altLang="en-US" dirty="0"/>
          </a:p>
        </p:txBody>
      </p:sp>
      <p:sp>
        <p:nvSpPr>
          <p:cNvPr id="28" name="正方形/長方形 27">
            <a:extLst>
              <a:ext uri="{FF2B5EF4-FFF2-40B4-BE49-F238E27FC236}">
                <a16:creationId xmlns:a16="http://schemas.microsoft.com/office/drawing/2014/main" id="{B5B9DBCE-1465-4BC9-B672-D01BF082BE0A}"/>
              </a:ext>
            </a:extLst>
          </p:cNvPr>
          <p:cNvSpPr/>
          <p:nvPr/>
        </p:nvSpPr>
        <p:spPr>
          <a:xfrm>
            <a:off x="1202040" y="4701785"/>
            <a:ext cx="1375764" cy="333154"/>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t>多数制約</a:t>
            </a:r>
            <a:endParaRPr kumimoji="1" lang="ja-JP" altLang="en-US" dirty="0"/>
          </a:p>
        </p:txBody>
      </p:sp>
      <p:sp>
        <p:nvSpPr>
          <p:cNvPr id="29" name="正方形/長方形 28">
            <a:extLst>
              <a:ext uri="{FF2B5EF4-FFF2-40B4-BE49-F238E27FC236}">
                <a16:creationId xmlns:a16="http://schemas.microsoft.com/office/drawing/2014/main" id="{028A0776-58D3-42EB-8B82-A574EFC60D94}"/>
              </a:ext>
            </a:extLst>
          </p:cNvPr>
          <p:cNvSpPr/>
          <p:nvPr/>
        </p:nvSpPr>
        <p:spPr>
          <a:xfrm>
            <a:off x="4420852" y="3503660"/>
            <a:ext cx="2864927" cy="333154"/>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制約起因の局所解発生</a:t>
            </a:r>
          </a:p>
        </p:txBody>
      </p:sp>
      <p:sp>
        <p:nvSpPr>
          <p:cNvPr id="30" name="正方形/長方形 29">
            <a:extLst>
              <a:ext uri="{FF2B5EF4-FFF2-40B4-BE49-F238E27FC236}">
                <a16:creationId xmlns:a16="http://schemas.microsoft.com/office/drawing/2014/main" id="{931CEDD8-029C-4C22-B3D8-257174A050A4}"/>
              </a:ext>
            </a:extLst>
          </p:cNvPr>
          <p:cNvSpPr/>
          <p:nvPr/>
        </p:nvSpPr>
        <p:spPr>
          <a:xfrm>
            <a:off x="4420850" y="4644136"/>
            <a:ext cx="2864929" cy="333154"/>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t>実行可能領域が狭い</a:t>
            </a:r>
          </a:p>
        </p:txBody>
      </p:sp>
      <p:sp>
        <p:nvSpPr>
          <p:cNvPr id="32" name="テキスト ボックス 31">
            <a:extLst>
              <a:ext uri="{FF2B5EF4-FFF2-40B4-BE49-F238E27FC236}">
                <a16:creationId xmlns:a16="http://schemas.microsoft.com/office/drawing/2014/main" id="{C9BA0BE4-C6E9-4A4B-BBC8-E26D25B0331F}"/>
              </a:ext>
            </a:extLst>
          </p:cNvPr>
          <p:cNvSpPr txBox="1"/>
          <p:nvPr/>
        </p:nvSpPr>
        <p:spPr>
          <a:xfrm>
            <a:off x="747534" y="5775271"/>
            <a:ext cx="2334304" cy="307777"/>
          </a:xfrm>
          <a:prstGeom prst="rect">
            <a:avLst/>
          </a:prstGeom>
          <a:noFill/>
        </p:spPr>
        <p:txBody>
          <a:bodyPr wrap="square" rtlCol="0">
            <a:spAutoFit/>
          </a:bodyPr>
          <a:lstStyle/>
          <a:p>
            <a:r>
              <a:rPr kumimoji="1" lang="ja-JP" altLang="en-US" sz="1400" dirty="0"/>
              <a:t>⇒離散部を特別に扱えば良い</a:t>
            </a:r>
          </a:p>
        </p:txBody>
      </p:sp>
      <p:sp>
        <p:nvSpPr>
          <p:cNvPr id="33" name="正方形/長方形 32">
            <a:extLst>
              <a:ext uri="{FF2B5EF4-FFF2-40B4-BE49-F238E27FC236}">
                <a16:creationId xmlns:a16="http://schemas.microsoft.com/office/drawing/2014/main" id="{6341EAF1-A16C-4664-92BA-A2F95E31885E}"/>
              </a:ext>
            </a:extLst>
          </p:cNvPr>
          <p:cNvSpPr/>
          <p:nvPr/>
        </p:nvSpPr>
        <p:spPr>
          <a:xfrm>
            <a:off x="9086052" y="5135775"/>
            <a:ext cx="1922295" cy="333154"/>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t>計算時間の増加</a:t>
            </a:r>
            <a:endParaRPr kumimoji="1" lang="ja-JP" altLang="en-US" dirty="0"/>
          </a:p>
        </p:txBody>
      </p:sp>
      <p:sp>
        <p:nvSpPr>
          <p:cNvPr id="34" name="正方形/長方形 33">
            <a:extLst>
              <a:ext uri="{FF2B5EF4-FFF2-40B4-BE49-F238E27FC236}">
                <a16:creationId xmlns:a16="http://schemas.microsoft.com/office/drawing/2014/main" id="{225F3B45-C1AE-4FF7-BA0D-E851DB4D7BD3}"/>
              </a:ext>
            </a:extLst>
          </p:cNvPr>
          <p:cNvSpPr/>
          <p:nvPr/>
        </p:nvSpPr>
        <p:spPr>
          <a:xfrm>
            <a:off x="9086053" y="3111903"/>
            <a:ext cx="1922294" cy="356207"/>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探索効率の低下</a:t>
            </a:r>
          </a:p>
        </p:txBody>
      </p:sp>
      <p:sp>
        <p:nvSpPr>
          <p:cNvPr id="36" name="テキスト ボックス 35">
            <a:extLst>
              <a:ext uri="{FF2B5EF4-FFF2-40B4-BE49-F238E27FC236}">
                <a16:creationId xmlns:a16="http://schemas.microsoft.com/office/drawing/2014/main" id="{BACE321A-3E1D-4860-A92D-5AB0E44F706A}"/>
              </a:ext>
            </a:extLst>
          </p:cNvPr>
          <p:cNvSpPr txBox="1"/>
          <p:nvPr/>
        </p:nvSpPr>
        <p:spPr>
          <a:xfrm>
            <a:off x="4445834" y="3835417"/>
            <a:ext cx="2920026" cy="307777"/>
          </a:xfrm>
          <a:prstGeom prst="rect">
            <a:avLst/>
          </a:prstGeom>
          <a:noFill/>
        </p:spPr>
        <p:txBody>
          <a:bodyPr wrap="square" rtlCol="0">
            <a:spAutoFit/>
          </a:bodyPr>
          <a:lstStyle/>
          <a:p>
            <a:r>
              <a:rPr kumimoji="1" lang="ja-JP" altLang="en-US" sz="1400" dirty="0"/>
              <a:t>⇒より良い可能解獲得に影響</a:t>
            </a:r>
            <a:endParaRPr lang="en-US" altLang="ja-JP" sz="1400" dirty="0"/>
          </a:p>
        </p:txBody>
      </p:sp>
      <p:cxnSp>
        <p:nvCxnSpPr>
          <p:cNvPr id="37" name="直線矢印コネクタ 36">
            <a:extLst>
              <a:ext uri="{FF2B5EF4-FFF2-40B4-BE49-F238E27FC236}">
                <a16:creationId xmlns:a16="http://schemas.microsoft.com/office/drawing/2014/main" id="{D2875113-868D-4480-91B5-4DE9B93668A1}"/>
              </a:ext>
            </a:extLst>
          </p:cNvPr>
          <p:cNvCxnSpPr>
            <a:cxnSpLocks/>
            <a:stCxn id="34" idx="2"/>
            <a:endCxn id="33" idx="0"/>
          </p:cNvCxnSpPr>
          <p:nvPr/>
        </p:nvCxnSpPr>
        <p:spPr>
          <a:xfrm>
            <a:off x="10047200" y="3468110"/>
            <a:ext cx="0" cy="1667665"/>
          </a:xfrm>
          <a:prstGeom prst="straightConnector1">
            <a:avLst/>
          </a:prstGeom>
          <a:ln w="190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38" name="テキスト ボックス 37">
            <a:extLst>
              <a:ext uri="{FF2B5EF4-FFF2-40B4-BE49-F238E27FC236}">
                <a16:creationId xmlns:a16="http://schemas.microsoft.com/office/drawing/2014/main" id="{FDF72232-6BD3-45AC-9F42-B045846892DF}"/>
              </a:ext>
            </a:extLst>
          </p:cNvPr>
          <p:cNvSpPr txBox="1"/>
          <p:nvPr/>
        </p:nvSpPr>
        <p:spPr>
          <a:xfrm>
            <a:off x="9007808" y="3476709"/>
            <a:ext cx="2078781" cy="307777"/>
          </a:xfrm>
          <a:prstGeom prst="rect">
            <a:avLst/>
          </a:prstGeom>
          <a:noFill/>
        </p:spPr>
        <p:txBody>
          <a:bodyPr wrap="square" rtlCol="0">
            <a:spAutoFit/>
          </a:bodyPr>
          <a:lstStyle/>
          <a:p>
            <a:pPr algn="ctr"/>
            <a:r>
              <a:rPr kumimoji="1" lang="ja-JP" altLang="en-US" sz="1400" dirty="0">
                <a:solidFill>
                  <a:srgbClr val="FF0000"/>
                </a:solidFill>
              </a:rPr>
              <a:t>実行可能解の獲得が困難</a:t>
            </a:r>
          </a:p>
        </p:txBody>
      </p:sp>
      <p:sp>
        <p:nvSpPr>
          <p:cNvPr id="39" name="正方形/長方形 38">
            <a:extLst>
              <a:ext uri="{FF2B5EF4-FFF2-40B4-BE49-F238E27FC236}">
                <a16:creationId xmlns:a16="http://schemas.microsoft.com/office/drawing/2014/main" id="{4A8EC1D8-53F2-4048-A9EA-7010E768DE89}"/>
              </a:ext>
            </a:extLst>
          </p:cNvPr>
          <p:cNvSpPr/>
          <p:nvPr/>
        </p:nvSpPr>
        <p:spPr>
          <a:xfrm>
            <a:off x="4420851" y="5772843"/>
            <a:ext cx="2864942" cy="391474"/>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t>アルゴリズムの計算量が多い</a:t>
            </a:r>
            <a:endParaRPr kumimoji="1" lang="ja-JP" altLang="en-US" dirty="0"/>
          </a:p>
        </p:txBody>
      </p:sp>
      <p:cxnSp>
        <p:nvCxnSpPr>
          <p:cNvPr id="41" name="直線矢印コネクタ 40">
            <a:extLst>
              <a:ext uri="{FF2B5EF4-FFF2-40B4-BE49-F238E27FC236}">
                <a16:creationId xmlns:a16="http://schemas.microsoft.com/office/drawing/2014/main" id="{F65553FA-0895-453B-8961-642858E1B1CE}"/>
              </a:ext>
            </a:extLst>
          </p:cNvPr>
          <p:cNvCxnSpPr>
            <a:cxnSpLocks/>
            <a:stCxn id="39" idx="3"/>
            <a:endCxn id="33" idx="1"/>
          </p:cNvCxnSpPr>
          <p:nvPr/>
        </p:nvCxnSpPr>
        <p:spPr>
          <a:xfrm flipV="1">
            <a:off x="7285793" y="5302352"/>
            <a:ext cx="1800259" cy="66622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線矢印コネクタ 41">
            <a:extLst>
              <a:ext uri="{FF2B5EF4-FFF2-40B4-BE49-F238E27FC236}">
                <a16:creationId xmlns:a16="http://schemas.microsoft.com/office/drawing/2014/main" id="{FCAF3730-78BF-4575-9685-1646F21A98D3}"/>
              </a:ext>
            </a:extLst>
          </p:cNvPr>
          <p:cNvCxnSpPr>
            <a:cxnSpLocks/>
            <a:stCxn id="29" idx="3"/>
            <a:endCxn id="34" idx="1"/>
          </p:cNvCxnSpPr>
          <p:nvPr/>
        </p:nvCxnSpPr>
        <p:spPr>
          <a:xfrm flipV="1">
            <a:off x="7285779" y="3290007"/>
            <a:ext cx="1800274" cy="380230"/>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3" name="直線矢印コネクタ 42">
            <a:extLst>
              <a:ext uri="{FF2B5EF4-FFF2-40B4-BE49-F238E27FC236}">
                <a16:creationId xmlns:a16="http://schemas.microsoft.com/office/drawing/2014/main" id="{60618BB1-EA0C-4B8D-BD71-A5BE32A32E9E}"/>
              </a:ext>
            </a:extLst>
          </p:cNvPr>
          <p:cNvCxnSpPr>
            <a:cxnSpLocks/>
            <a:stCxn id="30" idx="3"/>
            <a:endCxn id="34" idx="1"/>
          </p:cNvCxnSpPr>
          <p:nvPr/>
        </p:nvCxnSpPr>
        <p:spPr>
          <a:xfrm flipV="1">
            <a:off x="7285779" y="3290007"/>
            <a:ext cx="1800274" cy="152070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線矢印コネクタ 44">
            <a:extLst>
              <a:ext uri="{FF2B5EF4-FFF2-40B4-BE49-F238E27FC236}">
                <a16:creationId xmlns:a16="http://schemas.microsoft.com/office/drawing/2014/main" id="{5B74F8F3-92DF-4ACA-BF96-07A3C7D54269}"/>
              </a:ext>
            </a:extLst>
          </p:cNvPr>
          <p:cNvCxnSpPr>
            <a:cxnSpLocks/>
            <a:stCxn id="28" idx="3"/>
            <a:endCxn id="39" idx="1"/>
          </p:cNvCxnSpPr>
          <p:nvPr/>
        </p:nvCxnSpPr>
        <p:spPr>
          <a:xfrm>
            <a:off x="2577804" y="4868362"/>
            <a:ext cx="1843047" cy="110021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線矢印コネクタ 48">
            <a:extLst>
              <a:ext uri="{FF2B5EF4-FFF2-40B4-BE49-F238E27FC236}">
                <a16:creationId xmlns:a16="http://schemas.microsoft.com/office/drawing/2014/main" id="{DF3CFC53-3B4D-4E0F-AEE5-476CC39FB4C2}"/>
              </a:ext>
            </a:extLst>
          </p:cNvPr>
          <p:cNvCxnSpPr>
            <a:cxnSpLocks/>
            <a:stCxn id="28" idx="3"/>
            <a:endCxn id="30" idx="1"/>
          </p:cNvCxnSpPr>
          <p:nvPr/>
        </p:nvCxnSpPr>
        <p:spPr>
          <a:xfrm flipV="1">
            <a:off x="2577804" y="4810713"/>
            <a:ext cx="1843046" cy="5764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2" name="テキスト ボックス 51">
            <a:extLst>
              <a:ext uri="{FF2B5EF4-FFF2-40B4-BE49-F238E27FC236}">
                <a16:creationId xmlns:a16="http://schemas.microsoft.com/office/drawing/2014/main" id="{FDED81BE-0D4D-4517-AF55-F6B7255C7392}"/>
              </a:ext>
            </a:extLst>
          </p:cNvPr>
          <p:cNvSpPr txBox="1"/>
          <p:nvPr/>
        </p:nvSpPr>
        <p:spPr>
          <a:xfrm>
            <a:off x="4375965" y="3213365"/>
            <a:ext cx="755266" cy="307777"/>
          </a:xfrm>
          <a:prstGeom prst="rect">
            <a:avLst/>
          </a:prstGeom>
          <a:noFill/>
        </p:spPr>
        <p:txBody>
          <a:bodyPr wrap="square" rtlCol="0">
            <a:spAutoFit/>
          </a:bodyPr>
          <a:lstStyle/>
          <a:p>
            <a:r>
              <a:rPr kumimoji="1" lang="ja-JP" altLang="en-US" sz="1400" dirty="0"/>
              <a:t>要因②</a:t>
            </a:r>
          </a:p>
        </p:txBody>
      </p:sp>
      <p:sp>
        <p:nvSpPr>
          <p:cNvPr id="53" name="テキスト ボックス 52">
            <a:extLst>
              <a:ext uri="{FF2B5EF4-FFF2-40B4-BE49-F238E27FC236}">
                <a16:creationId xmlns:a16="http://schemas.microsoft.com/office/drawing/2014/main" id="{302466CF-B0E1-4DB2-BAE0-D4FD27AEE003}"/>
              </a:ext>
            </a:extLst>
          </p:cNvPr>
          <p:cNvSpPr txBox="1"/>
          <p:nvPr/>
        </p:nvSpPr>
        <p:spPr>
          <a:xfrm>
            <a:off x="4375965" y="4356524"/>
            <a:ext cx="755266" cy="307777"/>
          </a:xfrm>
          <a:prstGeom prst="rect">
            <a:avLst/>
          </a:prstGeom>
          <a:noFill/>
        </p:spPr>
        <p:txBody>
          <a:bodyPr wrap="square" rtlCol="0">
            <a:spAutoFit/>
          </a:bodyPr>
          <a:lstStyle/>
          <a:p>
            <a:r>
              <a:rPr kumimoji="1" lang="ja-JP" altLang="en-US" sz="1400" dirty="0"/>
              <a:t>要因③</a:t>
            </a:r>
          </a:p>
        </p:txBody>
      </p:sp>
      <p:sp>
        <p:nvSpPr>
          <p:cNvPr id="55" name="テキスト ボックス 54">
            <a:extLst>
              <a:ext uri="{FF2B5EF4-FFF2-40B4-BE49-F238E27FC236}">
                <a16:creationId xmlns:a16="http://schemas.microsoft.com/office/drawing/2014/main" id="{613D8D9B-6CB8-4DCC-8E2F-4E6E21CA8C9F}"/>
              </a:ext>
            </a:extLst>
          </p:cNvPr>
          <p:cNvSpPr txBox="1"/>
          <p:nvPr/>
        </p:nvSpPr>
        <p:spPr>
          <a:xfrm>
            <a:off x="4375965" y="5504336"/>
            <a:ext cx="755266" cy="307777"/>
          </a:xfrm>
          <a:prstGeom prst="rect">
            <a:avLst/>
          </a:prstGeom>
          <a:noFill/>
        </p:spPr>
        <p:txBody>
          <a:bodyPr wrap="square" rtlCol="0">
            <a:spAutoFit/>
          </a:bodyPr>
          <a:lstStyle/>
          <a:p>
            <a:r>
              <a:rPr kumimoji="1" lang="ja-JP" altLang="en-US" sz="1400" dirty="0"/>
              <a:t>要因④</a:t>
            </a:r>
          </a:p>
        </p:txBody>
      </p:sp>
      <p:sp>
        <p:nvSpPr>
          <p:cNvPr id="56" name="テキスト ボックス 55">
            <a:extLst>
              <a:ext uri="{FF2B5EF4-FFF2-40B4-BE49-F238E27FC236}">
                <a16:creationId xmlns:a16="http://schemas.microsoft.com/office/drawing/2014/main" id="{7039488D-DBA3-4859-8B91-FE8DDECEBC7B}"/>
              </a:ext>
            </a:extLst>
          </p:cNvPr>
          <p:cNvSpPr txBox="1"/>
          <p:nvPr/>
        </p:nvSpPr>
        <p:spPr>
          <a:xfrm>
            <a:off x="9307307" y="5950389"/>
            <a:ext cx="2727952" cy="338554"/>
          </a:xfrm>
          <a:prstGeom prst="rect">
            <a:avLst/>
          </a:prstGeom>
          <a:noFill/>
        </p:spPr>
        <p:txBody>
          <a:bodyPr wrap="square" rtlCol="0">
            <a:spAutoFit/>
          </a:bodyPr>
          <a:lstStyle/>
          <a:p>
            <a:r>
              <a:rPr kumimoji="1" lang="en-US" altLang="ja-JP" sz="1600" dirty="0"/>
              <a:t>※</a:t>
            </a:r>
            <a:r>
              <a:rPr kumimoji="1" lang="ja-JP" altLang="en-US" sz="1600" dirty="0"/>
              <a:t>影響が比較的弱い線は除外</a:t>
            </a:r>
          </a:p>
        </p:txBody>
      </p:sp>
      <p:sp>
        <p:nvSpPr>
          <p:cNvPr id="60" name="テキスト ボックス 59">
            <a:extLst>
              <a:ext uri="{FF2B5EF4-FFF2-40B4-BE49-F238E27FC236}">
                <a16:creationId xmlns:a16="http://schemas.microsoft.com/office/drawing/2014/main" id="{54E61869-48BE-486E-9BD5-5AA4550F5763}"/>
              </a:ext>
            </a:extLst>
          </p:cNvPr>
          <p:cNvSpPr txBox="1"/>
          <p:nvPr/>
        </p:nvSpPr>
        <p:spPr>
          <a:xfrm>
            <a:off x="8869088" y="4179042"/>
            <a:ext cx="2366713" cy="307777"/>
          </a:xfrm>
          <a:prstGeom prst="rect">
            <a:avLst/>
          </a:prstGeom>
          <a:noFill/>
        </p:spPr>
        <p:txBody>
          <a:bodyPr wrap="square" rtlCol="0">
            <a:spAutoFit/>
          </a:bodyPr>
          <a:lstStyle/>
          <a:p>
            <a:pPr algn="ctr"/>
            <a:r>
              <a:rPr kumimoji="1" lang="ja-JP" altLang="en-US" sz="1400" dirty="0"/>
              <a:t>探索時間・探索点数を増やす</a:t>
            </a:r>
          </a:p>
        </p:txBody>
      </p:sp>
      <p:sp>
        <p:nvSpPr>
          <p:cNvPr id="67" name="テキスト ボックス 66">
            <a:extLst>
              <a:ext uri="{FF2B5EF4-FFF2-40B4-BE49-F238E27FC236}">
                <a16:creationId xmlns:a16="http://schemas.microsoft.com/office/drawing/2014/main" id="{021B0CD6-9A55-4998-99DD-D727541F17D9}"/>
              </a:ext>
            </a:extLst>
          </p:cNvPr>
          <p:cNvSpPr txBox="1"/>
          <p:nvPr/>
        </p:nvSpPr>
        <p:spPr>
          <a:xfrm>
            <a:off x="690880" y="3369134"/>
            <a:ext cx="2509700" cy="307777"/>
          </a:xfrm>
          <a:prstGeom prst="rect">
            <a:avLst/>
          </a:prstGeom>
          <a:noFill/>
        </p:spPr>
        <p:txBody>
          <a:bodyPr wrap="square" rtlCol="0">
            <a:spAutoFit/>
          </a:bodyPr>
          <a:lstStyle/>
          <a:p>
            <a:r>
              <a:rPr kumimoji="1" lang="ja-JP" altLang="en-US" sz="1400" dirty="0"/>
              <a:t>⇒ただし、可能集合同士は近い</a:t>
            </a:r>
          </a:p>
        </p:txBody>
      </p:sp>
      <p:sp>
        <p:nvSpPr>
          <p:cNvPr id="68" name="正方形/長方形 67">
            <a:extLst>
              <a:ext uri="{FF2B5EF4-FFF2-40B4-BE49-F238E27FC236}">
                <a16:creationId xmlns:a16="http://schemas.microsoft.com/office/drawing/2014/main" id="{6F1EC151-22B6-4E4B-A24C-2F58BE28A1EB}"/>
              </a:ext>
            </a:extLst>
          </p:cNvPr>
          <p:cNvSpPr/>
          <p:nvPr/>
        </p:nvSpPr>
        <p:spPr>
          <a:xfrm>
            <a:off x="824057" y="2167323"/>
            <a:ext cx="2131730" cy="419710"/>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t>線形の目的関数</a:t>
            </a:r>
            <a:endParaRPr kumimoji="1" lang="ja-JP" altLang="en-US" dirty="0"/>
          </a:p>
        </p:txBody>
      </p:sp>
      <p:cxnSp>
        <p:nvCxnSpPr>
          <p:cNvPr id="69" name="直線矢印コネクタ 68">
            <a:extLst>
              <a:ext uri="{FF2B5EF4-FFF2-40B4-BE49-F238E27FC236}">
                <a16:creationId xmlns:a16="http://schemas.microsoft.com/office/drawing/2014/main" id="{FCD74129-3AE7-40DF-BF34-3A1B7B8652A7}"/>
              </a:ext>
            </a:extLst>
          </p:cNvPr>
          <p:cNvCxnSpPr>
            <a:cxnSpLocks/>
            <a:stCxn id="23" idx="3"/>
            <a:endCxn id="29" idx="1"/>
          </p:cNvCxnSpPr>
          <p:nvPr/>
        </p:nvCxnSpPr>
        <p:spPr>
          <a:xfrm>
            <a:off x="2577804" y="3179896"/>
            <a:ext cx="1843048" cy="49034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8" name="直線矢印コネクタ 77">
            <a:extLst>
              <a:ext uri="{FF2B5EF4-FFF2-40B4-BE49-F238E27FC236}">
                <a16:creationId xmlns:a16="http://schemas.microsoft.com/office/drawing/2014/main" id="{25D6CD48-8A5C-41BC-85E1-B0447883A4AA}"/>
              </a:ext>
            </a:extLst>
          </p:cNvPr>
          <p:cNvCxnSpPr>
            <a:cxnSpLocks/>
          </p:cNvCxnSpPr>
          <p:nvPr/>
        </p:nvCxnSpPr>
        <p:spPr>
          <a:xfrm>
            <a:off x="2577796" y="4058238"/>
            <a:ext cx="1843047" cy="191034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3" name="正方形/長方形 82">
            <a:extLst>
              <a:ext uri="{FF2B5EF4-FFF2-40B4-BE49-F238E27FC236}">
                <a16:creationId xmlns:a16="http://schemas.microsoft.com/office/drawing/2014/main" id="{03793D79-940C-4B89-ABFA-CEAEBFB53068}"/>
              </a:ext>
            </a:extLst>
          </p:cNvPr>
          <p:cNvSpPr/>
          <p:nvPr/>
        </p:nvSpPr>
        <p:spPr>
          <a:xfrm>
            <a:off x="4420852" y="2246688"/>
            <a:ext cx="2864927" cy="333154"/>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パレートフロンティアが広い</a:t>
            </a:r>
          </a:p>
        </p:txBody>
      </p:sp>
      <p:sp>
        <p:nvSpPr>
          <p:cNvPr id="84" name="テキスト ボックス 83">
            <a:extLst>
              <a:ext uri="{FF2B5EF4-FFF2-40B4-BE49-F238E27FC236}">
                <a16:creationId xmlns:a16="http://schemas.microsoft.com/office/drawing/2014/main" id="{9A2C1CCF-B084-42E4-A49D-D7F05781CF99}"/>
              </a:ext>
            </a:extLst>
          </p:cNvPr>
          <p:cNvSpPr txBox="1"/>
          <p:nvPr/>
        </p:nvSpPr>
        <p:spPr>
          <a:xfrm>
            <a:off x="4375965" y="1936641"/>
            <a:ext cx="755266" cy="307777"/>
          </a:xfrm>
          <a:prstGeom prst="rect">
            <a:avLst/>
          </a:prstGeom>
          <a:noFill/>
        </p:spPr>
        <p:txBody>
          <a:bodyPr wrap="square" rtlCol="0">
            <a:spAutoFit/>
          </a:bodyPr>
          <a:lstStyle/>
          <a:p>
            <a:r>
              <a:rPr kumimoji="1" lang="ja-JP" altLang="en-US" sz="1400" dirty="0"/>
              <a:t>要因①</a:t>
            </a:r>
          </a:p>
        </p:txBody>
      </p:sp>
      <p:cxnSp>
        <p:nvCxnSpPr>
          <p:cNvPr id="85" name="直線矢印コネクタ 84">
            <a:extLst>
              <a:ext uri="{FF2B5EF4-FFF2-40B4-BE49-F238E27FC236}">
                <a16:creationId xmlns:a16="http://schemas.microsoft.com/office/drawing/2014/main" id="{08140D25-D353-4B28-A09B-ABD70D9E3DBC}"/>
              </a:ext>
            </a:extLst>
          </p:cNvPr>
          <p:cNvCxnSpPr>
            <a:cxnSpLocks/>
            <a:stCxn id="68" idx="3"/>
            <a:endCxn id="83" idx="1"/>
          </p:cNvCxnSpPr>
          <p:nvPr/>
        </p:nvCxnSpPr>
        <p:spPr>
          <a:xfrm>
            <a:off x="2955787" y="2377178"/>
            <a:ext cx="1465065" cy="3608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8" name="直線矢印コネクタ 87">
            <a:extLst>
              <a:ext uri="{FF2B5EF4-FFF2-40B4-BE49-F238E27FC236}">
                <a16:creationId xmlns:a16="http://schemas.microsoft.com/office/drawing/2014/main" id="{D8FA01DB-1B63-41CE-8C5E-253A5851217C}"/>
              </a:ext>
            </a:extLst>
          </p:cNvPr>
          <p:cNvCxnSpPr>
            <a:cxnSpLocks/>
            <a:stCxn id="83" idx="3"/>
            <a:endCxn id="34" idx="1"/>
          </p:cNvCxnSpPr>
          <p:nvPr/>
        </p:nvCxnSpPr>
        <p:spPr>
          <a:xfrm>
            <a:off x="7285779" y="2413265"/>
            <a:ext cx="1800274" cy="87674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1" name="テキスト ボックス 90">
            <a:extLst>
              <a:ext uri="{FF2B5EF4-FFF2-40B4-BE49-F238E27FC236}">
                <a16:creationId xmlns:a16="http://schemas.microsoft.com/office/drawing/2014/main" id="{99D7A7EF-5523-4DFA-9157-9E823F21DC80}"/>
              </a:ext>
            </a:extLst>
          </p:cNvPr>
          <p:cNvSpPr txBox="1"/>
          <p:nvPr/>
        </p:nvSpPr>
        <p:spPr>
          <a:xfrm>
            <a:off x="7955769" y="2239364"/>
            <a:ext cx="1800274" cy="523220"/>
          </a:xfrm>
          <a:prstGeom prst="rect">
            <a:avLst/>
          </a:prstGeom>
          <a:noFill/>
        </p:spPr>
        <p:txBody>
          <a:bodyPr wrap="square" rtlCol="0">
            <a:spAutoFit/>
          </a:bodyPr>
          <a:lstStyle/>
          <a:p>
            <a:pPr algn="ctr"/>
            <a:r>
              <a:rPr kumimoji="1" lang="ja-JP" altLang="en-US" sz="1400" dirty="0"/>
              <a:t>特に多目的最適化の制約対処法では顕著</a:t>
            </a:r>
          </a:p>
        </p:txBody>
      </p:sp>
      <p:cxnSp>
        <p:nvCxnSpPr>
          <p:cNvPr id="92" name="直線矢印コネクタ 91">
            <a:extLst>
              <a:ext uri="{FF2B5EF4-FFF2-40B4-BE49-F238E27FC236}">
                <a16:creationId xmlns:a16="http://schemas.microsoft.com/office/drawing/2014/main" id="{3983D477-0F82-4E3B-9562-379137CD4646}"/>
              </a:ext>
            </a:extLst>
          </p:cNvPr>
          <p:cNvCxnSpPr>
            <a:cxnSpLocks/>
            <a:stCxn id="28" idx="3"/>
            <a:endCxn id="83" idx="1"/>
          </p:cNvCxnSpPr>
          <p:nvPr/>
        </p:nvCxnSpPr>
        <p:spPr>
          <a:xfrm flipV="1">
            <a:off x="2577804" y="2413265"/>
            <a:ext cx="1843048" cy="245509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7" name="テキスト ボックス 96">
            <a:extLst>
              <a:ext uri="{FF2B5EF4-FFF2-40B4-BE49-F238E27FC236}">
                <a16:creationId xmlns:a16="http://schemas.microsoft.com/office/drawing/2014/main" id="{27F5D6B9-9FBC-4565-90F7-88393A55066E}"/>
              </a:ext>
            </a:extLst>
          </p:cNvPr>
          <p:cNvSpPr txBox="1"/>
          <p:nvPr/>
        </p:nvSpPr>
        <p:spPr>
          <a:xfrm>
            <a:off x="4395083" y="4978054"/>
            <a:ext cx="2864929" cy="307777"/>
          </a:xfrm>
          <a:prstGeom prst="rect">
            <a:avLst/>
          </a:prstGeom>
          <a:noFill/>
        </p:spPr>
        <p:txBody>
          <a:bodyPr wrap="square" rtlCol="0">
            <a:spAutoFit/>
          </a:bodyPr>
          <a:lstStyle/>
          <a:p>
            <a:r>
              <a:rPr kumimoji="1" lang="ja-JP" altLang="en-US" sz="1400" dirty="0"/>
              <a:t>⇒基本的に違反量削減優先で対応</a:t>
            </a:r>
            <a:endParaRPr lang="en-US" altLang="ja-JP" sz="1400" dirty="0"/>
          </a:p>
        </p:txBody>
      </p:sp>
      <p:cxnSp>
        <p:nvCxnSpPr>
          <p:cNvPr id="98" name="直線矢印コネクタ 97">
            <a:extLst>
              <a:ext uri="{FF2B5EF4-FFF2-40B4-BE49-F238E27FC236}">
                <a16:creationId xmlns:a16="http://schemas.microsoft.com/office/drawing/2014/main" id="{3A5FC1D3-13E6-47CF-8750-21C97694CEB5}"/>
              </a:ext>
            </a:extLst>
          </p:cNvPr>
          <p:cNvCxnSpPr>
            <a:cxnSpLocks/>
            <a:stCxn id="26" idx="3"/>
            <a:endCxn id="30" idx="1"/>
          </p:cNvCxnSpPr>
          <p:nvPr/>
        </p:nvCxnSpPr>
        <p:spPr>
          <a:xfrm>
            <a:off x="2577804" y="4058238"/>
            <a:ext cx="1843046" cy="75247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3" name="テキスト ボックス 102">
            <a:extLst>
              <a:ext uri="{FF2B5EF4-FFF2-40B4-BE49-F238E27FC236}">
                <a16:creationId xmlns:a16="http://schemas.microsoft.com/office/drawing/2014/main" id="{E248800C-F935-49CB-92F1-3C57588947DF}"/>
              </a:ext>
            </a:extLst>
          </p:cNvPr>
          <p:cNvSpPr txBox="1"/>
          <p:nvPr/>
        </p:nvSpPr>
        <p:spPr>
          <a:xfrm>
            <a:off x="4299832" y="2561318"/>
            <a:ext cx="3212029" cy="523220"/>
          </a:xfrm>
          <a:prstGeom prst="rect">
            <a:avLst/>
          </a:prstGeom>
          <a:noFill/>
        </p:spPr>
        <p:txBody>
          <a:bodyPr wrap="square" rtlCol="0">
            <a:spAutoFit/>
          </a:bodyPr>
          <a:lstStyle/>
          <a:p>
            <a:r>
              <a:rPr kumimoji="1" lang="ja-JP" altLang="en-US" sz="1400" dirty="0"/>
              <a:t>⇒実行可能な最適解と無制約の最適解が離れる</a:t>
            </a:r>
          </a:p>
        </p:txBody>
      </p:sp>
      <p:sp>
        <p:nvSpPr>
          <p:cNvPr id="104" name="テキスト プレースホルダー 2">
            <a:extLst>
              <a:ext uri="{FF2B5EF4-FFF2-40B4-BE49-F238E27FC236}">
                <a16:creationId xmlns:a16="http://schemas.microsoft.com/office/drawing/2014/main" id="{539BD9AC-C9FE-443D-AEB8-9AE95B29677E}"/>
              </a:ext>
            </a:extLst>
          </p:cNvPr>
          <p:cNvSpPr txBox="1">
            <a:spLocks/>
          </p:cNvSpPr>
          <p:nvPr/>
        </p:nvSpPr>
        <p:spPr>
          <a:xfrm>
            <a:off x="408178" y="931587"/>
            <a:ext cx="11509002" cy="587049"/>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「可能解獲得効率と局所解回避の両立」と「計算量」が課題</a:t>
            </a:r>
            <a:endParaRPr lang="en-US" altLang="ja-JP" sz="2400" dirty="0"/>
          </a:p>
        </p:txBody>
      </p:sp>
    </p:spTree>
    <p:extLst>
      <p:ext uri="{BB962C8B-B14F-4D97-AF65-F5344CB8AC3E}">
        <p14:creationId xmlns:p14="http://schemas.microsoft.com/office/powerpoint/2010/main" val="27182977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21</a:t>
            </a:fld>
            <a:endParaRPr kumimoji="1" lang="ja-JP" altLang="en-US"/>
          </a:p>
        </p:txBody>
      </p:sp>
      <p:sp>
        <p:nvSpPr>
          <p:cNvPr id="47" name="タイトル 1">
            <a:extLst>
              <a:ext uri="{FF2B5EF4-FFF2-40B4-BE49-F238E27FC236}">
                <a16:creationId xmlns:a16="http://schemas.microsoft.com/office/drawing/2014/main" id="{4316DF47-0830-4A6D-AF30-C589259E0DF3}"/>
              </a:ext>
            </a:extLst>
          </p:cNvPr>
          <p:cNvSpPr>
            <a:spLocks noGrp="1"/>
          </p:cNvSpPr>
          <p:nvPr>
            <p:ph type="title"/>
          </p:nvPr>
        </p:nvSpPr>
        <p:spPr>
          <a:xfrm>
            <a:off x="517055" y="241034"/>
            <a:ext cx="11400125" cy="518094"/>
          </a:xfrm>
        </p:spPr>
        <p:txBody>
          <a:bodyPr/>
          <a:lstStyle/>
          <a:p>
            <a:r>
              <a:rPr lang="ja-JP" altLang="en-US" dirty="0"/>
              <a:t>可能領域が狭い場合の探索戦略</a:t>
            </a:r>
            <a:endParaRPr lang="en-US" dirty="0"/>
          </a:p>
        </p:txBody>
      </p:sp>
      <p:sp>
        <p:nvSpPr>
          <p:cNvPr id="52" name="テキスト プレースホルダー 2">
            <a:extLst>
              <a:ext uri="{FF2B5EF4-FFF2-40B4-BE49-F238E27FC236}">
                <a16:creationId xmlns:a16="http://schemas.microsoft.com/office/drawing/2014/main" id="{C9267424-E1F2-4834-9AAF-37679E5974BA}"/>
              </a:ext>
            </a:extLst>
          </p:cNvPr>
          <p:cNvSpPr txBox="1">
            <a:spLocks/>
          </p:cNvSpPr>
          <p:nvPr/>
        </p:nvSpPr>
        <p:spPr>
          <a:xfrm>
            <a:off x="408178" y="1060382"/>
            <a:ext cx="11509002" cy="1132378"/>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探索領域を有望領域に狭める上で、段階を踏むほうが効率的だと考えられる。</a:t>
            </a:r>
            <a:endParaRPr lang="en-US" altLang="ja-JP" sz="2800" dirty="0"/>
          </a:p>
          <a:p>
            <a:pPr lvl="1">
              <a:defRPr/>
            </a:pPr>
            <a:r>
              <a:rPr lang="ja-JP" altLang="en-US" sz="2400" dirty="0"/>
              <a:t>最適解は制約境界上に位置するため、可能領域を特定した後、境界上を探索する</a:t>
            </a:r>
            <a:endParaRPr lang="en-US" altLang="ja-JP" sz="2400" dirty="0"/>
          </a:p>
        </p:txBody>
      </p:sp>
      <p:pic>
        <p:nvPicPr>
          <p:cNvPr id="6" name="図 5" descr="ダイアグラム&#10;&#10;自動的に生成された説明">
            <a:extLst>
              <a:ext uri="{FF2B5EF4-FFF2-40B4-BE49-F238E27FC236}">
                <a16:creationId xmlns:a16="http://schemas.microsoft.com/office/drawing/2014/main" id="{1C59C24F-5477-444E-A36B-06ECA53DAA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42984" y="3658686"/>
            <a:ext cx="2343423" cy="2004400"/>
          </a:xfrm>
          <a:prstGeom prst="rect">
            <a:avLst/>
          </a:prstGeom>
        </p:spPr>
      </p:pic>
      <p:pic>
        <p:nvPicPr>
          <p:cNvPr id="7" name="図 6" descr="ダイアグラム&#10;&#10;自動的に生成された説明">
            <a:extLst>
              <a:ext uri="{FF2B5EF4-FFF2-40B4-BE49-F238E27FC236}">
                <a16:creationId xmlns:a16="http://schemas.microsoft.com/office/drawing/2014/main" id="{67037E1C-EEA2-471A-8836-0C2B6CE404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39568" y="3658686"/>
            <a:ext cx="2343423" cy="2004400"/>
          </a:xfrm>
          <a:prstGeom prst="rect">
            <a:avLst/>
          </a:prstGeom>
        </p:spPr>
      </p:pic>
      <p:pic>
        <p:nvPicPr>
          <p:cNvPr id="8" name="図 7" descr="ダイアグラム&#10;&#10;自動的に生成された説明">
            <a:extLst>
              <a:ext uri="{FF2B5EF4-FFF2-40B4-BE49-F238E27FC236}">
                <a16:creationId xmlns:a16="http://schemas.microsoft.com/office/drawing/2014/main" id="{61D416A1-4828-4ADC-BBC0-2425D7A1D7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09011" y="3658686"/>
            <a:ext cx="2343423" cy="2004400"/>
          </a:xfrm>
          <a:prstGeom prst="rect">
            <a:avLst/>
          </a:prstGeom>
        </p:spPr>
      </p:pic>
      <p:pic>
        <p:nvPicPr>
          <p:cNvPr id="9" name="図 8" descr="ダイアグラム&#10;&#10;自動的に生成された説明">
            <a:extLst>
              <a:ext uri="{FF2B5EF4-FFF2-40B4-BE49-F238E27FC236}">
                <a16:creationId xmlns:a16="http://schemas.microsoft.com/office/drawing/2014/main" id="{592ADD84-1F19-45E0-BB2C-2779830DF6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5593" y="3658686"/>
            <a:ext cx="2343423" cy="2004400"/>
          </a:xfrm>
          <a:prstGeom prst="rect">
            <a:avLst/>
          </a:prstGeom>
        </p:spPr>
      </p:pic>
      <p:sp>
        <p:nvSpPr>
          <p:cNvPr id="10" name="テキスト ボックス 9">
            <a:extLst>
              <a:ext uri="{FF2B5EF4-FFF2-40B4-BE49-F238E27FC236}">
                <a16:creationId xmlns:a16="http://schemas.microsoft.com/office/drawing/2014/main" id="{F44AB5E1-72E5-4318-BA90-2E6E571EE72F}"/>
              </a:ext>
            </a:extLst>
          </p:cNvPr>
          <p:cNvSpPr txBox="1"/>
          <p:nvPr/>
        </p:nvSpPr>
        <p:spPr>
          <a:xfrm>
            <a:off x="1287923" y="5771859"/>
            <a:ext cx="1205683" cy="369332"/>
          </a:xfrm>
          <a:prstGeom prst="rect">
            <a:avLst/>
          </a:prstGeom>
          <a:noFill/>
        </p:spPr>
        <p:txBody>
          <a:bodyPr wrap="square" rtlCol="0">
            <a:spAutoFit/>
          </a:bodyPr>
          <a:lstStyle/>
          <a:p>
            <a:r>
              <a:rPr lang="ja-JP" altLang="en-US" dirty="0">
                <a:solidFill>
                  <a:schemeClr val="accent3"/>
                </a:solidFill>
              </a:rPr>
              <a:t>探索領域</a:t>
            </a:r>
          </a:p>
        </p:txBody>
      </p:sp>
      <p:sp>
        <p:nvSpPr>
          <p:cNvPr id="11" name="四角形: 角を丸くする 10">
            <a:extLst>
              <a:ext uri="{FF2B5EF4-FFF2-40B4-BE49-F238E27FC236}">
                <a16:creationId xmlns:a16="http://schemas.microsoft.com/office/drawing/2014/main" id="{CC12BC5E-FD21-4D80-A1BF-1FBCEF951DFF}"/>
              </a:ext>
            </a:extLst>
          </p:cNvPr>
          <p:cNvSpPr/>
          <p:nvPr/>
        </p:nvSpPr>
        <p:spPr>
          <a:xfrm>
            <a:off x="504461" y="3776425"/>
            <a:ext cx="2169229" cy="1799625"/>
          </a:xfrm>
          <a:prstGeom prst="round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6"/>
              </a:solidFill>
            </a:endParaRPr>
          </a:p>
        </p:txBody>
      </p:sp>
      <p:sp>
        <p:nvSpPr>
          <p:cNvPr id="12" name="テキスト ボックス 11">
            <a:extLst>
              <a:ext uri="{FF2B5EF4-FFF2-40B4-BE49-F238E27FC236}">
                <a16:creationId xmlns:a16="http://schemas.microsoft.com/office/drawing/2014/main" id="{5488F8CB-25C8-4269-A973-9E529B9EDDCC}"/>
              </a:ext>
            </a:extLst>
          </p:cNvPr>
          <p:cNvSpPr txBox="1"/>
          <p:nvPr/>
        </p:nvSpPr>
        <p:spPr>
          <a:xfrm>
            <a:off x="1479808" y="2176101"/>
            <a:ext cx="3180532" cy="369332"/>
          </a:xfrm>
          <a:prstGeom prst="rect">
            <a:avLst/>
          </a:prstGeom>
          <a:noFill/>
        </p:spPr>
        <p:txBody>
          <a:bodyPr wrap="square" rtlCol="0">
            <a:spAutoFit/>
          </a:bodyPr>
          <a:lstStyle/>
          <a:p>
            <a:pPr algn="ctr"/>
            <a:r>
              <a:rPr lang="ja-JP" altLang="en-US" b="1" dirty="0"/>
              <a:t>前半（可能解未発見の場合）</a:t>
            </a:r>
          </a:p>
        </p:txBody>
      </p:sp>
      <p:sp>
        <p:nvSpPr>
          <p:cNvPr id="13" name="テキスト ボックス 12">
            <a:extLst>
              <a:ext uri="{FF2B5EF4-FFF2-40B4-BE49-F238E27FC236}">
                <a16:creationId xmlns:a16="http://schemas.microsoft.com/office/drawing/2014/main" id="{DF55DD18-BCDF-4662-829A-64C512DA6D14}"/>
              </a:ext>
            </a:extLst>
          </p:cNvPr>
          <p:cNvSpPr txBox="1"/>
          <p:nvPr/>
        </p:nvSpPr>
        <p:spPr>
          <a:xfrm>
            <a:off x="7507902" y="2175500"/>
            <a:ext cx="3180532" cy="369332"/>
          </a:xfrm>
          <a:prstGeom prst="rect">
            <a:avLst/>
          </a:prstGeom>
          <a:noFill/>
        </p:spPr>
        <p:txBody>
          <a:bodyPr wrap="square" rtlCol="0">
            <a:spAutoFit/>
          </a:bodyPr>
          <a:lstStyle/>
          <a:p>
            <a:pPr algn="ctr"/>
            <a:r>
              <a:rPr lang="ja-JP" altLang="en-US" b="1" dirty="0"/>
              <a:t>後半（可能解発見済の場合）</a:t>
            </a:r>
          </a:p>
        </p:txBody>
      </p:sp>
      <p:sp>
        <p:nvSpPr>
          <p:cNvPr id="14" name="吹き出し: 角を丸めた四角形 13">
            <a:extLst>
              <a:ext uri="{FF2B5EF4-FFF2-40B4-BE49-F238E27FC236}">
                <a16:creationId xmlns:a16="http://schemas.microsoft.com/office/drawing/2014/main" id="{07D891E0-5A71-42A0-97B4-7668A9A5C4C1}"/>
              </a:ext>
            </a:extLst>
          </p:cNvPr>
          <p:cNvSpPr/>
          <p:nvPr/>
        </p:nvSpPr>
        <p:spPr>
          <a:xfrm>
            <a:off x="5125204" y="5892008"/>
            <a:ext cx="3485396" cy="685306"/>
          </a:xfrm>
          <a:prstGeom prst="wedgeRoundRectCallout">
            <a:avLst>
              <a:gd name="adj1" fmla="val 27047"/>
              <a:gd name="adj2" fmla="val -79357"/>
              <a:gd name="adj3" fmla="val 16667"/>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可能解が無ければ、有望領域を覆うことができない</a:t>
            </a:r>
          </a:p>
        </p:txBody>
      </p:sp>
      <p:sp>
        <p:nvSpPr>
          <p:cNvPr id="15" name="四角形: 角を丸くする 14">
            <a:extLst>
              <a:ext uri="{FF2B5EF4-FFF2-40B4-BE49-F238E27FC236}">
                <a16:creationId xmlns:a16="http://schemas.microsoft.com/office/drawing/2014/main" id="{835819AF-83E0-4518-8728-CB904DBADE9C}"/>
              </a:ext>
            </a:extLst>
          </p:cNvPr>
          <p:cNvSpPr/>
          <p:nvPr/>
        </p:nvSpPr>
        <p:spPr>
          <a:xfrm>
            <a:off x="4294094" y="3776424"/>
            <a:ext cx="1458340" cy="1400517"/>
          </a:xfrm>
          <a:prstGeom prst="round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6"/>
              </a:solidFill>
            </a:endParaRPr>
          </a:p>
        </p:txBody>
      </p:sp>
      <p:sp>
        <p:nvSpPr>
          <p:cNvPr id="16" name="四角形: 角を丸くする 15">
            <a:extLst>
              <a:ext uri="{FF2B5EF4-FFF2-40B4-BE49-F238E27FC236}">
                <a16:creationId xmlns:a16="http://schemas.microsoft.com/office/drawing/2014/main" id="{6EE99B75-A2D4-40A9-A2D3-9104CD8D4875}"/>
              </a:ext>
            </a:extLst>
          </p:cNvPr>
          <p:cNvSpPr/>
          <p:nvPr/>
        </p:nvSpPr>
        <p:spPr>
          <a:xfrm rot="2699388">
            <a:off x="7362632" y="4515369"/>
            <a:ext cx="934416" cy="516394"/>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四角形: 角を丸くする 16">
            <a:extLst>
              <a:ext uri="{FF2B5EF4-FFF2-40B4-BE49-F238E27FC236}">
                <a16:creationId xmlns:a16="http://schemas.microsoft.com/office/drawing/2014/main" id="{0EE67F93-334F-43F4-8DB4-D9246365FAA6}"/>
              </a:ext>
            </a:extLst>
          </p:cNvPr>
          <p:cNvSpPr/>
          <p:nvPr/>
        </p:nvSpPr>
        <p:spPr>
          <a:xfrm rot="19002581">
            <a:off x="7465848" y="4196874"/>
            <a:ext cx="757585" cy="1182483"/>
          </a:xfrm>
          <a:prstGeom prst="round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6"/>
              </a:solidFill>
            </a:endParaRPr>
          </a:p>
        </p:txBody>
      </p:sp>
      <p:sp>
        <p:nvSpPr>
          <p:cNvPr id="18" name="四角形: 角を丸くする 17">
            <a:extLst>
              <a:ext uri="{FF2B5EF4-FFF2-40B4-BE49-F238E27FC236}">
                <a16:creationId xmlns:a16="http://schemas.microsoft.com/office/drawing/2014/main" id="{16A123FC-E699-406D-872E-639CDC2CC6EA}"/>
              </a:ext>
            </a:extLst>
          </p:cNvPr>
          <p:cNvSpPr/>
          <p:nvPr/>
        </p:nvSpPr>
        <p:spPr>
          <a:xfrm rot="18907984">
            <a:off x="10635676" y="4426448"/>
            <a:ext cx="332201" cy="741263"/>
          </a:xfrm>
          <a:prstGeom prst="round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6"/>
              </a:solidFill>
            </a:endParaRPr>
          </a:p>
        </p:txBody>
      </p:sp>
      <p:sp>
        <p:nvSpPr>
          <p:cNvPr id="19" name="四角形: 角を丸くする 18">
            <a:extLst>
              <a:ext uri="{FF2B5EF4-FFF2-40B4-BE49-F238E27FC236}">
                <a16:creationId xmlns:a16="http://schemas.microsoft.com/office/drawing/2014/main" id="{4636A96E-B1CB-464D-B470-50240A65D144}"/>
              </a:ext>
            </a:extLst>
          </p:cNvPr>
          <p:cNvSpPr/>
          <p:nvPr/>
        </p:nvSpPr>
        <p:spPr>
          <a:xfrm>
            <a:off x="847009" y="5774726"/>
            <a:ext cx="372110" cy="369332"/>
          </a:xfrm>
          <a:prstGeom prst="round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0" name="テキスト ボックス 19">
            <a:extLst>
              <a:ext uri="{FF2B5EF4-FFF2-40B4-BE49-F238E27FC236}">
                <a16:creationId xmlns:a16="http://schemas.microsoft.com/office/drawing/2014/main" id="{6E073057-A3FC-497F-942A-3E1D68E450AB}"/>
              </a:ext>
            </a:extLst>
          </p:cNvPr>
          <p:cNvSpPr txBox="1"/>
          <p:nvPr/>
        </p:nvSpPr>
        <p:spPr>
          <a:xfrm>
            <a:off x="3336607" y="5759566"/>
            <a:ext cx="1205683" cy="369332"/>
          </a:xfrm>
          <a:prstGeom prst="rect">
            <a:avLst/>
          </a:prstGeom>
          <a:noFill/>
        </p:spPr>
        <p:txBody>
          <a:bodyPr wrap="square" rtlCol="0">
            <a:spAutoFit/>
          </a:bodyPr>
          <a:lstStyle/>
          <a:p>
            <a:r>
              <a:rPr lang="ja-JP" altLang="en-US" dirty="0">
                <a:solidFill>
                  <a:schemeClr val="accent2"/>
                </a:solidFill>
              </a:rPr>
              <a:t>有望領域</a:t>
            </a:r>
          </a:p>
        </p:txBody>
      </p:sp>
      <p:sp>
        <p:nvSpPr>
          <p:cNvPr id="21" name="四角形: 角を丸くする 20">
            <a:extLst>
              <a:ext uri="{FF2B5EF4-FFF2-40B4-BE49-F238E27FC236}">
                <a16:creationId xmlns:a16="http://schemas.microsoft.com/office/drawing/2014/main" id="{2085373E-2892-4E8B-A596-85C36ECF8BE2}"/>
              </a:ext>
            </a:extLst>
          </p:cNvPr>
          <p:cNvSpPr/>
          <p:nvPr/>
        </p:nvSpPr>
        <p:spPr>
          <a:xfrm>
            <a:off x="2895693" y="5762433"/>
            <a:ext cx="372110" cy="369332"/>
          </a:xfrm>
          <a:prstGeom prst="round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2" name="テキスト ボックス 21">
            <a:extLst>
              <a:ext uri="{FF2B5EF4-FFF2-40B4-BE49-F238E27FC236}">
                <a16:creationId xmlns:a16="http://schemas.microsoft.com/office/drawing/2014/main" id="{5DA716FB-6F0E-4468-BC1D-5C0A210AEBA8}"/>
              </a:ext>
            </a:extLst>
          </p:cNvPr>
          <p:cNvSpPr txBox="1"/>
          <p:nvPr/>
        </p:nvSpPr>
        <p:spPr>
          <a:xfrm>
            <a:off x="541979" y="2759197"/>
            <a:ext cx="5132736" cy="646331"/>
          </a:xfrm>
          <a:prstGeom prst="rect">
            <a:avLst/>
          </a:prstGeom>
          <a:noFill/>
        </p:spPr>
        <p:txBody>
          <a:bodyPr wrap="square" rtlCol="0">
            <a:spAutoFit/>
          </a:bodyPr>
          <a:lstStyle/>
          <a:p>
            <a:pPr algn="ctr"/>
            <a:r>
              <a:rPr lang="ja-JP" altLang="en-US" dirty="0"/>
              <a:t>広い範囲の中で有望領域の位置を特定するために、多様化・集中化によって可能領域を優先的に探索</a:t>
            </a:r>
          </a:p>
        </p:txBody>
      </p:sp>
      <p:sp>
        <p:nvSpPr>
          <p:cNvPr id="23" name="テキスト ボックス 22">
            <a:extLst>
              <a:ext uri="{FF2B5EF4-FFF2-40B4-BE49-F238E27FC236}">
                <a16:creationId xmlns:a16="http://schemas.microsoft.com/office/drawing/2014/main" id="{152C8400-9BC4-491C-89F9-CA410ED08724}"/>
              </a:ext>
            </a:extLst>
          </p:cNvPr>
          <p:cNvSpPr txBox="1"/>
          <p:nvPr/>
        </p:nvSpPr>
        <p:spPr>
          <a:xfrm>
            <a:off x="6517286" y="2759197"/>
            <a:ext cx="5021576" cy="646331"/>
          </a:xfrm>
          <a:prstGeom prst="rect">
            <a:avLst/>
          </a:prstGeom>
          <a:noFill/>
        </p:spPr>
        <p:txBody>
          <a:bodyPr wrap="square" rtlCol="0">
            <a:spAutoFit/>
          </a:bodyPr>
          <a:lstStyle/>
          <a:p>
            <a:pPr algn="ctr"/>
            <a:r>
              <a:rPr lang="ja-JP" altLang="en-US" dirty="0"/>
              <a:t>より改善するために、有望領域内でバランスを</a:t>
            </a:r>
            <a:endParaRPr lang="en-US" altLang="ja-JP" dirty="0"/>
          </a:p>
          <a:p>
            <a:pPr algn="ctr"/>
            <a:r>
              <a:rPr lang="ja-JP" altLang="en-US" dirty="0"/>
              <a:t>維持しながら、徐々に集中化させる</a:t>
            </a:r>
            <a:endParaRPr lang="en-US" altLang="ja-JP" dirty="0"/>
          </a:p>
        </p:txBody>
      </p:sp>
      <p:sp>
        <p:nvSpPr>
          <p:cNvPr id="24" name="矢印: 下 23">
            <a:extLst>
              <a:ext uri="{FF2B5EF4-FFF2-40B4-BE49-F238E27FC236}">
                <a16:creationId xmlns:a16="http://schemas.microsoft.com/office/drawing/2014/main" id="{FA61DAF6-83C9-4868-8C0B-04EF7FF170D3}"/>
              </a:ext>
            </a:extLst>
          </p:cNvPr>
          <p:cNvSpPr/>
          <p:nvPr/>
        </p:nvSpPr>
        <p:spPr>
          <a:xfrm rot="16200000">
            <a:off x="2917062" y="4522007"/>
            <a:ext cx="330714" cy="466413"/>
          </a:xfrm>
          <a:prstGeom prst="downArrow">
            <a:avLst/>
          </a:prstGeom>
          <a:solidFill>
            <a:schemeClr val="bg1">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5" name="矢印: 下 24">
            <a:extLst>
              <a:ext uri="{FF2B5EF4-FFF2-40B4-BE49-F238E27FC236}">
                <a16:creationId xmlns:a16="http://schemas.microsoft.com/office/drawing/2014/main" id="{0B80D481-2BE8-4430-A229-89D10718D41E}"/>
              </a:ext>
            </a:extLst>
          </p:cNvPr>
          <p:cNvSpPr/>
          <p:nvPr/>
        </p:nvSpPr>
        <p:spPr>
          <a:xfrm rot="16200000">
            <a:off x="5920479" y="4522007"/>
            <a:ext cx="330714" cy="466413"/>
          </a:xfrm>
          <a:prstGeom prst="downArrow">
            <a:avLst/>
          </a:prstGeom>
          <a:solidFill>
            <a:schemeClr val="bg1">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6" name="矢印: 下 25">
            <a:extLst>
              <a:ext uri="{FF2B5EF4-FFF2-40B4-BE49-F238E27FC236}">
                <a16:creationId xmlns:a16="http://schemas.microsoft.com/office/drawing/2014/main" id="{CA452648-1580-4388-8853-E9F086392EAB}"/>
              </a:ext>
            </a:extLst>
          </p:cNvPr>
          <p:cNvSpPr/>
          <p:nvPr/>
        </p:nvSpPr>
        <p:spPr>
          <a:xfrm rot="16200000">
            <a:off x="8959062" y="4509736"/>
            <a:ext cx="330714" cy="466413"/>
          </a:xfrm>
          <a:prstGeom prst="downArrow">
            <a:avLst/>
          </a:prstGeom>
          <a:solidFill>
            <a:schemeClr val="bg1">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cxnSp>
        <p:nvCxnSpPr>
          <p:cNvPr id="27" name="直線コネクタ 26">
            <a:extLst>
              <a:ext uri="{FF2B5EF4-FFF2-40B4-BE49-F238E27FC236}">
                <a16:creationId xmlns:a16="http://schemas.microsoft.com/office/drawing/2014/main" id="{3211089D-48E9-4289-8634-64E3969EF27F}"/>
              </a:ext>
            </a:extLst>
          </p:cNvPr>
          <p:cNvCxnSpPr>
            <a:cxnSpLocks/>
          </p:cNvCxnSpPr>
          <p:nvPr/>
        </p:nvCxnSpPr>
        <p:spPr>
          <a:xfrm>
            <a:off x="504461" y="2544832"/>
            <a:ext cx="5247973"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5132DC48-D185-4735-96CA-4E33F15B4991}"/>
              </a:ext>
            </a:extLst>
          </p:cNvPr>
          <p:cNvCxnSpPr>
            <a:cxnSpLocks/>
          </p:cNvCxnSpPr>
          <p:nvPr/>
        </p:nvCxnSpPr>
        <p:spPr>
          <a:xfrm>
            <a:off x="6439568" y="2544832"/>
            <a:ext cx="5346839"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9" name="四角形: 角を丸くする 28">
            <a:extLst>
              <a:ext uri="{FF2B5EF4-FFF2-40B4-BE49-F238E27FC236}">
                <a16:creationId xmlns:a16="http://schemas.microsoft.com/office/drawing/2014/main" id="{38907D22-709F-484A-AA27-340BC4DEC574}"/>
              </a:ext>
            </a:extLst>
          </p:cNvPr>
          <p:cNvSpPr/>
          <p:nvPr/>
        </p:nvSpPr>
        <p:spPr>
          <a:xfrm rot="2699388">
            <a:off x="10325605" y="4529920"/>
            <a:ext cx="934416" cy="516394"/>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テキスト ボックス 30">
            <a:extLst>
              <a:ext uri="{FF2B5EF4-FFF2-40B4-BE49-F238E27FC236}">
                <a16:creationId xmlns:a16="http://schemas.microsoft.com/office/drawing/2014/main" id="{FB2973AE-DC67-4A53-8113-B9AE00A8D93C}"/>
              </a:ext>
            </a:extLst>
          </p:cNvPr>
          <p:cNvSpPr txBox="1"/>
          <p:nvPr/>
        </p:nvSpPr>
        <p:spPr>
          <a:xfrm>
            <a:off x="571984" y="-20412"/>
            <a:ext cx="7953787" cy="338554"/>
          </a:xfrm>
          <a:prstGeom prst="rect">
            <a:avLst/>
          </a:prstGeom>
          <a:noFill/>
        </p:spPr>
        <p:txBody>
          <a:bodyPr wrap="square" rtlCol="0">
            <a:spAutoFit/>
          </a:bodyPr>
          <a:lstStyle/>
          <a:p>
            <a:r>
              <a:rPr kumimoji="1" lang="en-US" altLang="ja-JP" sz="1600" b="1" dirty="0">
                <a:solidFill>
                  <a:schemeClr val="bg1"/>
                </a:solidFill>
              </a:rPr>
              <a:t>2.2 </a:t>
            </a:r>
            <a:r>
              <a:rPr kumimoji="1" lang="ja-JP" altLang="en-US" sz="1600" b="1" dirty="0">
                <a:solidFill>
                  <a:schemeClr val="bg1"/>
                </a:solidFill>
              </a:rPr>
              <a:t>プラント操業スケジューリング問題への適用　</a:t>
            </a:r>
            <a:r>
              <a:rPr kumimoji="1" lang="en-US" altLang="ja-JP" sz="1600" b="1" dirty="0">
                <a:solidFill>
                  <a:schemeClr val="bg1"/>
                </a:solidFill>
              </a:rPr>
              <a:t>&gt;</a:t>
            </a:r>
            <a:r>
              <a:rPr kumimoji="1" lang="ja-JP" altLang="en-US" sz="1600" b="1" dirty="0">
                <a:solidFill>
                  <a:schemeClr val="bg1"/>
                </a:solidFill>
              </a:rPr>
              <a:t>　検証２</a:t>
            </a:r>
          </a:p>
        </p:txBody>
      </p:sp>
    </p:spTree>
    <p:extLst>
      <p:ext uri="{BB962C8B-B14F-4D97-AF65-F5344CB8AC3E}">
        <p14:creationId xmlns:p14="http://schemas.microsoft.com/office/powerpoint/2010/main" val="41777036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22</a:t>
            </a:fld>
            <a:endParaRPr kumimoji="1" lang="ja-JP" altLang="en-US"/>
          </a:p>
        </p:txBody>
      </p:sp>
      <p:sp>
        <p:nvSpPr>
          <p:cNvPr id="47" name="タイトル 1">
            <a:extLst>
              <a:ext uri="{FF2B5EF4-FFF2-40B4-BE49-F238E27FC236}">
                <a16:creationId xmlns:a16="http://schemas.microsoft.com/office/drawing/2014/main" id="{4316DF47-0830-4A6D-AF30-C589259E0DF3}"/>
              </a:ext>
            </a:extLst>
          </p:cNvPr>
          <p:cNvSpPr>
            <a:spLocks noGrp="1"/>
          </p:cNvSpPr>
          <p:nvPr>
            <p:ph type="title"/>
          </p:nvPr>
        </p:nvSpPr>
        <p:spPr>
          <a:xfrm>
            <a:off x="517055" y="241034"/>
            <a:ext cx="11400125" cy="518094"/>
          </a:xfrm>
        </p:spPr>
        <p:txBody>
          <a:bodyPr/>
          <a:lstStyle/>
          <a:p>
            <a:r>
              <a:rPr lang="ja-JP" altLang="en-US" dirty="0"/>
              <a:t>探索戦略に基づく理想的な構成</a:t>
            </a:r>
            <a:endParaRPr lang="en-US" dirty="0"/>
          </a:p>
        </p:txBody>
      </p:sp>
      <p:sp>
        <p:nvSpPr>
          <p:cNvPr id="52" name="テキスト プレースホルダー 2">
            <a:extLst>
              <a:ext uri="{FF2B5EF4-FFF2-40B4-BE49-F238E27FC236}">
                <a16:creationId xmlns:a16="http://schemas.microsoft.com/office/drawing/2014/main" id="{C9267424-E1F2-4834-9AAF-37679E5974BA}"/>
              </a:ext>
            </a:extLst>
          </p:cNvPr>
          <p:cNvSpPr txBox="1">
            <a:spLocks/>
          </p:cNvSpPr>
          <p:nvPr/>
        </p:nvSpPr>
        <p:spPr>
          <a:xfrm>
            <a:off x="408178" y="1060382"/>
            <a:ext cx="11509002" cy="587433"/>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二段階アプローチのもとで、二つのアプローチの欠点を補うように構成し直すことで、各メリットを活用した、探索戦略の実現が期待できる。</a:t>
            </a:r>
            <a:endParaRPr lang="en-US" altLang="ja-JP" sz="2800" dirty="0"/>
          </a:p>
        </p:txBody>
      </p:sp>
      <p:graphicFrame>
        <p:nvGraphicFramePr>
          <p:cNvPr id="27" name="表 26">
            <a:extLst>
              <a:ext uri="{FF2B5EF4-FFF2-40B4-BE49-F238E27FC236}">
                <a16:creationId xmlns:a16="http://schemas.microsoft.com/office/drawing/2014/main" id="{E3CE713E-DD07-47D5-9862-8175F7542B31}"/>
              </a:ext>
            </a:extLst>
          </p:cNvPr>
          <p:cNvGraphicFramePr>
            <a:graphicFrameLocks noGrp="1"/>
          </p:cNvGraphicFramePr>
          <p:nvPr/>
        </p:nvGraphicFramePr>
        <p:xfrm>
          <a:off x="3111119" y="2579420"/>
          <a:ext cx="8714064" cy="670560"/>
        </p:xfrm>
        <a:graphic>
          <a:graphicData uri="http://schemas.openxmlformats.org/drawingml/2006/table">
            <a:tbl>
              <a:tblPr firstRow="1" bandRow="1">
                <a:tableStyleId>{5C22544A-7EE6-4342-B048-85BDC9FD1C3A}</a:tableStyleId>
              </a:tblPr>
              <a:tblGrid>
                <a:gridCol w="4274707">
                  <a:extLst>
                    <a:ext uri="{9D8B030D-6E8A-4147-A177-3AD203B41FA5}">
                      <a16:colId xmlns:a16="http://schemas.microsoft.com/office/drawing/2014/main" val="422137597"/>
                    </a:ext>
                  </a:extLst>
                </a:gridCol>
                <a:gridCol w="4439357">
                  <a:extLst>
                    <a:ext uri="{9D8B030D-6E8A-4147-A177-3AD203B41FA5}">
                      <a16:colId xmlns:a16="http://schemas.microsoft.com/office/drawing/2014/main" val="1645929428"/>
                    </a:ext>
                  </a:extLst>
                </a:gridCol>
              </a:tblGrid>
              <a:tr h="22766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第一段階</a:t>
                      </a:r>
                      <a:endParaRPr kumimoji="1" lang="en-US" altLang="ja-JP"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1600" dirty="0"/>
                        <a:t>第二段階</a:t>
                      </a:r>
                      <a:endParaRPr kumimoji="1" lang="en-US" altLang="ja-JP"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22811591"/>
                  </a:ext>
                </a:extLst>
              </a:tr>
              <a:tr h="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可能領域の特定</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制約境界付近の探索</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31634353"/>
                  </a:ext>
                </a:extLst>
              </a:tr>
            </a:tbl>
          </a:graphicData>
        </a:graphic>
      </p:graphicFrame>
      <p:sp>
        <p:nvSpPr>
          <p:cNvPr id="28" name="二等辺三角形 27">
            <a:extLst>
              <a:ext uri="{FF2B5EF4-FFF2-40B4-BE49-F238E27FC236}">
                <a16:creationId xmlns:a16="http://schemas.microsoft.com/office/drawing/2014/main" id="{CFB5FEA2-1AB7-4671-906A-2EB171FBC8BB}"/>
              </a:ext>
            </a:extLst>
          </p:cNvPr>
          <p:cNvSpPr/>
          <p:nvPr/>
        </p:nvSpPr>
        <p:spPr>
          <a:xfrm rot="10800000">
            <a:off x="3732845" y="4587306"/>
            <a:ext cx="920933" cy="269805"/>
          </a:xfrm>
          <a:prstGeom prst="triangl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9" name="テキスト ボックス 28">
            <a:extLst>
              <a:ext uri="{FF2B5EF4-FFF2-40B4-BE49-F238E27FC236}">
                <a16:creationId xmlns:a16="http://schemas.microsoft.com/office/drawing/2014/main" id="{949A0E2F-3A11-4906-94AE-036543320879}"/>
              </a:ext>
            </a:extLst>
          </p:cNvPr>
          <p:cNvSpPr txBox="1"/>
          <p:nvPr/>
        </p:nvSpPr>
        <p:spPr>
          <a:xfrm>
            <a:off x="3907560" y="5077393"/>
            <a:ext cx="3985589" cy="584775"/>
          </a:xfrm>
          <a:prstGeom prst="rect">
            <a:avLst/>
          </a:prstGeom>
          <a:noFill/>
        </p:spPr>
        <p:txBody>
          <a:bodyPr wrap="square" rtlCol="0">
            <a:spAutoFit/>
          </a:bodyPr>
          <a:lstStyle/>
          <a:p>
            <a:pPr algn="ctr"/>
            <a:r>
              <a:rPr lang="ja-JP" altLang="en-US" sz="1600" b="1" dirty="0">
                <a:solidFill>
                  <a:schemeClr val="accent2"/>
                </a:solidFill>
              </a:rPr>
              <a:t>無制約最適化で優秀なアルゴリズムのほうが制約違反量の削減が速い</a:t>
            </a:r>
          </a:p>
        </p:txBody>
      </p:sp>
      <p:sp>
        <p:nvSpPr>
          <p:cNvPr id="34" name="二等辺三角形 33">
            <a:extLst>
              <a:ext uri="{FF2B5EF4-FFF2-40B4-BE49-F238E27FC236}">
                <a16:creationId xmlns:a16="http://schemas.microsoft.com/office/drawing/2014/main" id="{A54DE8F3-550A-4B1F-8907-641C97142F59}"/>
              </a:ext>
            </a:extLst>
          </p:cNvPr>
          <p:cNvSpPr/>
          <p:nvPr/>
        </p:nvSpPr>
        <p:spPr>
          <a:xfrm rot="10800000">
            <a:off x="7989690" y="4587305"/>
            <a:ext cx="920933" cy="269805"/>
          </a:xfrm>
          <a:prstGeom prst="triangl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5" name="二等辺三角形 34">
            <a:extLst>
              <a:ext uri="{FF2B5EF4-FFF2-40B4-BE49-F238E27FC236}">
                <a16:creationId xmlns:a16="http://schemas.microsoft.com/office/drawing/2014/main" id="{75D5B921-A6A3-4208-AFD3-FD84DBA784CD}"/>
              </a:ext>
            </a:extLst>
          </p:cNvPr>
          <p:cNvSpPr/>
          <p:nvPr/>
        </p:nvSpPr>
        <p:spPr>
          <a:xfrm rot="10800000">
            <a:off x="10239708" y="4587305"/>
            <a:ext cx="920933" cy="269805"/>
          </a:xfrm>
          <a:prstGeom prst="triangl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6" name="テキスト ボックス 35">
            <a:extLst>
              <a:ext uri="{FF2B5EF4-FFF2-40B4-BE49-F238E27FC236}">
                <a16:creationId xmlns:a16="http://schemas.microsoft.com/office/drawing/2014/main" id="{FEB9174E-0A37-4C9B-8ECC-8764B77B23AB}"/>
              </a:ext>
            </a:extLst>
          </p:cNvPr>
          <p:cNvSpPr txBox="1"/>
          <p:nvPr/>
        </p:nvSpPr>
        <p:spPr>
          <a:xfrm>
            <a:off x="8486229" y="5077392"/>
            <a:ext cx="3521552" cy="584775"/>
          </a:xfrm>
          <a:prstGeom prst="rect">
            <a:avLst/>
          </a:prstGeom>
          <a:noFill/>
        </p:spPr>
        <p:txBody>
          <a:bodyPr wrap="square" rtlCol="0">
            <a:spAutoFit/>
          </a:bodyPr>
          <a:lstStyle/>
          <a:p>
            <a:pPr algn="ctr"/>
            <a:r>
              <a:rPr lang="ja-JP" altLang="en-US" sz="1600" b="1" dirty="0">
                <a:solidFill>
                  <a:schemeClr val="accent6">
                    <a:lumMod val="40000"/>
                    <a:lumOff val="60000"/>
                  </a:schemeClr>
                </a:solidFill>
              </a:rPr>
              <a:t>問題分割ベースのほうがフロンティアの目標部位への収束が速い</a:t>
            </a:r>
          </a:p>
        </p:txBody>
      </p:sp>
      <mc:AlternateContent xmlns:mc="http://schemas.openxmlformats.org/markup-compatibility/2006" xmlns:a14="http://schemas.microsoft.com/office/drawing/2010/main">
        <mc:Choice Requires="a14">
          <p:graphicFrame>
            <p:nvGraphicFramePr>
              <p:cNvPr id="37" name="表 36">
                <a:extLst>
                  <a:ext uri="{FF2B5EF4-FFF2-40B4-BE49-F238E27FC236}">
                    <a16:creationId xmlns:a16="http://schemas.microsoft.com/office/drawing/2014/main" id="{D797232A-E4C9-4AA8-8361-9EBD1247ADAA}"/>
                  </a:ext>
                </a:extLst>
              </p:cNvPr>
              <p:cNvGraphicFramePr>
                <a:graphicFrameLocks noGrp="1"/>
              </p:cNvGraphicFramePr>
              <p:nvPr/>
            </p:nvGraphicFramePr>
            <p:xfrm>
              <a:off x="3101316" y="3371284"/>
              <a:ext cx="8714065" cy="1005840"/>
            </p:xfrm>
            <a:graphic>
              <a:graphicData uri="http://schemas.openxmlformats.org/drawingml/2006/table">
                <a:tbl>
                  <a:tblPr firstRow="1" bandRow="1">
                    <a:tableStyleId>{5C22544A-7EE6-4342-B048-85BDC9FD1C3A}</a:tableStyleId>
                  </a:tblPr>
                  <a:tblGrid>
                    <a:gridCol w="2231576">
                      <a:extLst>
                        <a:ext uri="{9D8B030D-6E8A-4147-A177-3AD203B41FA5}">
                          <a16:colId xmlns:a16="http://schemas.microsoft.com/office/drawing/2014/main" val="422137597"/>
                        </a:ext>
                      </a:extLst>
                    </a:gridCol>
                    <a:gridCol w="2043132">
                      <a:extLst>
                        <a:ext uri="{9D8B030D-6E8A-4147-A177-3AD203B41FA5}">
                          <a16:colId xmlns:a16="http://schemas.microsoft.com/office/drawing/2014/main" val="612450490"/>
                        </a:ext>
                      </a:extLst>
                    </a:gridCol>
                    <a:gridCol w="2162149">
                      <a:extLst>
                        <a:ext uri="{9D8B030D-6E8A-4147-A177-3AD203B41FA5}">
                          <a16:colId xmlns:a16="http://schemas.microsoft.com/office/drawing/2014/main" val="1645929428"/>
                        </a:ext>
                      </a:extLst>
                    </a:gridCol>
                    <a:gridCol w="2277208">
                      <a:extLst>
                        <a:ext uri="{9D8B030D-6E8A-4147-A177-3AD203B41FA5}">
                          <a16:colId xmlns:a16="http://schemas.microsoft.com/office/drawing/2014/main" val="3066716899"/>
                        </a:ext>
                      </a:extLst>
                    </a:gridCol>
                  </a:tblGrid>
                  <a:tr h="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solidFill>
                                <a:schemeClr val="bg1"/>
                              </a:solidFill>
                            </a:rPr>
                            <a:t>近傍生成</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solidFill>
                                <a:schemeClr val="bg1"/>
                              </a:solidFill>
                            </a:rPr>
                            <a:t>解の評価・選択</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solidFill>
                                <a:schemeClr val="bg1"/>
                              </a:solidFill>
                            </a:rPr>
                            <a:t>近傍生成</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solidFill>
                                <a:schemeClr val="bg1"/>
                              </a:solidFill>
                            </a:rPr>
                            <a:t>解の評価・選択</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2658302178"/>
                      </a:ext>
                    </a:extLst>
                  </a:tr>
                  <a:tr h="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実数値</a:t>
                          </a:r>
                          <a:r>
                            <a:rPr kumimoji="1" lang="en-US" altLang="ja-JP" sz="1600" dirty="0"/>
                            <a:t>GA</a:t>
                          </a:r>
                          <a:endParaRPr kumimoji="1" lang="ja-JP"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1" lang="en-US" altLang="ja-JP" sz="1600" b="0" i="1" smtClean="0">
                                  <a:latin typeface="Cambria Math" panose="02040503050406030204" pitchFamily="18" charset="0"/>
                                </a:rPr>
                                <m:t>𝑣</m:t>
                              </m:r>
                            </m:oMath>
                          </a14:m>
                          <a:r>
                            <a:rPr kumimoji="1" lang="ja-JP" altLang="en-US" sz="1600" dirty="0"/>
                            <a:t>のみ</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実数値</a:t>
                          </a:r>
                          <a:r>
                            <a:rPr kumimoji="1" lang="en-US" altLang="ja-JP" sz="1600" dirty="0"/>
                            <a:t>GA</a:t>
                          </a:r>
                          <a:endParaRPr kumimoji="1" lang="ja-JP"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1" lang="en-US" altLang="ja-JP" sz="1600" b="0" i="1" smtClean="0">
                                  <a:latin typeface="Cambria Math" panose="02040503050406030204" pitchFamily="18" charset="0"/>
                                </a:rPr>
                                <m:t>(</m:t>
                              </m:r>
                              <m:r>
                                <a:rPr kumimoji="1" lang="en-US" altLang="ja-JP" sz="1600" b="0" i="1" smtClean="0">
                                  <a:latin typeface="Cambria Math" panose="02040503050406030204" pitchFamily="18" charset="0"/>
                                </a:rPr>
                                <m:t>𝑓</m:t>
                              </m:r>
                              <m:r>
                                <a:rPr kumimoji="1" lang="en-US" altLang="ja-JP" sz="1600" b="0" i="1" smtClean="0">
                                  <a:latin typeface="Cambria Math" panose="02040503050406030204" pitchFamily="18" charset="0"/>
                                </a:rPr>
                                <m:t>,</m:t>
                              </m:r>
                              <m:r>
                                <a:rPr kumimoji="1" lang="en-US" altLang="ja-JP" sz="1600" b="0" i="1" smtClean="0">
                                  <a:latin typeface="Cambria Math" panose="02040503050406030204" pitchFamily="18" charset="0"/>
                                </a:rPr>
                                <m:t>𝑣</m:t>
                              </m:r>
                              <m:r>
                                <a:rPr kumimoji="1" lang="en-US" altLang="ja-JP" sz="1600" b="0" i="1" smtClean="0">
                                  <a:latin typeface="Cambria Math" panose="02040503050406030204" pitchFamily="18" charset="0"/>
                                </a:rPr>
                                <m:t>)</m:t>
                              </m:r>
                            </m:oMath>
                          </a14:m>
                          <a:r>
                            <a:rPr kumimoji="1" lang="ja-JP" altLang="en-US" sz="1600" dirty="0"/>
                            <a:t>のパレートランキング</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513070189"/>
                      </a:ext>
                    </a:extLst>
                  </a:tr>
                  <a:tr h="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適応型</a:t>
                          </a:r>
                          <a:r>
                            <a:rPr kumimoji="1" lang="en-US" altLang="ja-JP" sz="1600" dirty="0"/>
                            <a:t>PSO</a:t>
                          </a:r>
                          <a:r>
                            <a:rPr kumimoji="1" lang="ja-JP" altLang="en-US" sz="1600" dirty="0"/>
                            <a:t>／</a:t>
                          </a:r>
                          <a:r>
                            <a:rPr kumimoji="1" lang="en-US" altLang="ja-JP" sz="1600" dirty="0"/>
                            <a:t>DE</a:t>
                          </a:r>
                          <a:r>
                            <a:rPr kumimoji="1" lang="ja-JP" altLang="en-US" sz="1600" dirty="0"/>
                            <a:t>など</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1" lang="en-US" altLang="ja-JP" sz="1600" b="0" i="1" smtClean="0">
                                  <a:latin typeface="Cambria Math" panose="02040503050406030204" pitchFamily="18" charset="0"/>
                                </a:rPr>
                                <m:t>𝑣</m:t>
                              </m:r>
                            </m:oMath>
                          </a14:m>
                          <a:r>
                            <a:rPr kumimoji="1" lang="ja-JP" altLang="en-US" sz="1600" dirty="0"/>
                            <a:t>のみ</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適応型</a:t>
                          </a:r>
                          <a:r>
                            <a:rPr kumimoji="1" lang="en-US" altLang="ja-JP" sz="1600" dirty="0"/>
                            <a:t>PSO</a:t>
                          </a:r>
                          <a:r>
                            <a:rPr kumimoji="1" lang="ja-JP" altLang="en-US" sz="1600" dirty="0"/>
                            <a:t>／</a:t>
                          </a:r>
                          <a:r>
                            <a:rPr kumimoji="1" lang="en-US" altLang="ja-JP" sz="1600" dirty="0"/>
                            <a:t>DE</a:t>
                          </a:r>
                          <a:r>
                            <a:rPr kumimoji="1" lang="ja-JP" altLang="en-US" sz="1600" dirty="0"/>
                            <a:t>など</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1" lang="en-US" altLang="ja-JP" sz="1600" b="0" i="1" smtClean="0">
                                  <a:latin typeface="Cambria Math" panose="02040503050406030204" pitchFamily="18" charset="0"/>
                                </a:rPr>
                                <m:t>(</m:t>
                              </m:r>
                              <m:r>
                                <a:rPr kumimoji="1" lang="en-US" altLang="ja-JP" sz="1600" b="0" i="1" smtClean="0">
                                  <a:latin typeface="Cambria Math" panose="02040503050406030204" pitchFamily="18" charset="0"/>
                                </a:rPr>
                                <m:t>𝑓</m:t>
                              </m:r>
                              <m:r>
                                <a:rPr kumimoji="1" lang="en-US" altLang="ja-JP" sz="1600" b="0" i="1" smtClean="0">
                                  <a:latin typeface="Cambria Math" panose="02040503050406030204" pitchFamily="18" charset="0"/>
                                </a:rPr>
                                <m:t>,</m:t>
                              </m:r>
                              <m:r>
                                <a:rPr kumimoji="1" lang="en-US" altLang="ja-JP" sz="1600" b="0" i="1" smtClean="0">
                                  <a:latin typeface="Cambria Math" panose="02040503050406030204" pitchFamily="18" charset="0"/>
                                </a:rPr>
                                <m:t>𝑣</m:t>
                              </m:r>
                              <m:r>
                                <a:rPr kumimoji="1" lang="en-US" altLang="ja-JP" sz="1600" b="0" i="1" smtClean="0">
                                  <a:latin typeface="Cambria Math" panose="02040503050406030204" pitchFamily="18" charset="0"/>
                                </a:rPr>
                                <m:t>)</m:t>
                              </m:r>
                            </m:oMath>
                          </a14:m>
                          <a:r>
                            <a:rPr kumimoji="1" lang="ja-JP" altLang="en-US" sz="1600" dirty="0"/>
                            <a:t>の問題分割</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3363582899"/>
                      </a:ext>
                    </a:extLst>
                  </a:tr>
                </a:tbl>
              </a:graphicData>
            </a:graphic>
          </p:graphicFrame>
        </mc:Choice>
        <mc:Fallback xmlns="">
          <p:graphicFrame>
            <p:nvGraphicFramePr>
              <p:cNvPr id="37" name="表 36">
                <a:extLst>
                  <a:ext uri="{FF2B5EF4-FFF2-40B4-BE49-F238E27FC236}">
                    <a16:creationId xmlns:a16="http://schemas.microsoft.com/office/drawing/2014/main" id="{D797232A-E4C9-4AA8-8361-9EBD1247ADAA}"/>
                  </a:ext>
                </a:extLst>
              </p:cNvPr>
              <p:cNvGraphicFramePr>
                <a:graphicFrameLocks noGrp="1"/>
              </p:cNvGraphicFramePr>
              <p:nvPr>
                <p:extLst>
                  <p:ext uri="{D42A27DB-BD31-4B8C-83A1-F6EECF244321}">
                    <p14:modId xmlns:p14="http://schemas.microsoft.com/office/powerpoint/2010/main" val="1008769279"/>
                  </p:ext>
                </p:extLst>
              </p:nvPr>
            </p:nvGraphicFramePr>
            <p:xfrm>
              <a:off x="3101316" y="3371284"/>
              <a:ext cx="8714065" cy="1005840"/>
            </p:xfrm>
            <a:graphic>
              <a:graphicData uri="http://schemas.openxmlformats.org/drawingml/2006/table">
                <a:tbl>
                  <a:tblPr firstRow="1" bandRow="1">
                    <a:tableStyleId>{5C22544A-7EE6-4342-B048-85BDC9FD1C3A}</a:tableStyleId>
                  </a:tblPr>
                  <a:tblGrid>
                    <a:gridCol w="2231576">
                      <a:extLst>
                        <a:ext uri="{9D8B030D-6E8A-4147-A177-3AD203B41FA5}">
                          <a16:colId xmlns:a16="http://schemas.microsoft.com/office/drawing/2014/main" val="422137597"/>
                        </a:ext>
                      </a:extLst>
                    </a:gridCol>
                    <a:gridCol w="2043132">
                      <a:extLst>
                        <a:ext uri="{9D8B030D-6E8A-4147-A177-3AD203B41FA5}">
                          <a16:colId xmlns:a16="http://schemas.microsoft.com/office/drawing/2014/main" val="612450490"/>
                        </a:ext>
                      </a:extLst>
                    </a:gridCol>
                    <a:gridCol w="2162149">
                      <a:extLst>
                        <a:ext uri="{9D8B030D-6E8A-4147-A177-3AD203B41FA5}">
                          <a16:colId xmlns:a16="http://schemas.microsoft.com/office/drawing/2014/main" val="1645929428"/>
                        </a:ext>
                      </a:extLst>
                    </a:gridCol>
                    <a:gridCol w="2277208">
                      <a:extLst>
                        <a:ext uri="{9D8B030D-6E8A-4147-A177-3AD203B41FA5}">
                          <a16:colId xmlns:a16="http://schemas.microsoft.com/office/drawing/2014/main" val="3066716899"/>
                        </a:ext>
                      </a:extLst>
                    </a:gridCol>
                  </a:tblGrid>
                  <a:tr h="33528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solidFill>
                                <a:schemeClr val="bg1"/>
                              </a:solidFill>
                            </a:rPr>
                            <a:t>近傍生成</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solidFill>
                                <a:schemeClr val="bg1"/>
                              </a:solidFill>
                            </a:rPr>
                            <a:t>解の評価・選択</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solidFill>
                                <a:schemeClr val="bg1"/>
                              </a:solidFill>
                            </a:rPr>
                            <a:t>近傍生成</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solidFill>
                                <a:schemeClr val="bg1"/>
                              </a:solidFill>
                            </a:rPr>
                            <a:t>解の評価・選択</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2658302178"/>
                      </a:ext>
                    </a:extLst>
                  </a:tr>
                  <a:tr h="33528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実数値</a:t>
                          </a:r>
                          <a:r>
                            <a:rPr kumimoji="1" lang="en-US" altLang="ja-JP" sz="1600" dirty="0"/>
                            <a:t>GA</a:t>
                          </a:r>
                          <a:endParaRPr kumimoji="1" lang="ja-JP"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endParaRPr lang="ja-JP"/>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109226" t="-103571" r="-217560" b="-121429"/>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実数値</a:t>
                          </a:r>
                          <a:r>
                            <a:rPr kumimoji="1" lang="en-US" altLang="ja-JP" sz="1600" dirty="0"/>
                            <a:t>GA</a:t>
                          </a:r>
                          <a:endParaRPr kumimoji="1" lang="ja-JP"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endParaRPr lang="ja-JP"/>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282888" t="-103571" r="-535" b="-121429"/>
                          </a:stretch>
                        </a:blipFill>
                      </a:tcPr>
                    </a:tc>
                    <a:extLst>
                      <a:ext uri="{0D108BD9-81ED-4DB2-BD59-A6C34878D82A}">
                        <a16:rowId xmlns:a16="http://schemas.microsoft.com/office/drawing/2014/main" val="1513070189"/>
                      </a:ext>
                    </a:extLst>
                  </a:tr>
                  <a:tr h="33528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適応型</a:t>
                          </a:r>
                          <a:r>
                            <a:rPr kumimoji="1" lang="en-US" altLang="ja-JP" sz="1600" dirty="0"/>
                            <a:t>PSO</a:t>
                          </a:r>
                          <a:r>
                            <a:rPr kumimoji="1" lang="ja-JP" altLang="en-US" sz="1600" dirty="0"/>
                            <a:t>／</a:t>
                          </a:r>
                          <a:r>
                            <a:rPr kumimoji="1" lang="en-US" altLang="ja-JP" sz="1600" dirty="0"/>
                            <a:t>DE</a:t>
                          </a:r>
                          <a:r>
                            <a:rPr kumimoji="1" lang="ja-JP" altLang="en-US" sz="1600" dirty="0"/>
                            <a:t>など</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endParaRPr lang="ja-JP"/>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109226" t="-207273" r="-217560" b="-23636"/>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適応型</a:t>
                          </a:r>
                          <a:r>
                            <a:rPr kumimoji="1" lang="en-US" altLang="ja-JP" sz="1600" dirty="0"/>
                            <a:t>PSO</a:t>
                          </a:r>
                          <a:r>
                            <a:rPr kumimoji="1" lang="ja-JP" altLang="en-US" sz="1600" dirty="0"/>
                            <a:t>／</a:t>
                          </a:r>
                          <a:r>
                            <a:rPr kumimoji="1" lang="en-US" altLang="ja-JP" sz="1600" dirty="0"/>
                            <a:t>DE</a:t>
                          </a:r>
                          <a:r>
                            <a:rPr kumimoji="1" lang="ja-JP" altLang="en-US" sz="1600" dirty="0"/>
                            <a:t>など</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endParaRPr lang="ja-JP"/>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282888" t="-207273" r="-535" b="-23636"/>
                          </a:stretch>
                        </a:blipFill>
                      </a:tcPr>
                    </a:tc>
                    <a:extLst>
                      <a:ext uri="{0D108BD9-81ED-4DB2-BD59-A6C34878D82A}">
                        <a16:rowId xmlns:a16="http://schemas.microsoft.com/office/drawing/2014/main" val="3363582899"/>
                      </a:ext>
                    </a:extLst>
                  </a:tr>
                </a:tbl>
              </a:graphicData>
            </a:graphic>
          </p:graphicFrame>
        </mc:Fallback>
      </mc:AlternateContent>
      <p:sp>
        <p:nvSpPr>
          <p:cNvPr id="38" name="テキスト ボックス 37">
            <a:extLst>
              <a:ext uri="{FF2B5EF4-FFF2-40B4-BE49-F238E27FC236}">
                <a16:creationId xmlns:a16="http://schemas.microsoft.com/office/drawing/2014/main" id="{27C73D9C-E173-4ABA-B490-2DD742197FF9}"/>
              </a:ext>
            </a:extLst>
          </p:cNvPr>
          <p:cNvSpPr txBox="1"/>
          <p:nvPr/>
        </p:nvSpPr>
        <p:spPr>
          <a:xfrm>
            <a:off x="108574" y="3832805"/>
            <a:ext cx="697627" cy="400110"/>
          </a:xfrm>
          <a:prstGeom prst="rect">
            <a:avLst/>
          </a:prstGeom>
          <a:noFill/>
        </p:spPr>
        <p:txBody>
          <a:bodyPr wrap="none" rtlCol="0">
            <a:spAutoFit/>
          </a:bodyPr>
          <a:lstStyle/>
          <a:p>
            <a:r>
              <a:rPr kumimoji="1" lang="ja-JP" altLang="en-US" sz="2000" b="1" dirty="0"/>
              <a:t>手法</a:t>
            </a:r>
          </a:p>
        </p:txBody>
      </p:sp>
      <p:sp>
        <p:nvSpPr>
          <p:cNvPr id="39" name="テキスト ボックス 38">
            <a:extLst>
              <a:ext uri="{FF2B5EF4-FFF2-40B4-BE49-F238E27FC236}">
                <a16:creationId xmlns:a16="http://schemas.microsoft.com/office/drawing/2014/main" id="{AC3DFB6A-4798-428A-B281-FB1CF6CAA6C0}"/>
              </a:ext>
            </a:extLst>
          </p:cNvPr>
          <p:cNvSpPr txBox="1"/>
          <p:nvPr/>
        </p:nvSpPr>
        <p:spPr>
          <a:xfrm>
            <a:off x="851892" y="2819264"/>
            <a:ext cx="697627" cy="400110"/>
          </a:xfrm>
          <a:prstGeom prst="rect">
            <a:avLst/>
          </a:prstGeom>
          <a:noFill/>
        </p:spPr>
        <p:txBody>
          <a:bodyPr wrap="none" rtlCol="0">
            <a:spAutoFit/>
          </a:bodyPr>
          <a:lstStyle/>
          <a:p>
            <a:r>
              <a:rPr kumimoji="1" lang="ja-JP" altLang="en-US" sz="2000" b="1" dirty="0"/>
              <a:t>目的</a:t>
            </a:r>
          </a:p>
        </p:txBody>
      </p:sp>
      <p:sp>
        <p:nvSpPr>
          <p:cNvPr id="40" name="テキスト ボックス 39">
            <a:extLst>
              <a:ext uri="{FF2B5EF4-FFF2-40B4-BE49-F238E27FC236}">
                <a16:creationId xmlns:a16="http://schemas.microsoft.com/office/drawing/2014/main" id="{B9C3EB0D-8EDD-4759-8564-DB7B15584A8A}"/>
              </a:ext>
            </a:extLst>
          </p:cNvPr>
          <p:cNvSpPr txBox="1"/>
          <p:nvPr/>
        </p:nvSpPr>
        <p:spPr>
          <a:xfrm>
            <a:off x="709017" y="3682578"/>
            <a:ext cx="2521716" cy="338554"/>
          </a:xfrm>
          <a:prstGeom prst="rect">
            <a:avLst/>
          </a:prstGeom>
          <a:noFill/>
        </p:spPr>
        <p:txBody>
          <a:bodyPr wrap="none" rtlCol="0">
            <a:spAutoFit/>
          </a:bodyPr>
          <a:lstStyle/>
          <a:p>
            <a:r>
              <a:rPr kumimoji="1" lang="en-US" altLang="ja-JP" sz="1600" dirty="0"/>
              <a:t>Two-</a:t>
            </a:r>
            <a:r>
              <a:rPr kumimoji="1" lang="en-US" altLang="ja-JP" sz="1600" dirty="0" err="1"/>
              <a:t>Phaze</a:t>
            </a:r>
            <a:r>
              <a:rPr kumimoji="1" lang="en-US" altLang="ja-JP" sz="1600" dirty="0"/>
              <a:t> Framework</a:t>
            </a:r>
            <a:r>
              <a:rPr kumimoji="1" lang="en-US" altLang="ja-JP" sz="1400" dirty="0"/>
              <a:t>[4]</a:t>
            </a:r>
            <a:endParaRPr kumimoji="1" lang="ja-JP" altLang="en-US" sz="1600" dirty="0"/>
          </a:p>
        </p:txBody>
      </p:sp>
      <p:sp>
        <p:nvSpPr>
          <p:cNvPr id="41" name="テキスト ボックス 40">
            <a:extLst>
              <a:ext uri="{FF2B5EF4-FFF2-40B4-BE49-F238E27FC236}">
                <a16:creationId xmlns:a16="http://schemas.microsoft.com/office/drawing/2014/main" id="{1D770C15-D170-4125-82F2-D71128D8CDDF}"/>
              </a:ext>
            </a:extLst>
          </p:cNvPr>
          <p:cNvSpPr txBox="1"/>
          <p:nvPr/>
        </p:nvSpPr>
        <p:spPr>
          <a:xfrm>
            <a:off x="1272717" y="4067661"/>
            <a:ext cx="1386918" cy="338554"/>
          </a:xfrm>
          <a:prstGeom prst="rect">
            <a:avLst/>
          </a:prstGeom>
          <a:noFill/>
        </p:spPr>
        <p:txBody>
          <a:bodyPr wrap="none" rtlCol="0">
            <a:spAutoFit/>
          </a:bodyPr>
          <a:lstStyle/>
          <a:p>
            <a:r>
              <a:rPr kumimoji="1" lang="ja-JP" altLang="en-US" sz="1600" dirty="0">
                <a:solidFill>
                  <a:schemeClr val="accent4"/>
                </a:solidFill>
              </a:rPr>
              <a:t>理想的な構成</a:t>
            </a:r>
          </a:p>
        </p:txBody>
      </p:sp>
      <p:sp>
        <p:nvSpPr>
          <p:cNvPr id="17" name="テキスト ボックス 16">
            <a:extLst>
              <a:ext uri="{FF2B5EF4-FFF2-40B4-BE49-F238E27FC236}">
                <a16:creationId xmlns:a16="http://schemas.microsoft.com/office/drawing/2014/main" id="{804BA34F-69DC-4A63-96FD-AF61448FB415}"/>
              </a:ext>
            </a:extLst>
          </p:cNvPr>
          <p:cNvSpPr txBox="1"/>
          <p:nvPr/>
        </p:nvSpPr>
        <p:spPr>
          <a:xfrm>
            <a:off x="289351" y="5797618"/>
            <a:ext cx="11073973" cy="307777"/>
          </a:xfrm>
          <a:prstGeom prst="rect">
            <a:avLst/>
          </a:prstGeom>
          <a:noFill/>
        </p:spPr>
        <p:txBody>
          <a:bodyPr wrap="square" rtlCol="0">
            <a:spAutoFit/>
          </a:bodyPr>
          <a:lstStyle/>
          <a:p>
            <a:r>
              <a:rPr kumimoji="1" lang="en-US" altLang="ja-JP" sz="1400" dirty="0"/>
              <a:t>[4] S. Venkatraman et al.: “A Generic Framework for Constrained Optimization Using Genetic Algorithms” (2005) </a:t>
            </a:r>
            <a:endParaRPr kumimoji="1" lang="ja-JP" altLang="en-US" sz="1400" dirty="0"/>
          </a:p>
        </p:txBody>
      </p:sp>
      <p:sp>
        <p:nvSpPr>
          <p:cNvPr id="19" name="テキスト ボックス 18">
            <a:extLst>
              <a:ext uri="{FF2B5EF4-FFF2-40B4-BE49-F238E27FC236}">
                <a16:creationId xmlns:a16="http://schemas.microsoft.com/office/drawing/2014/main" id="{BD001EED-634E-4257-82D0-F735523D662E}"/>
              </a:ext>
            </a:extLst>
          </p:cNvPr>
          <p:cNvSpPr txBox="1"/>
          <p:nvPr/>
        </p:nvSpPr>
        <p:spPr>
          <a:xfrm>
            <a:off x="571984" y="-20412"/>
            <a:ext cx="7953787" cy="338554"/>
          </a:xfrm>
          <a:prstGeom prst="rect">
            <a:avLst/>
          </a:prstGeom>
          <a:noFill/>
        </p:spPr>
        <p:txBody>
          <a:bodyPr wrap="square" rtlCol="0">
            <a:spAutoFit/>
          </a:bodyPr>
          <a:lstStyle/>
          <a:p>
            <a:r>
              <a:rPr kumimoji="1" lang="en-US" altLang="ja-JP" sz="1600" b="1" dirty="0">
                <a:solidFill>
                  <a:schemeClr val="bg1"/>
                </a:solidFill>
              </a:rPr>
              <a:t>2.2 </a:t>
            </a:r>
            <a:r>
              <a:rPr kumimoji="1" lang="ja-JP" altLang="en-US" sz="1600" b="1" dirty="0">
                <a:solidFill>
                  <a:schemeClr val="bg1"/>
                </a:solidFill>
              </a:rPr>
              <a:t>プラント操業スケジューリング問題への適用　</a:t>
            </a:r>
            <a:r>
              <a:rPr kumimoji="1" lang="en-US" altLang="ja-JP" sz="1600" b="1" dirty="0">
                <a:solidFill>
                  <a:schemeClr val="bg1"/>
                </a:solidFill>
              </a:rPr>
              <a:t>&gt;</a:t>
            </a:r>
            <a:r>
              <a:rPr kumimoji="1" lang="ja-JP" altLang="en-US" sz="1600" b="1" dirty="0">
                <a:solidFill>
                  <a:schemeClr val="bg1"/>
                </a:solidFill>
              </a:rPr>
              <a:t>　検証２</a:t>
            </a:r>
          </a:p>
        </p:txBody>
      </p:sp>
    </p:spTree>
    <p:extLst>
      <p:ext uri="{BB962C8B-B14F-4D97-AF65-F5344CB8AC3E}">
        <p14:creationId xmlns:p14="http://schemas.microsoft.com/office/powerpoint/2010/main" val="7127451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23</a:t>
            </a:fld>
            <a:endParaRPr kumimoji="1" lang="ja-JP" altLang="en-US"/>
          </a:p>
        </p:txBody>
      </p:sp>
      <p:sp>
        <p:nvSpPr>
          <p:cNvPr id="47" name="タイトル 1">
            <a:extLst>
              <a:ext uri="{FF2B5EF4-FFF2-40B4-BE49-F238E27FC236}">
                <a16:creationId xmlns:a16="http://schemas.microsoft.com/office/drawing/2014/main" id="{4316DF47-0830-4A6D-AF30-C589259E0DF3}"/>
              </a:ext>
            </a:extLst>
          </p:cNvPr>
          <p:cNvSpPr>
            <a:spLocks noGrp="1"/>
          </p:cNvSpPr>
          <p:nvPr>
            <p:ph type="title"/>
          </p:nvPr>
        </p:nvSpPr>
        <p:spPr>
          <a:xfrm>
            <a:off x="517055" y="241034"/>
            <a:ext cx="11400125" cy="518094"/>
          </a:xfrm>
        </p:spPr>
        <p:txBody>
          <a:bodyPr/>
          <a:lstStyle/>
          <a:p>
            <a:r>
              <a:rPr lang="ja-JP" altLang="en-US" dirty="0"/>
              <a:t>検証したアルゴリズム案</a:t>
            </a:r>
            <a:endParaRPr lang="en-US" dirty="0"/>
          </a:p>
        </p:txBody>
      </p:sp>
      <p:sp>
        <p:nvSpPr>
          <p:cNvPr id="52" name="テキスト プレースホルダー 2">
            <a:extLst>
              <a:ext uri="{FF2B5EF4-FFF2-40B4-BE49-F238E27FC236}">
                <a16:creationId xmlns:a16="http://schemas.microsoft.com/office/drawing/2014/main" id="{C9267424-E1F2-4834-9AAF-37679E5974BA}"/>
              </a:ext>
            </a:extLst>
          </p:cNvPr>
          <p:cNvSpPr txBox="1">
            <a:spLocks/>
          </p:cNvSpPr>
          <p:nvPr/>
        </p:nvSpPr>
        <p:spPr>
          <a:xfrm>
            <a:off x="408178" y="1060382"/>
            <a:ext cx="11509002" cy="587433"/>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今回は下記の構成で適用した。</a:t>
            </a:r>
            <a:endParaRPr lang="en-US" altLang="ja-JP" sz="2800" dirty="0"/>
          </a:p>
          <a:p>
            <a:pPr lvl="1">
              <a:defRPr/>
            </a:pPr>
            <a:r>
              <a:rPr lang="ja-JP" altLang="en-US" sz="2400" dirty="0"/>
              <a:t>ただし、</a:t>
            </a:r>
            <a:r>
              <a:rPr lang="ja-JP" altLang="en-US" sz="2400" dirty="0">
                <a:solidFill>
                  <a:schemeClr val="accent4"/>
                </a:solidFill>
              </a:rPr>
              <a:t>切替条件</a:t>
            </a:r>
            <a:r>
              <a:rPr lang="ja-JP" altLang="en-US" sz="2400" dirty="0"/>
              <a:t>と</a:t>
            </a:r>
            <a:r>
              <a:rPr lang="ja-JP" altLang="en-US" sz="2400" dirty="0">
                <a:solidFill>
                  <a:schemeClr val="accent4"/>
                </a:solidFill>
              </a:rPr>
              <a:t>初期個体</a:t>
            </a:r>
            <a:r>
              <a:rPr lang="ja-JP" altLang="en-US" sz="2400" dirty="0"/>
              <a:t>は暫定的で、この部分の検討は重要</a:t>
            </a:r>
            <a:endParaRPr lang="en-US" altLang="ja-JP" sz="2400" dirty="0"/>
          </a:p>
          <a:p>
            <a:pPr lvl="2">
              <a:lnSpc>
                <a:spcPct val="150000"/>
              </a:lnSpc>
              <a:buFont typeface="Wingdings" panose="05000000000000000000" pitchFamily="2" charset="2"/>
              <a:buChar char="Ø"/>
              <a:defRPr/>
            </a:pPr>
            <a:r>
              <a:rPr lang="ja-JP" altLang="en-US" sz="2000" dirty="0"/>
              <a:t>可能領域に近づくことを優先しているため、反復回数で切り替えるのは得策ではない？</a:t>
            </a:r>
            <a:endParaRPr lang="en-US" altLang="ja-JP" sz="2000" dirty="0"/>
          </a:p>
        </p:txBody>
      </p:sp>
      <mc:AlternateContent xmlns:mc="http://schemas.openxmlformats.org/markup-compatibility/2006" xmlns:a14="http://schemas.microsoft.com/office/drawing/2010/main">
        <mc:Choice Requires="a14">
          <p:graphicFrame>
            <p:nvGraphicFramePr>
              <p:cNvPr id="37" name="表 36">
                <a:extLst>
                  <a:ext uri="{FF2B5EF4-FFF2-40B4-BE49-F238E27FC236}">
                    <a16:creationId xmlns:a16="http://schemas.microsoft.com/office/drawing/2014/main" id="{D797232A-E4C9-4AA8-8361-9EBD1247ADAA}"/>
                  </a:ext>
                </a:extLst>
              </p:cNvPr>
              <p:cNvGraphicFramePr>
                <a:graphicFrameLocks noGrp="1"/>
              </p:cNvGraphicFramePr>
              <p:nvPr/>
            </p:nvGraphicFramePr>
            <p:xfrm>
              <a:off x="3274448" y="3015156"/>
              <a:ext cx="7620000" cy="670560"/>
            </p:xfrm>
            <a:graphic>
              <a:graphicData uri="http://schemas.openxmlformats.org/drawingml/2006/table">
                <a:tbl>
                  <a:tblPr firstRow="1" bandRow="1">
                    <a:tableStyleId>{5C22544A-7EE6-4342-B048-85BDC9FD1C3A}</a:tableStyleId>
                  </a:tblPr>
                  <a:tblGrid>
                    <a:gridCol w="1702140">
                      <a:extLst>
                        <a:ext uri="{9D8B030D-6E8A-4147-A177-3AD203B41FA5}">
                          <a16:colId xmlns:a16="http://schemas.microsoft.com/office/drawing/2014/main" val="422137597"/>
                        </a:ext>
                      </a:extLst>
                    </a:gridCol>
                    <a:gridCol w="3330406">
                      <a:extLst>
                        <a:ext uri="{9D8B030D-6E8A-4147-A177-3AD203B41FA5}">
                          <a16:colId xmlns:a16="http://schemas.microsoft.com/office/drawing/2014/main" val="612450490"/>
                        </a:ext>
                      </a:extLst>
                    </a:gridCol>
                    <a:gridCol w="2587454">
                      <a:extLst>
                        <a:ext uri="{9D8B030D-6E8A-4147-A177-3AD203B41FA5}">
                          <a16:colId xmlns:a16="http://schemas.microsoft.com/office/drawing/2014/main" val="3843131602"/>
                        </a:ext>
                      </a:extLst>
                    </a:gridCol>
                  </a:tblGrid>
                  <a:tr h="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solidFill>
                                <a:schemeClr val="bg1"/>
                              </a:solidFill>
                            </a:rPr>
                            <a:t>近傍生成</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solidFill>
                                <a:schemeClr val="bg1"/>
                              </a:solidFill>
                            </a:rPr>
                            <a:t>解の評価・選択</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solidFill>
                                <a:schemeClr val="bg1"/>
                              </a:solidFill>
                            </a:rPr>
                            <a:t>選択圧の方向</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2658302178"/>
                      </a:ext>
                    </a:extLst>
                  </a:tr>
                  <a:tr h="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適応型</a:t>
                          </a:r>
                          <a:r>
                            <a:rPr kumimoji="1" lang="en-US" altLang="ja-JP" sz="1600" dirty="0"/>
                            <a:t>PSO</a:t>
                          </a:r>
                          <a:endParaRPr kumimoji="1" lang="ja-JP"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600" b="0" i="0" dirty="0">
                              <a:latin typeface="+mn-lt"/>
                            </a:rPr>
                            <a:t>Feasibility</a:t>
                          </a:r>
                          <a:r>
                            <a:rPr kumimoji="1" lang="en-US" altLang="ja-JP" sz="1600" b="0" i="0" baseline="0" dirty="0">
                              <a:latin typeface="+mn-lt"/>
                            </a:rPr>
                            <a:t> Rule</a:t>
                          </a:r>
                          <a:endParaRPr kumimoji="1" lang="ja-JP"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1" lang="en-US" altLang="ja-JP" sz="1600" b="0" i="1" smtClean="0">
                                  <a:latin typeface="Cambria Math" panose="02040503050406030204" pitchFamily="18" charset="0"/>
                                </a:rPr>
                                <m:t>𝑣</m:t>
                              </m:r>
                            </m:oMath>
                          </a14:m>
                          <a:r>
                            <a:rPr kumimoji="1" lang="ja-JP" altLang="en-US" sz="1600" dirty="0"/>
                            <a:t>優先</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13070189"/>
                      </a:ext>
                    </a:extLst>
                  </a:tr>
                </a:tbl>
              </a:graphicData>
            </a:graphic>
          </p:graphicFrame>
        </mc:Choice>
        <mc:Fallback xmlns="">
          <p:graphicFrame>
            <p:nvGraphicFramePr>
              <p:cNvPr id="37" name="表 36">
                <a:extLst>
                  <a:ext uri="{FF2B5EF4-FFF2-40B4-BE49-F238E27FC236}">
                    <a16:creationId xmlns:a16="http://schemas.microsoft.com/office/drawing/2014/main" id="{D797232A-E4C9-4AA8-8361-9EBD1247ADAA}"/>
                  </a:ext>
                </a:extLst>
              </p:cNvPr>
              <p:cNvGraphicFramePr>
                <a:graphicFrameLocks noGrp="1"/>
              </p:cNvGraphicFramePr>
              <p:nvPr>
                <p:extLst>
                  <p:ext uri="{D42A27DB-BD31-4B8C-83A1-F6EECF244321}">
                    <p14:modId xmlns:p14="http://schemas.microsoft.com/office/powerpoint/2010/main" val="1207925897"/>
                  </p:ext>
                </p:extLst>
              </p:nvPr>
            </p:nvGraphicFramePr>
            <p:xfrm>
              <a:off x="3274448" y="3015156"/>
              <a:ext cx="7620000" cy="670560"/>
            </p:xfrm>
            <a:graphic>
              <a:graphicData uri="http://schemas.openxmlformats.org/drawingml/2006/table">
                <a:tbl>
                  <a:tblPr firstRow="1" bandRow="1">
                    <a:tableStyleId>{5C22544A-7EE6-4342-B048-85BDC9FD1C3A}</a:tableStyleId>
                  </a:tblPr>
                  <a:tblGrid>
                    <a:gridCol w="1702140">
                      <a:extLst>
                        <a:ext uri="{9D8B030D-6E8A-4147-A177-3AD203B41FA5}">
                          <a16:colId xmlns:a16="http://schemas.microsoft.com/office/drawing/2014/main" val="422137597"/>
                        </a:ext>
                      </a:extLst>
                    </a:gridCol>
                    <a:gridCol w="3330406">
                      <a:extLst>
                        <a:ext uri="{9D8B030D-6E8A-4147-A177-3AD203B41FA5}">
                          <a16:colId xmlns:a16="http://schemas.microsoft.com/office/drawing/2014/main" val="612450490"/>
                        </a:ext>
                      </a:extLst>
                    </a:gridCol>
                    <a:gridCol w="2587454">
                      <a:extLst>
                        <a:ext uri="{9D8B030D-6E8A-4147-A177-3AD203B41FA5}">
                          <a16:colId xmlns:a16="http://schemas.microsoft.com/office/drawing/2014/main" val="3843131602"/>
                        </a:ext>
                      </a:extLst>
                    </a:gridCol>
                  </a:tblGrid>
                  <a:tr h="33528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solidFill>
                                <a:schemeClr val="bg1"/>
                              </a:solidFill>
                            </a:rPr>
                            <a:t>近傍生成</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solidFill>
                                <a:schemeClr val="bg1"/>
                              </a:solidFill>
                            </a:rPr>
                            <a:t>解の評価・選択</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solidFill>
                                <a:schemeClr val="bg1"/>
                              </a:solidFill>
                            </a:rPr>
                            <a:t>選択圧の方向</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2658302178"/>
                      </a:ext>
                    </a:extLst>
                  </a:tr>
                  <a:tr h="33528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適応型</a:t>
                          </a:r>
                          <a:r>
                            <a:rPr kumimoji="1" lang="en-US" altLang="ja-JP" sz="1600" dirty="0"/>
                            <a:t>PSO</a:t>
                          </a:r>
                          <a:endParaRPr kumimoji="1" lang="ja-JP"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600" b="0" i="0" dirty="0">
                              <a:latin typeface="+mn-lt"/>
                            </a:rPr>
                            <a:t>Feasibility</a:t>
                          </a:r>
                          <a:r>
                            <a:rPr kumimoji="1" lang="en-US" altLang="ja-JP" sz="1600" b="0" i="0" baseline="0" dirty="0">
                              <a:latin typeface="+mn-lt"/>
                            </a:rPr>
                            <a:t> Rule</a:t>
                          </a:r>
                          <a:endParaRPr kumimoji="1" lang="ja-JP"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ja-JP"/>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194588" t="-105455" r="-471" b="-25455"/>
                          </a:stretch>
                        </a:blipFill>
                      </a:tcPr>
                    </a:tc>
                    <a:extLst>
                      <a:ext uri="{0D108BD9-81ED-4DB2-BD59-A6C34878D82A}">
                        <a16:rowId xmlns:a16="http://schemas.microsoft.com/office/drawing/2014/main" val="1513070189"/>
                      </a:ext>
                    </a:extLst>
                  </a:tr>
                </a:tbl>
              </a:graphicData>
            </a:graphic>
          </p:graphicFrame>
        </mc:Fallback>
      </mc:AlternateContent>
      <p:sp>
        <p:nvSpPr>
          <p:cNvPr id="38" name="テキスト ボックス 37">
            <a:extLst>
              <a:ext uri="{FF2B5EF4-FFF2-40B4-BE49-F238E27FC236}">
                <a16:creationId xmlns:a16="http://schemas.microsoft.com/office/drawing/2014/main" id="{27C73D9C-E173-4ABA-B490-2DD742197FF9}"/>
              </a:ext>
            </a:extLst>
          </p:cNvPr>
          <p:cNvSpPr txBox="1"/>
          <p:nvPr/>
        </p:nvSpPr>
        <p:spPr>
          <a:xfrm>
            <a:off x="1060221" y="3193313"/>
            <a:ext cx="1005403" cy="338554"/>
          </a:xfrm>
          <a:prstGeom prst="rect">
            <a:avLst/>
          </a:prstGeom>
          <a:noFill/>
        </p:spPr>
        <p:txBody>
          <a:bodyPr wrap="none" rtlCol="0">
            <a:spAutoFit/>
          </a:bodyPr>
          <a:lstStyle/>
          <a:p>
            <a:pPr algn="ctr"/>
            <a:r>
              <a:rPr kumimoji="1" lang="ja-JP" altLang="en-US" sz="1600" b="1" dirty="0"/>
              <a:t>第一段階</a:t>
            </a:r>
          </a:p>
        </p:txBody>
      </p:sp>
      <p:sp>
        <p:nvSpPr>
          <p:cNvPr id="17" name="テキスト ボックス 16">
            <a:extLst>
              <a:ext uri="{FF2B5EF4-FFF2-40B4-BE49-F238E27FC236}">
                <a16:creationId xmlns:a16="http://schemas.microsoft.com/office/drawing/2014/main" id="{D33EF9E5-CACD-469B-AE7D-B464AEC45135}"/>
              </a:ext>
            </a:extLst>
          </p:cNvPr>
          <p:cNvSpPr txBox="1"/>
          <p:nvPr/>
        </p:nvSpPr>
        <p:spPr>
          <a:xfrm>
            <a:off x="1060221" y="5086890"/>
            <a:ext cx="1005403" cy="338554"/>
          </a:xfrm>
          <a:prstGeom prst="rect">
            <a:avLst/>
          </a:prstGeom>
          <a:noFill/>
        </p:spPr>
        <p:txBody>
          <a:bodyPr wrap="none" rtlCol="0">
            <a:spAutoFit/>
          </a:bodyPr>
          <a:lstStyle/>
          <a:p>
            <a:pPr algn="ctr"/>
            <a:r>
              <a:rPr kumimoji="1" lang="ja-JP" altLang="en-US" sz="1600" b="1" dirty="0"/>
              <a:t>第二段階</a:t>
            </a:r>
          </a:p>
        </p:txBody>
      </p:sp>
      <mc:AlternateContent xmlns:mc="http://schemas.openxmlformats.org/markup-compatibility/2006" xmlns:a14="http://schemas.microsoft.com/office/drawing/2010/main">
        <mc:Choice Requires="a14">
          <p:graphicFrame>
            <p:nvGraphicFramePr>
              <p:cNvPr id="20" name="表 19">
                <a:extLst>
                  <a:ext uri="{FF2B5EF4-FFF2-40B4-BE49-F238E27FC236}">
                    <a16:creationId xmlns:a16="http://schemas.microsoft.com/office/drawing/2014/main" id="{B68E316D-8B9B-4B7A-9080-3A9552932C6D}"/>
                  </a:ext>
                </a:extLst>
              </p:cNvPr>
              <p:cNvGraphicFramePr>
                <a:graphicFrameLocks noGrp="1"/>
              </p:cNvGraphicFramePr>
              <p:nvPr/>
            </p:nvGraphicFramePr>
            <p:xfrm>
              <a:off x="3274448" y="4920888"/>
              <a:ext cx="7620000" cy="670560"/>
            </p:xfrm>
            <a:graphic>
              <a:graphicData uri="http://schemas.openxmlformats.org/drawingml/2006/table">
                <a:tbl>
                  <a:tblPr firstRow="1" bandRow="1">
                    <a:tableStyleId>{5C22544A-7EE6-4342-B048-85BDC9FD1C3A}</a:tableStyleId>
                  </a:tblPr>
                  <a:tblGrid>
                    <a:gridCol w="1702140">
                      <a:extLst>
                        <a:ext uri="{9D8B030D-6E8A-4147-A177-3AD203B41FA5}">
                          <a16:colId xmlns:a16="http://schemas.microsoft.com/office/drawing/2014/main" val="422137597"/>
                        </a:ext>
                      </a:extLst>
                    </a:gridCol>
                    <a:gridCol w="3330406">
                      <a:extLst>
                        <a:ext uri="{9D8B030D-6E8A-4147-A177-3AD203B41FA5}">
                          <a16:colId xmlns:a16="http://schemas.microsoft.com/office/drawing/2014/main" val="612450490"/>
                        </a:ext>
                      </a:extLst>
                    </a:gridCol>
                    <a:gridCol w="2587454">
                      <a:extLst>
                        <a:ext uri="{9D8B030D-6E8A-4147-A177-3AD203B41FA5}">
                          <a16:colId xmlns:a16="http://schemas.microsoft.com/office/drawing/2014/main" val="3843131602"/>
                        </a:ext>
                      </a:extLst>
                    </a:gridCol>
                  </a:tblGrid>
                  <a:tr h="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solidFill>
                                <a:schemeClr val="bg1"/>
                              </a:solidFill>
                            </a:rPr>
                            <a:t>近傍生成</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solidFill>
                                <a:schemeClr val="bg1"/>
                              </a:solidFill>
                            </a:rPr>
                            <a:t>解の評価・選択</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solidFill>
                                <a:schemeClr val="bg1"/>
                              </a:solidFill>
                            </a:rPr>
                            <a:t>選択圧の方向</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2658302178"/>
                      </a:ext>
                    </a:extLst>
                  </a:tr>
                  <a:tr h="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実数値</a:t>
                          </a:r>
                          <a:r>
                            <a:rPr kumimoji="1" lang="en-US" altLang="ja-JP" sz="1600" dirty="0"/>
                            <a:t>GA</a:t>
                          </a:r>
                          <a:endParaRPr kumimoji="1" lang="ja-JP"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600" dirty="0"/>
                            <a:t>Adaptive MOEA/D</a:t>
                          </a:r>
                          <a:r>
                            <a:rPr kumimoji="1" lang="ja-JP" altLang="en-US" sz="1600" dirty="0"/>
                            <a:t>（問題分割）</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1" lang="en-US" altLang="ja-JP" sz="1600" b="0" i="1" smtClean="0">
                                  <a:latin typeface="Cambria Math" panose="02040503050406030204" pitchFamily="18" charset="0"/>
                                </a:rPr>
                                <m:t>(</m:t>
                              </m:r>
                              <m:r>
                                <a:rPr kumimoji="1" lang="en-US" altLang="ja-JP" sz="1600" b="0" i="1" smtClean="0">
                                  <a:latin typeface="Cambria Math" panose="02040503050406030204" pitchFamily="18" charset="0"/>
                                </a:rPr>
                                <m:t>𝑓</m:t>
                              </m:r>
                              <m:r>
                                <a:rPr kumimoji="1" lang="en-US" altLang="ja-JP" sz="1600" b="0" i="1" smtClean="0">
                                  <a:latin typeface="Cambria Math" panose="02040503050406030204" pitchFamily="18" charset="0"/>
                                </a:rPr>
                                <m:t>,</m:t>
                              </m:r>
                              <m:r>
                                <a:rPr kumimoji="1" lang="en-US" altLang="ja-JP" sz="1600" b="0" i="1" smtClean="0">
                                  <a:latin typeface="Cambria Math" panose="02040503050406030204" pitchFamily="18" charset="0"/>
                                </a:rPr>
                                <m:t>𝑣</m:t>
                              </m:r>
                              <m:r>
                                <a:rPr kumimoji="1" lang="en-US" altLang="ja-JP" sz="1600" b="0" i="1" smtClean="0">
                                  <a:latin typeface="Cambria Math" panose="02040503050406030204" pitchFamily="18" charset="0"/>
                                </a:rPr>
                                <m:t>)</m:t>
                              </m:r>
                            </m:oMath>
                          </a14:m>
                          <a:r>
                            <a:rPr kumimoji="1" lang="ja-JP" altLang="en-US" sz="1600" dirty="0"/>
                            <a:t>のパレートフロンティア</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63582899"/>
                      </a:ext>
                    </a:extLst>
                  </a:tr>
                </a:tbl>
              </a:graphicData>
            </a:graphic>
          </p:graphicFrame>
        </mc:Choice>
        <mc:Fallback xmlns="">
          <p:graphicFrame>
            <p:nvGraphicFramePr>
              <p:cNvPr id="20" name="表 19">
                <a:extLst>
                  <a:ext uri="{FF2B5EF4-FFF2-40B4-BE49-F238E27FC236}">
                    <a16:creationId xmlns:a16="http://schemas.microsoft.com/office/drawing/2014/main" id="{B68E316D-8B9B-4B7A-9080-3A9552932C6D}"/>
                  </a:ext>
                </a:extLst>
              </p:cNvPr>
              <p:cNvGraphicFramePr>
                <a:graphicFrameLocks noGrp="1"/>
              </p:cNvGraphicFramePr>
              <p:nvPr>
                <p:extLst>
                  <p:ext uri="{D42A27DB-BD31-4B8C-83A1-F6EECF244321}">
                    <p14:modId xmlns:p14="http://schemas.microsoft.com/office/powerpoint/2010/main" val="3223138350"/>
                  </p:ext>
                </p:extLst>
              </p:nvPr>
            </p:nvGraphicFramePr>
            <p:xfrm>
              <a:off x="3274448" y="4920888"/>
              <a:ext cx="7620000" cy="670560"/>
            </p:xfrm>
            <a:graphic>
              <a:graphicData uri="http://schemas.openxmlformats.org/drawingml/2006/table">
                <a:tbl>
                  <a:tblPr firstRow="1" bandRow="1">
                    <a:tableStyleId>{5C22544A-7EE6-4342-B048-85BDC9FD1C3A}</a:tableStyleId>
                  </a:tblPr>
                  <a:tblGrid>
                    <a:gridCol w="1702140">
                      <a:extLst>
                        <a:ext uri="{9D8B030D-6E8A-4147-A177-3AD203B41FA5}">
                          <a16:colId xmlns:a16="http://schemas.microsoft.com/office/drawing/2014/main" val="422137597"/>
                        </a:ext>
                      </a:extLst>
                    </a:gridCol>
                    <a:gridCol w="3330406">
                      <a:extLst>
                        <a:ext uri="{9D8B030D-6E8A-4147-A177-3AD203B41FA5}">
                          <a16:colId xmlns:a16="http://schemas.microsoft.com/office/drawing/2014/main" val="612450490"/>
                        </a:ext>
                      </a:extLst>
                    </a:gridCol>
                    <a:gridCol w="2587454">
                      <a:extLst>
                        <a:ext uri="{9D8B030D-6E8A-4147-A177-3AD203B41FA5}">
                          <a16:colId xmlns:a16="http://schemas.microsoft.com/office/drawing/2014/main" val="3843131602"/>
                        </a:ext>
                      </a:extLst>
                    </a:gridCol>
                  </a:tblGrid>
                  <a:tr h="33528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solidFill>
                                <a:schemeClr val="bg1"/>
                              </a:solidFill>
                            </a:rPr>
                            <a:t>近傍生成</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solidFill>
                                <a:schemeClr val="bg1"/>
                              </a:solidFill>
                            </a:rPr>
                            <a:t>解の評価・選択</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solidFill>
                                <a:schemeClr val="bg1"/>
                              </a:solidFill>
                            </a:rPr>
                            <a:t>選択圧の方向</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2658302178"/>
                      </a:ext>
                    </a:extLst>
                  </a:tr>
                  <a:tr h="33528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実数値</a:t>
                          </a:r>
                          <a:r>
                            <a:rPr kumimoji="1" lang="en-US" altLang="ja-JP" sz="1600" dirty="0"/>
                            <a:t>GA</a:t>
                          </a:r>
                          <a:endParaRPr kumimoji="1" lang="ja-JP"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600" dirty="0"/>
                            <a:t>Adaptive MOEA/D</a:t>
                          </a:r>
                          <a:r>
                            <a:rPr kumimoji="1" lang="ja-JP" altLang="en-US" sz="1600" dirty="0"/>
                            <a:t>（問題分割）</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ja-JP"/>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94588" t="-107273" r="-471" b="-23636"/>
                          </a:stretch>
                        </a:blipFill>
                      </a:tcPr>
                    </a:tc>
                    <a:extLst>
                      <a:ext uri="{0D108BD9-81ED-4DB2-BD59-A6C34878D82A}">
                        <a16:rowId xmlns:a16="http://schemas.microsoft.com/office/drawing/2014/main" val="3363582899"/>
                      </a:ext>
                    </a:extLst>
                  </a:tr>
                </a:tbl>
              </a:graphicData>
            </a:graphic>
          </p:graphicFrame>
        </mc:Fallback>
      </mc:AlternateContent>
      <p:sp>
        <p:nvSpPr>
          <p:cNvPr id="23" name="二等辺三角形 22">
            <a:extLst>
              <a:ext uri="{FF2B5EF4-FFF2-40B4-BE49-F238E27FC236}">
                <a16:creationId xmlns:a16="http://schemas.microsoft.com/office/drawing/2014/main" id="{6D5B7A4C-7DD0-4746-AD64-9A6B0D537401}"/>
              </a:ext>
            </a:extLst>
          </p:cNvPr>
          <p:cNvSpPr/>
          <p:nvPr/>
        </p:nvSpPr>
        <p:spPr>
          <a:xfrm rot="10800000">
            <a:off x="4084452" y="4181352"/>
            <a:ext cx="920933" cy="269805"/>
          </a:xfrm>
          <a:prstGeom prst="triangl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4" name="テキスト ボックス 23">
            <a:extLst>
              <a:ext uri="{FF2B5EF4-FFF2-40B4-BE49-F238E27FC236}">
                <a16:creationId xmlns:a16="http://schemas.microsoft.com/office/drawing/2014/main" id="{4582ED2A-5CEF-4582-854A-D0DC73682B8B}"/>
              </a:ext>
            </a:extLst>
          </p:cNvPr>
          <p:cNvSpPr txBox="1"/>
          <p:nvPr/>
        </p:nvSpPr>
        <p:spPr>
          <a:xfrm>
            <a:off x="5348285" y="3916873"/>
            <a:ext cx="5738816" cy="338554"/>
          </a:xfrm>
          <a:prstGeom prst="rect">
            <a:avLst/>
          </a:prstGeom>
          <a:noFill/>
        </p:spPr>
        <p:txBody>
          <a:bodyPr wrap="square" rtlCol="0">
            <a:spAutoFit/>
          </a:bodyPr>
          <a:lstStyle/>
          <a:p>
            <a:r>
              <a:rPr lang="ja-JP" altLang="en-US" sz="1600" b="1" dirty="0">
                <a:solidFill>
                  <a:schemeClr val="accent4"/>
                </a:solidFill>
              </a:rPr>
              <a:t>切替条件：</a:t>
            </a:r>
            <a:r>
              <a:rPr lang="en-US" altLang="ja-JP" sz="1600" b="1" dirty="0">
                <a:solidFill>
                  <a:schemeClr val="accent4"/>
                </a:solidFill>
              </a:rPr>
              <a:t>p-best</a:t>
            </a:r>
            <a:r>
              <a:rPr lang="ja-JP" altLang="en-US" sz="1600" b="1" dirty="0">
                <a:solidFill>
                  <a:schemeClr val="accent4"/>
                </a:solidFill>
              </a:rPr>
              <a:t>集合のうち、実行可能解が二個以上を占める</a:t>
            </a:r>
          </a:p>
        </p:txBody>
      </p:sp>
      <p:sp>
        <p:nvSpPr>
          <p:cNvPr id="25" name="テキスト ボックス 24">
            <a:extLst>
              <a:ext uri="{FF2B5EF4-FFF2-40B4-BE49-F238E27FC236}">
                <a16:creationId xmlns:a16="http://schemas.microsoft.com/office/drawing/2014/main" id="{D4B5C682-8C01-47DC-88AD-B691D5654E45}"/>
              </a:ext>
            </a:extLst>
          </p:cNvPr>
          <p:cNvSpPr txBox="1"/>
          <p:nvPr/>
        </p:nvSpPr>
        <p:spPr>
          <a:xfrm>
            <a:off x="5348285" y="4351177"/>
            <a:ext cx="5889053" cy="338554"/>
          </a:xfrm>
          <a:prstGeom prst="rect">
            <a:avLst/>
          </a:prstGeom>
          <a:noFill/>
        </p:spPr>
        <p:txBody>
          <a:bodyPr wrap="square" rtlCol="0">
            <a:spAutoFit/>
          </a:bodyPr>
          <a:lstStyle/>
          <a:p>
            <a:r>
              <a:rPr lang="ja-JP" altLang="en-US" sz="1600" b="1" dirty="0">
                <a:solidFill>
                  <a:schemeClr val="accent4"/>
                </a:solidFill>
              </a:rPr>
              <a:t>初期個体：</a:t>
            </a:r>
            <a:r>
              <a:rPr lang="en-US" altLang="ja-JP" sz="1600" b="1" dirty="0">
                <a:solidFill>
                  <a:schemeClr val="accent4"/>
                </a:solidFill>
              </a:rPr>
              <a:t>p-best</a:t>
            </a:r>
            <a:r>
              <a:rPr lang="ja-JP" altLang="en-US" sz="1600" b="1" dirty="0">
                <a:solidFill>
                  <a:schemeClr val="accent4"/>
                </a:solidFill>
              </a:rPr>
              <a:t>集合（各個体の探索履歴の中での最良解）</a:t>
            </a:r>
          </a:p>
        </p:txBody>
      </p:sp>
      <p:sp>
        <p:nvSpPr>
          <p:cNvPr id="13" name="テキスト ボックス 12">
            <a:extLst>
              <a:ext uri="{FF2B5EF4-FFF2-40B4-BE49-F238E27FC236}">
                <a16:creationId xmlns:a16="http://schemas.microsoft.com/office/drawing/2014/main" id="{B4BC9035-37D0-4C15-BA5C-589839A2E3CE}"/>
              </a:ext>
            </a:extLst>
          </p:cNvPr>
          <p:cNvSpPr txBox="1"/>
          <p:nvPr/>
        </p:nvSpPr>
        <p:spPr>
          <a:xfrm>
            <a:off x="571984" y="-20412"/>
            <a:ext cx="7953787" cy="338554"/>
          </a:xfrm>
          <a:prstGeom prst="rect">
            <a:avLst/>
          </a:prstGeom>
          <a:noFill/>
        </p:spPr>
        <p:txBody>
          <a:bodyPr wrap="square" rtlCol="0">
            <a:spAutoFit/>
          </a:bodyPr>
          <a:lstStyle/>
          <a:p>
            <a:r>
              <a:rPr kumimoji="1" lang="en-US" altLang="ja-JP" sz="1600" b="1" dirty="0">
                <a:solidFill>
                  <a:schemeClr val="bg1"/>
                </a:solidFill>
              </a:rPr>
              <a:t>2.2 </a:t>
            </a:r>
            <a:r>
              <a:rPr kumimoji="1" lang="ja-JP" altLang="en-US" sz="1600" b="1" dirty="0">
                <a:solidFill>
                  <a:schemeClr val="bg1"/>
                </a:solidFill>
              </a:rPr>
              <a:t>プラント操業スケジューリング問題への適用　</a:t>
            </a:r>
            <a:r>
              <a:rPr kumimoji="1" lang="en-US" altLang="ja-JP" sz="1600" b="1" dirty="0">
                <a:solidFill>
                  <a:schemeClr val="bg1"/>
                </a:solidFill>
              </a:rPr>
              <a:t>&gt;</a:t>
            </a:r>
            <a:r>
              <a:rPr kumimoji="1" lang="ja-JP" altLang="en-US" sz="1600" b="1" dirty="0">
                <a:solidFill>
                  <a:schemeClr val="bg1"/>
                </a:solidFill>
              </a:rPr>
              <a:t>　検証２</a:t>
            </a:r>
          </a:p>
        </p:txBody>
      </p:sp>
    </p:spTree>
    <p:extLst>
      <p:ext uri="{BB962C8B-B14F-4D97-AF65-F5344CB8AC3E}">
        <p14:creationId xmlns:p14="http://schemas.microsoft.com/office/powerpoint/2010/main" val="9359459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7" descr="グラフ, ヒストグラム&#10;&#10;自動的に生成された説明">
            <a:extLst>
              <a:ext uri="{FF2B5EF4-FFF2-40B4-BE49-F238E27FC236}">
                <a16:creationId xmlns:a16="http://schemas.microsoft.com/office/drawing/2014/main" id="{62944A9C-A096-4752-B842-DE66CF08B6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20821" y="2524125"/>
            <a:ext cx="5389122" cy="3562301"/>
          </a:xfrm>
          <a:prstGeom prst="rect">
            <a:avLst/>
          </a:prstGeom>
        </p:spPr>
      </p:pic>
      <p:pic>
        <p:nvPicPr>
          <p:cNvPr id="4" name="図 3">
            <a:extLst>
              <a:ext uri="{FF2B5EF4-FFF2-40B4-BE49-F238E27FC236}">
                <a16:creationId xmlns:a16="http://schemas.microsoft.com/office/drawing/2014/main" id="{EE8ECE51-129C-4748-B636-6366A68124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7498" y="2524423"/>
            <a:ext cx="5388670" cy="3568050"/>
          </a:xfrm>
          <a:prstGeom prst="rect">
            <a:avLst/>
          </a:prstGeom>
        </p:spPr>
      </p:pic>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24</a:t>
            </a:fld>
            <a:endParaRPr kumimoji="1" lang="ja-JP" altLang="en-US"/>
          </a:p>
        </p:txBody>
      </p:sp>
      <p:sp>
        <p:nvSpPr>
          <p:cNvPr id="47" name="タイトル 1">
            <a:extLst>
              <a:ext uri="{FF2B5EF4-FFF2-40B4-BE49-F238E27FC236}">
                <a16:creationId xmlns:a16="http://schemas.microsoft.com/office/drawing/2014/main" id="{4316DF47-0830-4A6D-AF30-C589259E0DF3}"/>
              </a:ext>
            </a:extLst>
          </p:cNvPr>
          <p:cNvSpPr>
            <a:spLocks noGrp="1"/>
          </p:cNvSpPr>
          <p:nvPr>
            <p:ph type="title"/>
          </p:nvPr>
        </p:nvSpPr>
        <p:spPr>
          <a:xfrm>
            <a:off x="517055" y="241034"/>
            <a:ext cx="11400125" cy="518094"/>
          </a:xfrm>
        </p:spPr>
        <p:txBody>
          <a:bodyPr/>
          <a:lstStyle/>
          <a:p>
            <a:r>
              <a:rPr lang="ja-JP" altLang="en-US" dirty="0"/>
              <a:t>探索性能：最良解の推移</a:t>
            </a:r>
            <a:endParaRPr lang="en-US" dirty="0"/>
          </a:p>
        </p:txBody>
      </p:sp>
      <p:sp>
        <p:nvSpPr>
          <p:cNvPr id="7" name="テキスト プレースホルダー 2">
            <a:extLst>
              <a:ext uri="{FF2B5EF4-FFF2-40B4-BE49-F238E27FC236}">
                <a16:creationId xmlns:a16="http://schemas.microsoft.com/office/drawing/2014/main" id="{1D5E606D-4EEA-420F-A801-58B45C8BB641}"/>
              </a:ext>
            </a:extLst>
          </p:cNvPr>
          <p:cNvSpPr txBox="1">
            <a:spLocks/>
          </p:cNvSpPr>
          <p:nvPr/>
        </p:nvSpPr>
        <p:spPr>
          <a:xfrm>
            <a:off x="408177" y="984182"/>
            <a:ext cx="11200645" cy="848531"/>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第二段階の</a:t>
            </a:r>
            <a:r>
              <a:rPr lang="en-US" altLang="ja-JP" sz="2800" dirty="0"/>
              <a:t>MOEA/D</a:t>
            </a:r>
            <a:r>
              <a:rPr lang="ja-JP" altLang="en-US" sz="2800" dirty="0"/>
              <a:t>では、最良解を一度も更新しなかった。</a:t>
            </a:r>
            <a:endParaRPr lang="en-US" altLang="ja-JP" sz="2800" dirty="0"/>
          </a:p>
          <a:p>
            <a:pPr lvl="1">
              <a:defRPr/>
            </a:pPr>
            <a:r>
              <a:rPr lang="ja-JP" altLang="en-US" sz="2400" dirty="0"/>
              <a:t>つまり、</a:t>
            </a:r>
            <a:r>
              <a:rPr lang="en-US" altLang="ja-JP" sz="2400" dirty="0"/>
              <a:t>PSO</a:t>
            </a:r>
            <a:r>
              <a:rPr lang="ja-JP" altLang="en-US" sz="2400" dirty="0"/>
              <a:t>で得た最良解が最終的に良かった</a:t>
            </a:r>
            <a:endParaRPr lang="en-US" altLang="ja-JP" sz="2400" dirty="0"/>
          </a:p>
        </p:txBody>
      </p:sp>
      <p:sp>
        <p:nvSpPr>
          <p:cNvPr id="11" name="テキスト ボックス 10">
            <a:extLst>
              <a:ext uri="{FF2B5EF4-FFF2-40B4-BE49-F238E27FC236}">
                <a16:creationId xmlns:a16="http://schemas.microsoft.com/office/drawing/2014/main" id="{9CADFAB7-49A1-4CF2-BC29-9C66D76E1A49}"/>
              </a:ext>
            </a:extLst>
          </p:cNvPr>
          <p:cNvSpPr txBox="1"/>
          <p:nvPr/>
        </p:nvSpPr>
        <p:spPr>
          <a:xfrm>
            <a:off x="10391360" y="184175"/>
            <a:ext cx="1416942" cy="338554"/>
          </a:xfrm>
          <a:prstGeom prst="rect">
            <a:avLst/>
          </a:prstGeom>
          <a:noFill/>
        </p:spPr>
        <p:txBody>
          <a:bodyPr wrap="square" rtlCol="0">
            <a:spAutoFit/>
          </a:bodyPr>
          <a:lstStyle/>
          <a:p>
            <a:pPr algn="ctr"/>
            <a:r>
              <a:rPr kumimoji="1" lang="ja-JP" altLang="en-US" sz="1600" dirty="0">
                <a:solidFill>
                  <a:schemeClr val="bg1"/>
                </a:solidFill>
              </a:rPr>
              <a:t>探索点数</a:t>
            </a:r>
            <a:r>
              <a:rPr kumimoji="1" lang="en-US" altLang="ja-JP" sz="1600" dirty="0">
                <a:solidFill>
                  <a:schemeClr val="bg1"/>
                </a:solidFill>
              </a:rPr>
              <a:t>100</a:t>
            </a:r>
            <a:endParaRPr kumimoji="1" lang="ja-JP" altLang="en-US" sz="1600" dirty="0">
              <a:solidFill>
                <a:schemeClr val="bg1"/>
              </a:solidFill>
            </a:endParaRPr>
          </a:p>
        </p:txBody>
      </p:sp>
      <mc:AlternateContent xmlns:mc="http://schemas.openxmlformats.org/markup-compatibility/2006" xmlns:a14="http://schemas.microsoft.com/office/drawing/2010/main">
        <mc:Choice Requires="a14">
          <p:sp>
            <p:nvSpPr>
              <p:cNvPr id="56" name="テキスト ボックス 55">
                <a:extLst>
                  <a:ext uri="{FF2B5EF4-FFF2-40B4-BE49-F238E27FC236}">
                    <a16:creationId xmlns:a16="http://schemas.microsoft.com/office/drawing/2014/main" id="{5317B621-6ABA-41B4-B318-2C02BE0411C5}"/>
                  </a:ext>
                </a:extLst>
              </p:cNvPr>
              <p:cNvSpPr txBox="1"/>
              <p:nvPr/>
            </p:nvSpPr>
            <p:spPr>
              <a:xfrm>
                <a:off x="7482916" y="2084176"/>
                <a:ext cx="3146983" cy="338554"/>
              </a:xfrm>
              <a:prstGeom prst="rect">
                <a:avLst/>
              </a:prstGeom>
              <a:noFill/>
            </p:spPr>
            <p:txBody>
              <a:bodyPr wrap="square" rtlCol="0">
                <a:spAutoFit/>
              </a:bodyPr>
              <a:lstStyle/>
              <a:p>
                <a:pPr algn="ctr"/>
                <a:r>
                  <a:rPr kumimoji="1" lang="ja-JP" altLang="en-US" sz="1600" b="1" dirty="0"/>
                  <a:t>パラメータ</a:t>
                </a:r>
                <a14:m>
                  <m:oMath xmlns:m="http://schemas.openxmlformats.org/officeDocument/2006/math">
                    <m:r>
                      <a:rPr kumimoji="1" lang="en-US" altLang="ja-JP" sz="1600" b="1" i="0" smtClean="0">
                        <a:latin typeface="Cambria Math" panose="02040503050406030204" pitchFamily="18" charset="0"/>
                      </a:rPr>
                      <m:t>(</m:t>
                    </m:r>
                    <m:r>
                      <a:rPr kumimoji="1" lang="en-US" altLang="ja-JP" sz="1600" b="0" i="1" smtClean="0">
                        <a:latin typeface="Cambria Math" panose="02040503050406030204" pitchFamily="18" charset="0"/>
                      </a:rPr>
                      <m:t>𝑤</m:t>
                    </m:r>
                    <m:r>
                      <a:rPr kumimoji="1" lang="en-US" altLang="ja-JP" sz="1600" b="0" i="1" smtClean="0">
                        <a:latin typeface="Cambria Math" panose="02040503050406030204" pitchFamily="18" charset="0"/>
                      </a:rPr>
                      <m:t>,</m:t>
                    </m:r>
                    <m:r>
                      <a:rPr kumimoji="1" lang="ja-JP" altLang="en-US" sz="1600" b="0" i="1" smtClean="0">
                        <a:latin typeface="Cambria Math" panose="02040503050406030204" pitchFamily="18" charset="0"/>
                      </a:rPr>
                      <m:t>𝛼</m:t>
                    </m:r>
                    <m:r>
                      <a:rPr kumimoji="1" lang="en-US" altLang="ja-JP" sz="1600" b="0" i="1" smtClean="0">
                        <a:latin typeface="Cambria Math" panose="02040503050406030204" pitchFamily="18" charset="0"/>
                      </a:rPr>
                      <m:t>)</m:t>
                    </m:r>
                  </m:oMath>
                </a14:m>
                <a:r>
                  <a:rPr kumimoji="1" lang="ja-JP" altLang="en-US" sz="1600" b="1" dirty="0"/>
                  <a:t>と活性度</a:t>
                </a:r>
                <a14:m>
                  <m:oMath xmlns:m="http://schemas.openxmlformats.org/officeDocument/2006/math">
                    <m:r>
                      <a:rPr kumimoji="1" lang="en-US" altLang="ja-JP" sz="1600" b="0" i="1" smtClean="0">
                        <a:latin typeface="Cambria Math" panose="02040503050406030204" pitchFamily="18" charset="0"/>
                      </a:rPr>
                      <m:t>𝑃</m:t>
                    </m:r>
                  </m:oMath>
                </a14:m>
                <a:endParaRPr kumimoji="1" lang="ja-JP" altLang="en-US" sz="1600" b="1" dirty="0"/>
              </a:p>
            </p:txBody>
          </p:sp>
        </mc:Choice>
        <mc:Fallback xmlns="">
          <p:sp>
            <p:nvSpPr>
              <p:cNvPr id="56" name="テキスト ボックス 55">
                <a:extLst>
                  <a:ext uri="{FF2B5EF4-FFF2-40B4-BE49-F238E27FC236}">
                    <a16:creationId xmlns:a16="http://schemas.microsoft.com/office/drawing/2014/main" id="{5317B621-6ABA-41B4-B318-2C02BE0411C5}"/>
                  </a:ext>
                </a:extLst>
              </p:cNvPr>
              <p:cNvSpPr txBox="1">
                <a:spLocks noRot="1" noChangeAspect="1" noMove="1" noResize="1" noEditPoints="1" noAdjustHandles="1" noChangeArrowheads="1" noChangeShapeType="1" noTextEdit="1"/>
              </p:cNvSpPr>
              <p:nvPr/>
            </p:nvSpPr>
            <p:spPr>
              <a:xfrm>
                <a:off x="7482916" y="2084176"/>
                <a:ext cx="3146983" cy="338554"/>
              </a:xfrm>
              <a:prstGeom prst="rect">
                <a:avLst/>
              </a:prstGeom>
              <a:blipFill>
                <a:blip r:embed="rId4"/>
                <a:stretch>
                  <a:fillRect t="-5455" b="-2363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7" name="テキスト ボックス 56">
                <a:extLst>
                  <a:ext uri="{FF2B5EF4-FFF2-40B4-BE49-F238E27FC236}">
                    <a16:creationId xmlns:a16="http://schemas.microsoft.com/office/drawing/2014/main" id="{9DF164C9-AF0C-41DC-BBBF-D0F865038797}"/>
                  </a:ext>
                </a:extLst>
              </p:cNvPr>
              <p:cNvSpPr txBox="1"/>
              <p:nvPr/>
            </p:nvSpPr>
            <p:spPr>
              <a:xfrm>
                <a:off x="1874121" y="2084176"/>
                <a:ext cx="2539284" cy="338554"/>
              </a:xfrm>
              <a:prstGeom prst="rect">
                <a:avLst/>
              </a:prstGeom>
              <a:noFill/>
            </p:spPr>
            <p:txBody>
              <a:bodyPr wrap="square" rtlCol="0">
                <a:spAutoFit/>
              </a:bodyPr>
              <a:lstStyle/>
              <a:p>
                <a:pPr algn="ctr"/>
                <a:r>
                  <a:rPr kumimoji="1" lang="ja-JP" altLang="en-US" sz="1600" b="1" dirty="0"/>
                  <a:t>最良解の</a:t>
                </a:r>
                <a14:m>
                  <m:oMath xmlns:m="http://schemas.openxmlformats.org/officeDocument/2006/math">
                    <m:r>
                      <a:rPr kumimoji="1" lang="en-US" altLang="ja-JP" sz="1600" b="1" i="0" smtClean="0">
                        <a:latin typeface="Cambria Math" panose="02040503050406030204" pitchFamily="18" charset="0"/>
                      </a:rPr>
                      <m:t>(</m:t>
                    </m:r>
                    <m:r>
                      <a:rPr kumimoji="1" lang="en-US" altLang="ja-JP" sz="1600" b="0" i="1" smtClean="0">
                        <a:latin typeface="Cambria Math" panose="02040503050406030204" pitchFamily="18" charset="0"/>
                      </a:rPr>
                      <m:t>𝑓</m:t>
                    </m:r>
                    <m:r>
                      <a:rPr kumimoji="1" lang="en-US" altLang="ja-JP" sz="1600" b="0" i="1" smtClean="0">
                        <a:latin typeface="Cambria Math" panose="02040503050406030204" pitchFamily="18" charset="0"/>
                      </a:rPr>
                      <m:t>,</m:t>
                    </m:r>
                    <m:r>
                      <a:rPr kumimoji="1" lang="en-US" altLang="ja-JP" sz="1600" b="0" i="1" smtClean="0">
                        <a:latin typeface="Cambria Math" panose="02040503050406030204" pitchFamily="18" charset="0"/>
                      </a:rPr>
                      <m:t>𝑣</m:t>
                    </m:r>
                    <m:r>
                      <a:rPr kumimoji="1" lang="en-US" altLang="ja-JP" sz="1600" b="0" i="1" smtClean="0">
                        <a:latin typeface="Cambria Math" panose="02040503050406030204" pitchFamily="18" charset="0"/>
                      </a:rPr>
                      <m:t>)</m:t>
                    </m:r>
                  </m:oMath>
                </a14:m>
                <a:r>
                  <a:rPr kumimoji="1" lang="ja-JP" altLang="en-US" sz="1600" b="1" dirty="0"/>
                  <a:t>の推移</a:t>
                </a:r>
              </a:p>
            </p:txBody>
          </p:sp>
        </mc:Choice>
        <mc:Fallback xmlns="">
          <p:sp>
            <p:nvSpPr>
              <p:cNvPr id="57" name="テキスト ボックス 56">
                <a:extLst>
                  <a:ext uri="{FF2B5EF4-FFF2-40B4-BE49-F238E27FC236}">
                    <a16:creationId xmlns:a16="http://schemas.microsoft.com/office/drawing/2014/main" id="{9DF164C9-AF0C-41DC-BBBF-D0F865038797}"/>
                  </a:ext>
                </a:extLst>
              </p:cNvPr>
              <p:cNvSpPr txBox="1">
                <a:spLocks noRot="1" noChangeAspect="1" noMove="1" noResize="1" noEditPoints="1" noAdjustHandles="1" noChangeArrowheads="1" noChangeShapeType="1" noTextEdit="1"/>
              </p:cNvSpPr>
              <p:nvPr/>
            </p:nvSpPr>
            <p:spPr>
              <a:xfrm>
                <a:off x="1874121" y="2084176"/>
                <a:ext cx="2539284" cy="338554"/>
              </a:xfrm>
              <a:prstGeom prst="rect">
                <a:avLst/>
              </a:prstGeom>
              <a:blipFill>
                <a:blip r:embed="rId5"/>
                <a:stretch>
                  <a:fillRect t="-5455" b="-23636"/>
                </a:stretch>
              </a:blipFill>
            </p:spPr>
            <p:txBody>
              <a:bodyPr/>
              <a:lstStyle/>
              <a:p>
                <a:r>
                  <a:rPr lang="ja-JP" altLang="en-US">
                    <a:noFill/>
                  </a:rPr>
                  <a:t> </a:t>
                </a:r>
              </a:p>
            </p:txBody>
          </p:sp>
        </mc:Fallback>
      </mc:AlternateContent>
      <p:sp>
        <p:nvSpPr>
          <p:cNvPr id="61" name="テキスト ボックス 60">
            <a:extLst>
              <a:ext uri="{FF2B5EF4-FFF2-40B4-BE49-F238E27FC236}">
                <a16:creationId xmlns:a16="http://schemas.microsoft.com/office/drawing/2014/main" id="{7F0A3D59-843E-4C65-AAAC-D30E46D4F4BF}"/>
              </a:ext>
            </a:extLst>
          </p:cNvPr>
          <p:cNvSpPr txBox="1"/>
          <p:nvPr/>
        </p:nvSpPr>
        <p:spPr>
          <a:xfrm>
            <a:off x="1218693" y="2630124"/>
            <a:ext cx="1244626" cy="307777"/>
          </a:xfrm>
          <a:prstGeom prst="rect">
            <a:avLst/>
          </a:prstGeom>
          <a:noFill/>
        </p:spPr>
        <p:txBody>
          <a:bodyPr wrap="square" rtlCol="0">
            <a:spAutoFit/>
          </a:bodyPr>
          <a:lstStyle/>
          <a:p>
            <a:pPr algn="ctr"/>
            <a:r>
              <a:rPr kumimoji="1" lang="ja-JP" altLang="en-US" sz="1400" dirty="0"/>
              <a:t>（約</a:t>
            </a:r>
            <a:r>
              <a:rPr kumimoji="1" lang="en-US" altLang="ja-JP" sz="1400" dirty="0"/>
              <a:t>9.5</a:t>
            </a:r>
            <a:r>
              <a:rPr kumimoji="1" lang="ja-JP" altLang="en-US" sz="1400" dirty="0"/>
              <a:t>分）</a:t>
            </a:r>
          </a:p>
        </p:txBody>
      </p:sp>
      <p:sp>
        <p:nvSpPr>
          <p:cNvPr id="63" name="テキスト ボックス 62">
            <a:extLst>
              <a:ext uri="{FF2B5EF4-FFF2-40B4-BE49-F238E27FC236}">
                <a16:creationId xmlns:a16="http://schemas.microsoft.com/office/drawing/2014/main" id="{4BCEECEF-3E4D-47A8-B660-024701DB066A}"/>
              </a:ext>
            </a:extLst>
          </p:cNvPr>
          <p:cNvSpPr txBox="1"/>
          <p:nvPr/>
        </p:nvSpPr>
        <p:spPr>
          <a:xfrm>
            <a:off x="1346195" y="2908331"/>
            <a:ext cx="2065797" cy="307777"/>
          </a:xfrm>
          <a:prstGeom prst="rect">
            <a:avLst/>
          </a:prstGeom>
          <a:noFill/>
        </p:spPr>
        <p:txBody>
          <a:bodyPr wrap="square" rtlCol="0">
            <a:spAutoFit/>
          </a:bodyPr>
          <a:lstStyle/>
          <a:p>
            <a:pPr algn="ctr"/>
            <a:r>
              <a:rPr kumimoji="1" lang="en-US" altLang="ja-JP" sz="1400" dirty="0"/>
              <a:t>11,600</a:t>
            </a:r>
            <a:r>
              <a:rPr kumimoji="1" lang="ja-JP" altLang="en-US" sz="1400" dirty="0"/>
              <a:t>回で可能解を発見</a:t>
            </a:r>
          </a:p>
        </p:txBody>
      </p:sp>
      <p:sp>
        <p:nvSpPr>
          <p:cNvPr id="30" name="テキスト ボックス 29">
            <a:extLst>
              <a:ext uri="{FF2B5EF4-FFF2-40B4-BE49-F238E27FC236}">
                <a16:creationId xmlns:a16="http://schemas.microsoft.com/office/drawing/2014/main" id="{4795C1D0-4110-4694-935A-4FD428F1B632}"/>
              </a:ext>
            </a:extLst>
          </p:cNvPr>
          <p:cNvSpPr txBox="1"/>
          <p:nvPr/>
        </p:nvSpPr>
        <p:spPr>
          <a:xfrm>
            <a:off x="3844933" y="5144902"/>
            <a:ext cx="1244626" cy="307777"/>
          </a:xfrm>
          <a:prstGeom prst="rect">
            <a:avLst/>
          </a:prstGeom>
          <a:noFill/>
        </p:spPr>
        <p:txBody>
          <a:bodyPr wrap="square" rtlCol="0">
            <a:spAutoFit/>
          </a:bodyPr>
          <a:lstStyle/>
          <a:p>
            <a:pPr algn="ctr"/>
            <a:r>
              <a:rPr kumimoji="1" lang="ja-JP" altLang="en-US" sz="1400" dirty="0"/>
              <a:t>（約</a:t>
            </a:r>
            <a:r>
              <a:rPr kumimoji="1" lang="en-US" altLang="ja-JP" sz="1400" dirty="0"/>
              <a:t>16.5</a:t>
            </a:r>
            <a:r>
              <a:rPr kumimoji="1" lang="ja-JP" altLang="en-US" sz="1400" dirty="0"/>
              <a:t>分）</a:t>
            </a:r>
          </a:p>
        </p:txBody>
      </p:sp>
      <p:sp>
        <p:nvSpPr>
          <p:cNvPr id="22" name="テキスト ボックス 21">
            <a:extLst>
              <a:ext uri="{FF2B5EF4-FFF2-40B4-BE49-F238E27FC236}">
                <a16:creationId xmlns:a16="http://schemas.microsoft.com/office/drawing/2014/main" id="{2A016CD5-8B79-45C0-92B9-01AC5E479C53}"/>
              </a:ext>
            </a:extLst>
          </p:cNvPr>
          <p:cNvSpPr txBox="1"/>
          <p:nvPr/>
        </p:nvSpPr>
        <p:spPr>
          <a:xfrm>
            <a:off x="234977" y="4205872"/>
            <a:ext cx="400110" cy="1260677"/>
          </a:xfrm>
          <a:prstGeom prst="rect">
            <a:avLst/>
          </a:prstGeom>
          <a:noFill/>
        </p:spPr>
        <p:txBody>
          <a:bodyPr vert="vert270" wrap="square" rtlCol="0">
            <a:spAutoFit/>
          </a:bodyPr>
          <a:lstStyle/>
          <a:p>
            <a:pPr algn="ctr"/>
            <a:r>
              <a:rPr kumimoji="1" lang="ja-JP" altLang="en-US" sz="1400" dirty="0"/>
              <a:t>目的関数値</a:t>
            </a:r>
          </a:p>
        </p:txBody>
      </p:sp>
      <p:sp>
        <p:nvSpPr>
          <p:cNvPr id="23" name="テキスト ボックス 22">
            <a:extLst>
              <a:ext uri="{FF2B5EF4-FFF2-40B4-BE49-F238E27FC236}">
                <a16:creationId xmlns:a16="http://schemas.microsoft.com/office/drawing/2014/main" id="{EDA0BE4D-10FA-432B-8C18-405AD030F9AF}"/>
              </a:ext>
            </a:extLst>
          </p:cNvPr>
          <p:cNvSpPr txBox="1"/>
          <p:nvPr/>
        </p:nvSpPr>
        <p:spPr>
          <a:xfrm>
            <a:off x="5268579" y="4192002"/>
            <a:ext cx="400110" cy="1260677"/>
          </a:xfrm>
          <a:prstGeom prst="rect">
            <a:avLst/>
          </a:prstGeom>
          <a:noFill/>
        </p:spPr>
        <p:txBody>
          <a:bodyPr vert="vert270" wrap="square" rtlCol="0">
            <a:spAutoFit/>
          </a:bodyPr>
          <a:lstStyle/>
          <a:p>
            <a:pPr algn="ctr"/>
            <a:r>
              <a:rPr kumimoji="1" lang="ja-JP" altLang="en-US" sz="1400" dirty="0"/>
              <a:t>制約違反量</a:t>
            </a:r>
          </a:p>
        </p:txBody>
      </p:sp>
      <p:sp>
        <p:nvSpPr>
          <p:cNvPr id="24" name="テキスト ボックス 23">
            <a:extLst>
              <a:ext uri="{FF2B5EF4-FFF2-40B4-BE49-F238E27FC236}">
                <a16:creationId xmlns:a16="http://schemas.microsoft.com/office/drawing/2014/main" id="{5E181240-DB3D-4005-A773-80A903163723}"/>
              </a:ext>
            </a:extLst>
          </p:cNvPr>
          <p:cNvSpPr txBox="1"/>
          <p:nvPr/>
        </p:nvSpPr>
        <p:spPr>
          <a:xfrm>
            <a:off x="3513892" y="5962660"/>
            <a:ext cx="2382836" cy="307777"/>
          </a:xfrm>
          <a:prstGeom prst="rect">
            <a:avLst/>
          </a:prstGeom>
          <a:noFill/>
        </p:spPr>
        <p:txBody>
          <a:bodyPr wrap="square" rtlCol="0">
            <a:spAutoFit/>
          </a:bodyPr>
          <a:lstStyle/>
          <a:p>
            <a:pPr algn="ctr"/>
            <a:r>
              <a:rPr kumimoji="1" lang="ja-JP" altLang="en-US" sz="1400" dirty="0"/>
              <a:t>線が消えている地点が値が</a:t>
            </a:r>
            <a:r>
              <a:rPr kumimoji="1" lang="en-US" altLang="ja-JP" sz="1400" dirty="0"/>
              <a:t>0</a:t>
            </a:r>
            <a:endParaRPr kumimoji="1" lang="ja-JP" altLang="en-US" sz="1400" dirty="0"/>
          </a:p>
        </p:txBody>
      </p:sp>
      <p:sp>
        <p:nvSpPr>
          <p:cNvPr id="26" name="テキスト ボックス 25">
            <a:extLst>
              <a:ext uri="{FF2B5EF4-FFF2-40B4-BE49-F238E27FC236}">
                <a16:creationId xmlns:a16="http://schemas.microsoft.com/office/drawing/2014/main" id="{9DDE6E25-0524-4663-8337-7BC212A066F8}"/>
              </a:ext>
            </a:extLst>
          </p:cNvPr>
          <p:cNvSpPr txBox="1"/>
          <p:nvPr/>
        </p:nvSpPr>
        <p:spPr>
          <a:xfrm>
            <a:off x="9769047" y="4697310"/>
            <a:ext cx="1244626" cy="307777"/>
          </a:xfrm>
          <a:prstGeom prst="rect">
            <a:avLst/>
          </a:prstGeom>
          <a:noFill/>
        </p:spPr>
        <p:txBody>
          <a:bodyPr wrap="square" rtlCol="0">
            <a:spAutoFit/>
          </a:bodyPr>
          <a:lstStyle/>
          <a:p>
            <a:pPr algn="ctr"/>
            <a:r>
              <a:rPr kumimoji="1" lang="ja-JP" altLang="en-US" sz="1400" dirty="0"/>
              <a:t>第二段階</a:t>
            </a:r>
          </a:p>
        </p:txBody>
      </p:sp>
      <p:sp>
        <p:nvSpPr>
          <p:cNvPr id="28" name="テキスト ボックス 27">
            <a:extLst>
              <a:ext uri="{FF2B5EF4-FFF2-40B4-BE49-F238E27FC236}">
                <a16:creationId xmlns:a16="http://schemas.microsoft.com/office/drawing/2014/main" id="{2366A7CA-B431-42FE-A513-9E20F4A67776}"/>
              </a:ext>
            </a:extLst>
          </p:cNvPr>
          <p:cNvSpPr txBox="1"/>
          <p:nvPr/>
        </p:nvSpPr>
        <p:spPr>
          <a:xfrm>
            <a:off x="11285313" y="4192002"/>
            <a:ext cx="400110" cy="713373"/>
          </a:xfrm>
          <a:prstGeom prst="rect">
            <a:avLst/>
          </a:prstGeom>
          <a:noFill/>
        </p:spPr>
        <p:txBody>
          <a:bodyPr vert="vert270" wrap="square" rtlCol="0">
            <a:spAutoFit/>
          </a:bodyPr>
          <a:lstStyle/>
          <a:p>
            <a:pPr algn="ctr"/>
            <a:r>
              <a:rPr kumimoji="1" lang="ja-JP" altLang="en-US" sz="1400" dirty="0"/>
              <a:t>活性度</a:t>
            </a:r>
          </a:p>
        </p:txBody>
      </p:sp>
      <p:sp>
        <p:nvSpPr>
          <p:cNvPr id="31" name="テキスト ボックス 30">
            <a:extLst>
              <a:ext uri="{FF2B5EF4-FFF2-40B4-BE49-F238E27FC236}">
                <a16:creationId xmlns:a16="http://schemas.microsoft.com/office/drawing/2014/main" id="{FBEF0581-A4CB-42A6-8B48-2AEBEF47EC6C}"/>
              </a:ext>
            </a:extLst>
          </p:cNvPr>
          <p:cNvSpPr txBox="1"/>
          <p:nvPr/>
        </p:nvSpPr>
        <p:spPr>
          <a:xfrm>
            <a:off x="3984933" y="3429000"/>
            <a:ext cx="1010106" cy="307777"/>
          </a:xfrm>
          <a:prstGeom prst="rect">
            <a:avLst/>
          </a:prstGeom>
          <a:noFill/>
        </p:spPr>
        <p:txBody>
          <a:bodyPr wrap="square" rtlCol="0">
            <a:spAutoFit/>
          </a:bodyPr>
          <a:lstStyle/>
          <a:p>
            <a:pPr algn="ctr"/>
            <a:r>
              <a:rPr kumimoji="1" lang="en-US" altLang="ja-JP" sz="1400" dirty="0"/>
              <a:t>469,450</a:t>
            </a:r>
            <a:endParaRPr kumimoji="1" lang="ja-JP" altLang="en-US" sz="1400" dirty="0"/>
          </a:p>
        </p:txBody>
      </p:sp>
      <p:cxnSp>
        <p:nvCxnSpPr>
          <p:cNvPr id="12" name="直線コネクタ 11">
            <a:extLst>
              <a:ext uri="{FF2B5EF4-FFF2-40B4-BE49-F238E27FC236}">
                <a16:creationId xmlns:a16="http://schemas.microsoft.com/office/drawing/2014/main" id="{93118527-5125-48FC-8ABC-3C24086366AF}"/>
              </a:ext>
            </a:extLst>
          </p:cNvPr>
          <p:cNvCxnSpPr/>
          <p:nvPr/>
        </p:nvCxnSpPr>
        <p:spPr>
          <a:xfrm>
            <a:off x="9344025" y="2667087"/>
            <a:ext cx="0" cy="2799462"/>
          </a:xfrm>
          <a:prstGeom prst="line">
            <a:avLst/>
          </a:prstGeom>
          <a:ln>
            <a:solidFill>
              <a:schemeClr val="bg1">
                <a:lumMod val="6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2" name="直線コネクタ 31">
            <a:extLst>
              <a:ext uri="{FF2B5EF4-FFF2-40B4-BE49-F238E27FC236}">
                <a16:creationId xmlns:a16="http://schemas.microsoft.com/office/drawing/2014/main" id="{6F596ECA-EF87-4CDB-A923-A192804D8BBC}"/>
              </a:ext>
            </a:extLst>
          </p:cNvPr>
          <p:cNvCxnSpPr>
            <a:cxnSpLocks/>
          </p:cNvCxnSpPr>
          <p:nvPr/>
        </p:nvCxnSpPr>
        <p:spPr>
          <a:xfrm>
            <a:off x="3331977" y="2659693"/>
            <a:ext cx="0" cy="2833300"/>
          </a:xfrm>
          <a:prstGeom prst="line">
            <a:avLst/>
          </a:prstGeom>
          <a:ln>
            <a:solidFill>
              <a:schemeClr val="bg1">
                <a:lumMod val="6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5" name="テキスト ボックス 34">
            <a:extLst>
              <a:ext uri="{FF2B5EF4-FFF2-40B4-BE49-F238E27FC236}">
                <a16:creationId xmlns:a16="http://schemas.microsoft.com/office/drawing/2014/main" id="{14D983B4-7EEC-4E76-9159-FF5D100F1DA0}"/>
              </a:ext>
            </a:extLst>
          </p:cNvPr>
          <p:cNvSpPr txBox="1"/>
          <p:nvPr/>
        </p:nvSpPr>
        <p:spPr>
          <a:xfrm>
            <a:off x="8179305" y="4697310"/>
            <a:ext cx="1244626" cy="307777"/>
          </a:xfrm>
          <a:prstGeom prst="rect">
            <a:avLst/>
          </a:prstGeom>
          <a:noFill/>
        </p:spPr>
        <p:txBody>
          <a:bodyPr wrap="square" rtlCol="0">
            <a:spAutoFit/>
          </a:bodyPr>
          <a:lstStyle/>
          <a:p>
            <a:pPr algn="ctr"/>
            <a:r>
              <a:rPr kumimoji="1" lang="ja-JP" altLang="en-US" sz="1400" dirty="0"/>
              <a:t>第一段階</a:t>
            </a:r>
          </a:p>
        </p:txBody>
      </p:sp>
      <p:sp>
        <p:nvSpPr>
          <p:cNvPr id="29" name="テキスト ボックス 28">
            <a:extLst>
              <a:ext uri="{FF2B5EF4-FFF2-40B4-BE49-F238E27FC236}">
                <a16:creationId xmlns:a16="http://schemas.microsoft.com/office/drawing/2014/main" id="{51676192-32F2-46D1-B0A7-B4191AFBA5AF}"/>
              </a:ext>
            </a:extLst>
          </p:cNvPr>
          <p:cNvSpPr txBox="1"/>
          <p:nvPr/>
        </p:nvSpPr>
        <p:spPr>
          <a:xfrm>
            <a:off x="2024280" y="4620676"/>
            <a:ext cx="1244626" cy="307777"/>
          </a:xfrm>
          <a:prstGeom prst="rect">
            <a:avLst/>
          </a:prstGeom>
          <a:noFill/>
        </p:spPr>
        <p:txBody>
          <a:bodyPr wrap="square" rtlCol="0">
            <a:spAutoFit/>
          </a:bodyPr>
          <a:lstStyle/>
          <a:p>
            <a:pPr algn="ctr"/>
            <a:r>
              <a:rPr kumimoji="1" lang="ja-JP" altLang="en-US" sz="1400" dirty="0"/>
              <a:t>第一段階</a:t>
            </a:r>
          </a:p>
        </p:txBody>
      </p:sp>
      <p:sp>
        <p:nvSpPr>
          <p:cNvPr id="36" name="テキスト ボックス 35">
            <a:extLst>
              <a:ext uri="{FF2B5EF4-FFF2-40B4-BE49-F238E27FC236}">
                <a16:creationId xmlns:a16="http://schemas.microsoft.com/office/drawing/2014/main" id="{67F9C024-A556-4691-8074-4EF7EE9FB992}"/>
              </a:ext>
            </a:extLst>
          </p:cNvPr>
          <p:cNvSpPr txBox="1"/>
          <p:nvPr/>
        </p:nvSpPr>
        <p:spPr>
          <a:xfrm>
            <a:off x="3291427" y="4620675"/>
            <a:ext cx="1244626" cy="307777"/>
          </a:xfrm>
          <a:prstGeom prst="rect">
            <a:avLst/>
          </a:prstGeom>
          <a:noFill/>
        </p:spPr>
        <p:txBody>
          <a:bodyPr wrap="square" rtlCol="0">
            <a:spAutoFit/>
          </a:bodyPr>
          <a:lstStyle/>
          <a:p>
            <a:pPr algn="ctr"/>
            <a:r>
              <a:rPr kumimoji="1" lang="ja-JP" altLang="en-US" sz="1400" dirty="0"/>
              <a:t>第二段階</a:t>
            </a:r>
          </a:p>
        </p:txBody>
      </p:sp>
      <mc:AlternateContent xmlns:mc="http://schemas.openxmlformats.org/markup-compatibility/2006" xmlns:a14="http://schemas.microsoft.com/office/drawing/2010/main">
        <mc:Choice Requires="a14">
          <p:sp>
            <p:nvSpPr>
              <p:cNvPr id="37" name="テキスト ボックス 36">
                <a:extLst>
                  <a:ext uri="{FF2B5EF4-FFF2-40B4-BE49-F238E27FC236}">
                    <a16:creationId xmlns:a16="http://schemas.microsoft.com/office/drawing/2014/main" id="{0CE36AC8-1647-4EA8-86FB-53F88BEE9BAD}"/>
                  </a:ext>
                </a:extLst>
              </p:cNvPr>
              <p:cNvSpPr txBox="1"/>
              <p:nvPr/>
            </p:nvSpPr>
            <p:spPr>
              <a:xfrm>
                <a:off x="9423931" y="3307575"/>
                <a:ext cx="1614900" cy="738664"/>
              </a:xfrm>
              <a:prstGeom prst="rect">
                <a:avLst/>
              </a:prstGeom>
              <a:noFill/>
            </p:spPr>
            <p:txBody>
              <a:bodyPr wrap="square" rtlCol="0">
                <a:spAutoFit/>
              </a:bodyPr>
              <a:lstStyle/>
              <a:p>
                <a:pPr algn="ctr"/>
                <a14:m>
                  <m:oMath xmlns:m="http://schemas.openxmlformats.org/officeDocument/2006/math">
                    <m:r>
                      <a:rPr kumimoji="1" lang="ja-JP" altLang="en-US" sz="1400" b="0" i="1" smtClean="0">
                        <a:latin typeface="Cambria Math" panose="02040503050406030204" pitchFamily="18" charset="0"/>
                      </a:rPr>
                      <m:t>𝛼</m:t>
                    </m:r>
                    <m:r>
                      <a:rPr kumimoji="1" lang="en-US" altLang="ja-JP" sz="1400" b="0" i="1" smtClean="0">
                        <a:latin typeface="Cambria Math" panose="02040503050406030204" pitchFamily="18" charset="0"/>
                      </a:rPr>
                      <m:t>=0.5</m:t>
                    </m:r>
                  </m:oMath>
                </a14:m>
                <a:r>
                  <a:rPr kumimoji="1" lang="ja-JP" altLang="en-US" sz="1400" dirty="0"/>
                  <a:t>から開始し、違反量重視に調整されている</a:t>
                </a:r>
              </a:p>
            </p:txBody>
          </p:sp>
        </mc:Choice>
        <mc:Fallback xmlns="">
          <p:sp>
            <p:nvSpPr>
              <p:cNvPr id="37" name="テキスト ボックス 36">
                <a:extLst>
                  <a:ext uri="{FF2B5EF4-FFF2-40B4-BE49-F238E27FC236}">
                    <a16:creationId xmlns:a16="http://schemas.microsoft.com/office/drawing/2014/main" id="{0CE36AC8-1647-4EA8-86FB-53F88BEE9BAD}"/>
                  </a:ext>
                </a:extLst>
              </p:cNvPr>
              <p:cNvSpPr txBox="1">
                <a:spLocks noRot="1" noChangeAspect="1" noMove="1" noResize="1" noEditPoints="1" noAdjustHandles="1" noChangeArrowheads="1" noChangeShapeType="1" noTextEdit="1"/>
              </p:cNvSpPr>
              <p:nvPr/>
            </p:nvSpPr>
            <p:spPr>
              <a:xfrm>
                <a:off x="9423931" y="3307575"/>
                <a:ext cx="1614900" cy="738664"/>
              </a:xfrm>
              <a:prstGeom prst="rect">
                <a:avLst/>
              </a:prstGeom>
              <a:blipFill>
                <a:blip r:embed="rId6"/>
                <a:stretch>
                  <a:fillRect l="-3396" t="-1653" r="-4528" b="-7438"/>
                </a:stretch>
              </a:blipFill>
            </p:spPr>
            <p:txBody>
              <a:bodyPr/>
              <a:lstStyle/>
              <a:p>
                <a:r>
                  <a:rPr lang="ja-JP" altLang="en-US">
                    <a:noFill/>
                  </a:rPr>
                  <a:t> </a:t>
                </a:r>
              </a:p>
            </p:txBody>
          </p:sp>
        </mc:Fallback>
      </mc:AlternateContent>
      <p:sp>
        <p:nvSpPr>
          <p:cNvPr id="38" name="テキスト ボックス 37">
            <a:extLst>
              <a:ext uri="{FF2B5EF4-FFF2-40B4-BE49-F238E27FC236}">
                <a16:creationId xmlns:a16="http://schemas.microsoft.com/office/drawing/2014/main" id="{CAAAA527-081D-42E8-A38E-B02FAAABA779}"/>
              </a:ext>
            </a:extLst>
          </p:cNvPr>
          <p:cNvSpPr txBox="1"/>
          <p:nvPr/>
        </p:nvSpPr>
        <p:spPr>
          <a:xfrm>
            <a:off x="7535608" y="3049920"/>
            <a:ext cx="1614900" cy="523220"/>
          </a:xfrm>
          <a:prstGeom prst="rect">
            <a:avLst/>
          </a:prstGeom>
          <a:noFill/>
        </p:spPr>
        <p:txBody>
          <a:bodyPr wrap="square" rtlCol="0">
            <a:spAutoFit/>
          </a:bodyPr>
          <a:lstStyle/>
          <a:p>
            <a:pPr algn="ctr"/>
            <a:r>
              <a:rPr kumimoji="1" lang="ja-JP" altLang="en-US" sz="1400" dirty="0">
                <a:solidFill>
                  <a:schemeClr val="bg1"/>
                </a:solidFill>
              </a:rPr>
              <a:t>活性度制御は実現されている</a:t>
            </a:r>
          </a:p>
        </p:txBody>
      </p:sp>
      <p:sp>
        <p:nvSpPr>
          <p:cNvPr id="27" name="テキスト ボックス 26">
            <a:extLst>
              <a:ext uri="{FF2B5EF4-FFF2-40B4-BE49-F238E27FC236}">
                <a16:creationId xmlns:a16="http://schemas.microsoft.com/office/drawing/2014/main" id="{E2A6DDCD-5BEF-408C-AD73-69413BE422A3}"/>
              </a:ext>
            </a:extLst>
          </p:cNvPr>
          <p:cNvSpPr txBox="1"/>
          <p:nvPr/>
        </p:nvSpPr>
        <p:spPr>
          <a:xfrm>
            <a:off x="571984" y="-20412"/>
            <a:ext cx="7953787" cy="338554"/>
          </a:xfrm>
          <a:prstGeom prst="rect">
            <a:avLst/>
          </a:prstGeom>
          <a:noFill/>
        </p:spPr>
        <p:txBody>
          <a:bodyPr wrap="square" rtlCol="0">
            <a:spAutoFit/>
          </a:bodyPr>
          <a:lstStyle/>
          <a:p>
            <a:r>
              <a:rPr kumimoji="1" lang="en-US" altLang="ja-JP" sz="1600" b="1" dirty="0">
                <a:solidFill>
                  <a:schemeClr val="bg1"/>
                </a:solidFill>
              </a:rPr>
              <a:t>2.2 </a:t>
            </a:r>
            <a:r>
              <a:rPr kumimoji="1" lang="ja-JP" altLang="en-US" sz="1600" b="1" dirty="0">
                <a:solidFill>
                  <a:schemeClr val="bg1"/>
                </a:solidFill>
              </a:rPr>
              <a:t>プラント操業スケジューリング問題への適用　</a:t>
            </a:r>
            <a:r>
              <a:rPr kumimoji="1" lang="en-US" altLang="ja-JP" sz="1600" b="1" dirty="0">
                <a:solidFill>
                  <a:schemeClr val="bg1"/>
                </a:solidFill>
              </a:rPr>
              <a:t>&gt;</a:t>
            </a:r>
            <a:r>
              <a:rPr kumimoji="1" lang="ja-JP" altLang="en-US" sz="1600" b="1" dirty="0">
                <a:solidFill>
                  <a:schemeClr val="bg1"/>
                </a:solidFill>
              </a:rPr>
              <a:t>　検証２</a:t>
            </a:r>
          </a:p>
        </p:txBody>
      </p:sp>
    </p:spTree>
    <p:extLst>
      <p:ext uri="{BB962C8B-B14F-4D97-AF65-F5344CB8AC3E}">
        <p14:creationId xmlns:p14="http://schemas.microsoft.com/office/powerpoint/2010/main" val="19029062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EBE71ED3-9AB5-4AAB-866B-510410B07C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90676" y="1977470"/>
            <a:ext cx="3546650" cy="2348376"/>
          </a:xfrm>
          <a:prstGeom prst="rect">
            <a:avLst/>
          </a:prstGeom>
        </p:spPr>
      </p:pic>
      <p:pic>
        <p:nvPicPr>
          <p:cNvPr id="9" name="図 8" descr="グラフ&#10;&#10;中程度の精度で自動的に生成された説明">
            <a:extLst>
              <a:ext uri="{FF2B5EF4-FFF2-40B4-BE49-F238E27FC236}">
                <a16:creationId xmlns:a16="http://schemas.microsoft.com/office/drawing/2014/main" id="{CA39083E-63BB-4783-9A58-622F0EF5A4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8781" y="3994614"/>
            <a:ext cx="3428546" cy="2266327"/>
          </a:xfrm>
          <a:prstGeom prst="rect">
            <a:avLst/>
          </a:prstGeom>
        </p:spPr>
      </p:pic>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25</a:t>
            </a:fld>
            <a:endParaRPr kumimoji="1" lang="ja-JP" altLang="en-US"/>
          </a:p>
        </p:txBody>
      </p:sp>
      <p:sp>
        <p:nvSpPr>
          <p:cNvPr id="47" name="タイトル 1">
            <a:extLst>
              <a:ext uri="{FF2B5EF4-FFF2-40B4-BE49-F238E27FC236}">
                <a16:creationId xmlns:a16="http://schemas.microsoft.com/office/drawing/2014/main" id="{4316DF47-0830-4A6D-AF30-C589259E0DF3}"/>
              </a:ext>
            </a:extLst>
          </p:cNvPr>
          <p:cNvSpPr>
            <a:spLocks noGrp="1"/>
          </p:cNvSpPr>
          <p:nvPr>
            <p:ph type="title"/>
          </p:nvPr>
        </p:nvSpPr>
        <p:spPr>
          <a:xfrm>
            <a:off x="517055" y="241034"/>
            <a:ext cx="11400125" cy="518094"/>
          </a:xfrm>
        </p:spPr>
        <p:txBody>
          <a:bodyPr/>
          <a:lstStyle/>
          <a:p>
            <a:r>
              <a:rPr lang="ja-JP" altLang="en-US" dirty="0"/>
              <a:t>解の軌道</a:t>
            </a:r>
            <a:endParaRPr lang="en-US" dirty="0"/>
          </a:p>
        </p:txBody>
      </p:sp>
      <p:sp>
        <p:nvSpPr>
          <p:cNvPr id="7" name="テキスト プレースホルダー 2">
            <a:extLst>
              <a:ext uri="{FF2B5EF4-FFF2-40B4-BE49-F238E27FC236}">
                <a16:creationId xmlns:a16="http://schemas.microsoft.com/office/drawing/2014/main" id="{1D5E606D-4EEA-420F-A801-58B45C8BB641}"/>
              </a:ext>
            </a:extLst>
          </p:cNvPr>
          <p:cNvSpPr txBox="1">
            <a:spLocks/>
          </p:cNvSpPr>
          <p:nvPr/>
        </p:nvSpPr>
        <p:spPr>
          <a:xfrm>
            <a:off x="408178" y="835395"/>
            <a:ext cx="11200645" cy="848531"/>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第二段階では、個体群が暫定の最良解からパレートフロンティア全体を覆う側に移動したため、目標部位から大きく離れた。</a:t>
            </a:r>
            <a:endParaRPr lang="en-US" altLang="ja-JP" sz="2800" dirty="0"/>
          </a:p>
        </p:txBody>
      </p:sp>
      <p:sp>
        <p:nvSpPr>
          <p:cNvPr id="11" name="テキスト ボックス 10">
            <a:extLst>
              <a:ext uri="{FF2B5EF4-FFF2-40B4-BE49-F238E27FC236}">
                <a16:creationId xmlns:a16="http://schemas.microsoft.com/office/drawing/2014/main" id="{9CADFAB7-49A1-4CF2-BC29-9C66D76E1A49}"/>
              </a:ext>
            </a:extLst>
          </p:cNvPr>
          <p:cNvSpPr txBox="1"/>
          <p:nvPr/>
        </p:nvSpPr>
        <p:spPr>
          <a:xfrm>
            <a:off x="10391360" y="184175"/>
            <a:ext cx="1416942" cy="338554"/>
          </a:xfrm>
          <a:prstGeom prst="rect">
            <a:avLst/>
          </a:prstGeom>
          <a:noFill/>
        </p:spPr>
        <p:txBody>
          <a:bodyPr wrap="square" rtlCol="0">
            <a:spAutoFit/>
          </a:bodyPr>
          <a:lstStyle/>
          <a:p>
            <a:pPr algn="ctr"/>
            <a:r>
              <a:rPr kumimoji="1" lang="ja-JP" altLang="en-US" sz="1600" dirty="0">
                <a:solidFill>
                  <a:schemeClr val="bg1"/>
                </a:solidFill>
              </a:rPr>
              <a:t>探索点数</a:t>
            </a:r>
            <a:r>
              <a:rPr kumimoji="1" lang="en-US" altLang="ja-JP" sz="1600" dirty="0">
                <a:solidFill>
                  <a:schemeClr val="bg1"/>
                </a:solidFill>
              </a:rPr>
              <a:t>100</a:t>
            </a:r>
            <a:endParaRPr kumimoji="1" lang="ja-JP" altLang="en-US" sz="1600" dirty="0">
              <a:solidFill>
                <a:schemeClr val="bg1"/>
              </a:solidFill>
            </a:endParaRPr>
          </a:p>
        </p:txBody>
      </p:sp>
      <mc:AlternateContent xmlns:mc="http://schemas.openxmlformats.org/markup-compatibility/2006" xmlns:a14="http://schemas.microsoft.com/office/drawing/2010/main">
        <mc:Choice Requires="a14">
          <p:sp>
            <p:nvSpPr>
              <p:cNvPr id="56" name="テキスト ボックス 55">
                <a:extLst>
                  <a:ext uri="{FF2B5EF4-FFF2-40B4-BE49-F238E27FC236}">
                    <a16:creationId xmlns:a16="http://schemas.microsoft.com/office/drawing/2014/main" id="{5317B621-6ABA-41B4-B318-2C02BE0411C5}"/>
                  </a:ext>
                </a:extLst>
              </p:cNvPr>
              <p:cNvSpPr txBox="1"/>
              <p:nvPr/>
            </p:nvSpPr>
            <p:spPr>
              <a:xfrm>
                <a:off x="7136328" y="1647843"/>
                <a:ext cx="4030657" cy="338554"/>
              </a:xfrm>
              <a:prstGeom prst="rect">
                <a:avLst/>
              </a:prstGeom>
              <a:noFill/>
            </p:spPr>
            <p:txBody>
              <a:bodyPr wrap="square" rtlCol="0">
                <a:spAutoFit/>
              </a:bodyPr>
              <a:lstStyle/>
              <a:p>
                <a:pPr algn="ctr"/>
                <a14:m>
                  <m:oMath xmlns:m="http://schemas.openxmlformats.org/officeDocument/2006/math">
                    <m:r>
                      <a:rPr kumimoji="1" lang="en-US" altLang="ja-JP" sz="1600" b="1" i="0" smtClean="0">
                        <a:latin typeface="Cambria Math" panose="02040503050406030204" pitchFamily="18" charset="0"/>
                      </a:rPr>
                      <m:t>(</m:t>
                    </m:r>
                    <m:r>
                      <a:rPr kumimoji="1" lang="en-US" altLang="ja-JP" sz="1600" b="0" i="1" smtClean="0">
                        <a:latin typeface="Cambria Math" panose="02040503050406030204" pitchFamily="18" charset="0"/>
                      </a:rPr>
                      <m:t>𝑓</m:t>
                    </m:r>
                    <m:r>
                      <a:rPr kumimoji="1" lang="en-US" altLang="ja-JP" sz="1600" b="0" i="1" smtClean="0">
                        <a:latin typeface="Cambria Math" panose="02040503050406030204" pitchFamily="18" charset="0"/>
                      </a:rPr>
                      <m:t>,</m:t>
                    </m:r>
                    <m:r>
                      <a:rPr kumimoji="1" lang="en-US" altLang="ja-JP" sz="1600" b="0" i="1" smtClean="0">
                        <a:latin typeface="Cambria Math" panose="02040503050406030204" pitchFamily="18" charset="0"/>
                      </a:rPr>
                      <m:t>𝑣</m:t>
                    </m:r>
                    <m:r>
                      <a:rPr kumimoji="1" lang="en-US" altLang="ja-JP" sz="1600" b="0" i="1" smtClean="0">
                        <a:latin typeface="Cambria Math" panose="02040503050406030204" pitchFamily="18" charset="0"/>
                      </a:rPr>
                      <m:t>)</m:t>
                    </m:r>
                  </m:oMath>
                </a14:m>
                <a:r>
                  <a:rPr kumimoji="1" lang="ja-JP" altLang="en-US" sz="1600" b="1" dirty="0"/>
                  <a:t>空間における個体群／</a:t>
                </a:r>
                <a:r>
                  <a:rPr kumimoji="1" lang="en-US" altLang="ja-JP" sz="1600" b="1" dirty="0"/>
                  <a:t>p-best</a:t>
                </a:r>
                <a:r>
                  <a:rPr kumimoji="1" lang="ja-JP" altLang="en-US" sz="1600" b="1" dirty="0"/>
                  <a:t>の軌道</a:t>
                </a:r>
              </a:p>
            </p:txBody>
          </p:sp>
        </mc:Choice>
        <mc:Fallback xmlns="">
          <p:sp>
            <p:nvSpPr>
              <p:cNvPr id="56" name="テキスト ボックス 55">
                <a:extLst>
                  <a:ext uri="{FF2B5EF4-FFF2-40B4-BE49-F238E27FC236}">
                    <a16:creationId xmlns:a16="http://schemas.microsoft.com/office/drawing/2014/main" id="{5317B621-6ABA-41B4-B318-2C02BE0411C5}"/>
                  </a:ext>
                </a:extLst>
              </p:cNvPr>
              <p:cNvSpPr txBox="1">
                <a:spLocks noRot="1" noChangeAspect="1" noMove="1" noResize="1" noEditPoints="1" noAdjustHandles="1" noChangeArrowheads="1" noChangeShapeType="1" noTextEdit="1"/>
              </p:cNvSpPr>
              <p:nvPr/>
            </p:nvSpPr>
            <p:spPr>
              <a:xfrm>
                <a:off x="7136328" y="1647843"/>
                <a:ext cx="4030657" cy="338554"/>
              </a:xfrm>
              <a:prstGeom prst="rect">
                <a:avLst/>
              </a:prstGeom>
              <a:blipFill>
                <a:blip r:embed="rId4"/>
                <a:stretch>
                  <a:fillRect t="-5357" b="-2321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7" name="テキスト ボックス 56">
                <a:extLst>
                  <a:ext uri="{FF2B5EF4-FFF2-40B4-BE49-F238E27FC236}">
                    <a16:creationId xmlns:a16="http://schemas.microsoft.com/office/drawing/2014/main" id="{9DF164C9-AF0C-41DC-BBBF-D0F865038797}"/>
                  </a:ext>
                </a:extLst>
              </p:cNvPr>
              <p:cNvSpPr txBox="1"/>
              <p:nvPr/>
            </p:nvSpPr>
            <p:spPr>
              <a:xfrm>
                <a:off x="1918272" y="1650732"/>
                <a:ext cx="3137401" cy="338554"/>
              </a:xfrm>
              <a:prstGeom prst="rect">
                <a:avLst/>
              </a:prstGeom>
              <a:noFill/>
            </p:spPr>
            <p:txBody>
              <a:bodyPr wrap="square" rtlCol="0">
                <a:spAutoFit/>
              </a:bodyPr>
              <a:lstStyle/>
              <a:p>
                <a:pPr algn="ctr"/>
                <a:r>
                  <a:rPr kumimoji="1" lang="ja-JP" altLang="en-US" sz="1600" b="1" dirty="0"/>
                  <a:t>個体群／</a:t>
                </a:r>
                <a:r>
                  <a:rPr kumimoji="1" lang="en-US" altLang="ja-JP" sz="1600" b="1" dirty="0"/>
                  <a:t>p-best</a:t>
                </a:r>
                <a:r>
                  <a:rPr kumimoji="1" lang="ja-JP" altLang="en-US" sz="1600" b="1" dirty="0"/>
                  <a:t>の</a:t>
                </a:r>
                <a14:m>
                  <m:oMath xmlns:m="http://schemas.openxmlformats.org/officeDocument/2006/math">
                    <m:r>
                      <a:rPr kumimoji="1" lang="en-US" altLang="ja-JP" sz="1600" b="1" i="0" smtClean="0">
                        <a:latin typeface="Cambria Math" panose="02040503050406030204" pitchFamily="18" charset="0"/>
                      </a:rPr>
                      <m:t>(</m:t>
                    </m:r>
                    <m:r>
                      <a:rPr kumimoji="1" lang="en-US" altLang="ja-JP" sz="1600" b="0" i="1" smtClean="0">
                        <a:latin typeface="Cambria Math" panose="02040503050406030204" pitchFamily="18" charset="0"/>
                      </a:rPr>
                      <m:t>𝑓</m:t>
                    </m:r>
                    <m:r>
                      <a:rPr kumimoji="1" lang="en-US" altLang="ja-JP" sz="1600" b="0" i="1" smtClean="0">
                        <a:latin typeface="Cambria Math" panose="02040503050406030204" pitchFamily="18" charset="0"/>
                      </a:rPr>
                      <m:t>,</m:t>
                    </m:r>
                    <m:r>
                      <a:rPr kumimoji="1" lang="en-US" altLang="ja-JP" sz="1600" b="0" i="1" smtClean="0">
                        <a:latin typeface="Cambria Math" panose="02040503050406030204" pitchFamily="18" charset="0"/>
                      </a:rPr>
                      <m:t>𝑣</m:t>
                    </m:r>
                    <m:r>
                      <a:rPr kumimoji="1" lang="en-US" altLang="ja-JP" sz="1600" b="0" i="1" smtClean="0">
                        <a:latin typeface="Cambria Math" panose="02040503050406030204" pitchFamily="18" charset="0"/>
                      </a:rPr>
                      <m:t>)</m:t>
                    </m:r>
                  </m:oMath>
                </a14:m>
                <a:r>
                  <a:rPr kumimoji="1" lang="ja-JP" altLang="en-US" sz="1600" b="1" dirty="0"/>
                  <a:t>の推移</a:t>
                </a:r>
              </a:p>
            </p:txBody>
          </p:sp>
        </mc:Choice>
        <mc:Fallback xmlns="">
          <p:sp>
            <p:nvSpPr>
              <p:cNvPr id="57" name="テキスト ボックス 56">
                <a:extLst>
                  <a:ext uri="{FF2B5EF4-FFF2-40B4-BE49-F238E27FC236}">
                    <a16:creationId xmlns:a16="http://schemas.microsoft.com/office/drawing/2014/main" id="{9DF164C9-AF0C-41DC-BBBF-D0F865038797}"/>
                  </a:ext>
                </a:extLst>
              </p:cNvPr>
              <p:cNvSpPr txBox="1">
                <a:spLocks noRot="1" noChangeAspect="1" noMove="1" noResize="1" noEditPoints="1" noAdjustHandles="1" noChangeArrowheads="1" noChangeShapeType="1" noTextEdit="1"/>
              </p:cNvSpPr>
              <p:nvPr/>
            </p:nvSpPr>
            <p:spPr>
              <a:xfrm>
                <a:off x="1918272" y="1650732"/>
                <a:ext cx="3137401" cy="338554"/>
              </a:xfrm>
              <a:prstGeom prst="rect">
                <a:avLst/>
              </a:prstGeom>
              <a:blipFill>
                <a:blip r:embed="rId5"/>
                <a:stretch>
                  <a:fillRect t="-5455" b="-25455"/>
                </a:stretch>
              </a:blipFill>
            </p:spPr>
            <p:txBody>
              <a:bodyPr/>
              <a:lstStyle/>
              <a:p>
                <a:r>
                  <a:rPr lang="ja-JP" altLang="en-US">
                    <a:noFill/>
                  </a:rPr>
                  <a:t> </a:t>
                </a:r>
              </a:p>
            </p:txBody>
          </p:sp>
        </mc:Fallback>
      </mc:AlternateContent>
      <p:sp>
        <p:nvSpPr>
          <p:cNvPr id="22" name="テキスト ボックス 21">
            <a:extLst>
              <a:ext uri="{FF2B5EF4-FFF2-40B4-BE49-F238E27FC236}">
                <a16:creationId xmlns:a16="http://schemas.microsoft.com/office/drawing/2014/main" id="{2A016CD5-8B79-45C0-92B9-01AC5E479C53}"/>
              </a:ext>
            </a:extLst>
          </p:cNvPr>
          <p:cNvSpPr txBox="1"/>
          <p:nvPr/>
        </p:nvSpPr>
        <p:spPr>
          <a:xfrm>
            <a:off x="1346625" y="2332786"/>
            <a:ext cx="400110" cy="1260677"/>
          </a:xfrm>
          <a:prstGeom prst="rect">
            <a:avLst/>
          </a:prstGeom>
          <a:noFill/>
        </p:spPr>
        <p:txBody>
          <a:bodyPr vert="vert270" wrap="square" rtlCol="0">
            <a:spAutoFit/>
          </a:bodyPr>
          <a:lstStyle/>
          <a:p>
            <a:pPr algn="ctr"/>
            <a:r>
              <a:rPr kumimoji="1" lang="ja-JP" altLang="en-US" sz="1400" dirty="0"/>
              <a:t>目的関数値</a:t>
            </a:r>
          </a:p>
        </p:txBody>
      </p:sp>
      <p:sp>
        <p:nvSpPr>
          <p:cNvPr id="23" name="テキスト ボックス 22">
            <a:extLst>
              <a:ext uri="{FF2B5EF4-FFF2-40B4-BE49-F238E27FC236}">
                <a16:creationId xmlns:a16="http://schemas.microsoft.com/office/drawing/2014/main" id="{EDA0BE4D-10FA-432B-8C18-405AD030F9AF}"/>
              </a:ext>
            </a:extLst>
          </p:cNvPr>
          <p:cNvSpPr txBox="1"/>
          <p:nvPr/>
        </p:nvSpPr>
        <p:spPr>
          <a:xfrm>
            <a:off x="1356150" y="4356625"/>
            <a:ext cx="400110" cy="1260677"/>
          </a:xfrm>
          <a:prstGeom prst="rect">
            <a:avLst/>
          </a:prstGeom>
          <a:noFill/>
        </p:spPr>
        <p:txBody>
          <a:bodyPr vert="vert270" wrap="square" rtlCol="0">
            <a:spAutoFit/>
          </a:bodyPr>
          <a:lstStyle/>
          <a:p>
            <a:pPr algn="ctr"/>
            <a:r>
              <a:rPr kumimoji="1" lang="ja-JP" altLang="en-US" sz="1400" dirty="0"/>
              <a:t>制約違反量</a:t>
            </a:r>
          </a:p>
        </p:txBody>
      </p:sp>
      <p:cxnSp>
        <p:nvCxnSpPr>
          <p:cNvPr id="32" name="直線コネクタ 31">
            <a:extLst>
              <a:ext uri="{FF2B5EF4-FFF2-40B4-BE49-F238E27FC236}">
                <a16:creationId xmlns:a16="http://schemas.microsoft.com/office/drawing/2014/main" id="{6F596ECA-EF87-4CDB-A923-A192804D8BBC}"/>
              </a:ext>
            </a:extLst>
          </p:cNvPr>
          <p:cNvCxnSpPr>
            <a:cxnSpLocks/>
          </p:cNvCxnSpPr>
          <p:nvPr/>
        </p:nvCxnSpPr>
        <p:spPr>
          <a:xfrm>
            <a:off x="3844933" y="2047585"/>
            <a:ext cx="0" cy="3981619"/>
          </a:xfrm>
          <a:prstGeom prst="line">
            <a:avLst/>
          </a:prstGeom>
          <a:ln>
            <a:solidFill>
              <a:schemeClr val="bg1">
                <a:lumMod val="6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9" name="テキスト ボックス 28">
            <a:extLst>
              <a:ext uri="{FF2B5EF4-FFF2-40B4-BE49-F238E27FC236}">
                <a16:creationId xmlns:a16="http://schemas.microsoft.com/office/drawing/2014/main" id="{51676192-32F2-46D1-B0A7-B4191AFBA5AF}"/>
              </a:ext>
            </a:extLst>
          </p:cNvPr>
          <p:cNvSpPr txBox="1"/>
          <p:nvPr/>
        </p:nvSpPr>
        <p:spPr>
          <a:xfrm>
            <a:off x="2741688" y="2122091"/>
            <a:ext cx="1244626" cy="307777"/>
          </a:xfrm>
          <a:prstGeom prst="rect">
            <a:avLst/>
          </a:prstGeom>
          <a:noFill/>
        </p:spPr>
        <p:txBody>
          <a:bodyPr wrap="square" rtlCol="0">
            <a:spAutoFit/>
          </a:bodyPr>
          <a:lstStyle/>
          <a:p>
            <a:pPr algn="ctr"/>
            <a:r>
              <a:rPr kumimoji="1" lang="ja-JP" altLang="en-US" sz="1400" dirty="0"/>
              <a:t>第一段階</a:t>
            </a:r>
          </a:p>
        </p:txBody>
      </p:sp>
      <p:sp>
        <p:nvSpPr>
          <p:cNvPr id="36" name="テキスト ボックス 35">
            <a:extLst>
              <a:ext uri="{FF2B5EF4-FFF2-40B4-BE49-F238E27FC236}">
                <a16:creationId xmlns:a16="http://schemas.microsoft.com/office/drawing/2014/main" id="{67F9C024-A556-4691-8074-4EF7EE9FB992}"/>
              </a:ext>
            </a:extLst>
          </p:cNvPr>
          <p:cNvSpPr txBox="1"/>
          <p:nvPr/>
        </p:nvSpPr>
        <p:spPr>
          <a:xfrm>
            <a:off x="3844932" y="2133907"/>
            <a:ext cx="1244626" cy="307777"/>
          </a:xfrm>
          <a:prstGeom prst="rect">
            <a:avLst/>
          </a:prstGeom>
          <a:noFill/>
        </p:spPr>
        <p:txBody>
          <a:bodyPr wrap="square" rtlCol="0">
            <a:spAutoFit/>
          </a:bodyPr>
          <a:lstStyle/>
          <a:p>
            <a:pPr algn="ctr"/>
            <a:r>
              <a:rPr kumimoji="1" lang="ja-JP" altLang="en-US" sz="1400" dirty="0"/>
              <a:t>第二段階</a:t>
            </a:r>
          </a:p>
        </p:txBody>
      </p:sp>
      <p:pic>
        <p:nvPicPr>
          <p:cNvPr id="13" name="図 12" descr="グラフ, 散布図&#10;&#10;自動的に生成された説明">
            <a:extLst>
              <a:ext uri="{FF2B5EF4-FFF2-40B4-BE49-F238E27FC236}">
                <a16:creationId xmlns:a16="http://schemas.microsoft.com/office/drawing/2014/main" id="{B026D30B-B849-47FA-BA9B-E41B90B6D24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78626" y="2005211"/>
            <a:ext cx="4221205" cy="4229838"/>
          </a:xfrm>
          <a:prstGeom prst="rect">
            <a:avLst/>
          </a:prstGeom>
        </p:spPr>
      </p:pic>
      <p:sp>
        <p:nvSpPr>
          <p:cNvPr id="33" name="テキスト ボックス 32">
            <a:extLst>
              <a:ext uri="{FF2B5EF4-FFF2-40B4-BE49-F238E27FC236}">
                <a16:creationId xmlns:a16="http://schemas.microsoft.com/office/drawing/2014/main" id="{A4B4CF30-6CDD-4324-A33D-E12EBAA369F7}"/>
              </a:ext>
            </a:extLst>
          </p:cNvPr>
          <p:cNvSpPr txBox="1"/>
          <p:nvPr/>
        </p:nvSpPr>
        <p:spPr>
          <a:xfrm>
            <a:off x="6871612" y="4085868"/>
            <a:ext cx="400110" cy="1260677"/>
          </a:xfrm>
          <a:prstGeom prst="rect">
            <a:avLst/>
          </a:prstGeom>
          <a:noFill/>
        </p:spPr>
        <p:txBody>
          <a:bodyPr vert="vert270" wrap="square" rtlCol="0">
            <a:spAutoFit/>
          </a:bodyPr>
          <a:lstStyle/>
          <a:p>
            <a:pPr algn="ctr"/>
            <a:r>
              <a:rPr kumimoji="1" lang="ja-JP" altLang="en-US" sz="1400" dirty="0"/>
              <a:t>制約違反量</a:t>
            </a:r>
          </a:p>
        </p:txBody>
      </p:sp>
      <p:sp>
        <p:nvSpPr>
          <p:cNvPr id="34" name="テキスト ボックス 33">
            <a:extLst>
              <a:ext uri="{FF2B5EF4-FFF2-40B4-BE49-F238E27FC236}">
                <a16:creationId xmlns:a16="http://schemas.microsoft.com/office/drawing/2014/main" id="{D0F1D26B-6ACF-4BA9-B1CB-270BFC30B2AB}"/>
              </a:ext>
            </a:extLst>
          </p:cNvPr>
          <p:cNvSpPr txBox="1"/>
          <p:nvPr/>
        </p:nvSpPr>
        <p:spPr>
          <a:xfrm>
            <a:off x="7980470" y="5894366"/>
            <a:ext cx="1171187" cy="307777"/>
          </a:xfrm>
          <a:prstGeom prst="rect">
            <a:avLst/>
          </a:prstGeom>
          <a:noFill/>
        </p:spPr>
        <p:txBody>
          <a:bodyPr vert="horz" wrap="square" rtlCol="0">
            <a:spAutoFit/>
          </a:bodyPr>
          <a:lstStyle/>
          <a:p>
            <a:pPr algn="ctr"/>
            <a:r>
              <a:rPr kumimoji="1" lang="ja-JP" altLang="en-US" sz="1400" dirty="0"/>
              <a:t>目的関数値</a:t>
            </a:r>
          </a:p>
        </p:txBody>
      </p:sp>
      <p:pic>
        <p:nvPicPr>
          <p:cNvPr id="37" name="図 36">
            <a:extLst>
              <a:ext uri="{FF2B5EF4-FFF2-40B4-BE49-F238E27FC236}">
                <a16:creationId xmlns:a16="http://schemas.microsoft.com/office/drawing/2014/main" id="{09224EC5-DAD9-4300-8524-372058F677DA}"/>
              </a:ext>
            </a:extLst>
          </p:cNvPr>
          <p:cNvPicPr>
            <a:picLocks noChangeAspect="1"/>
          </p:cNvPicPr>
          <p:nvPr/>
        </p:nvPicPr>
        <p:blipFill rotWithShape="1">
          <a:blip r:embed="rId7"/>
          <a:srcRect l="19098" t="73055" b="21105"/>
          <a:stretch/>
        </p:blipFill>
        <p:spPr>
          <a:xfrm>
            <a:off x="4862649" y="108393"/>
            <a:ext cx="5352620" cy="316147"/>
          </a:xfrm>
          <a:prstGeom prst="rect">
            <a:avLst/>
          </a:prstGeom>
        </p:spPr>
      </p:pic>
      <mc:AlternateContent xmlns:mc="http://schemas.openxmlformats.org/markup-compatibility/2006" xmlns:a14="http://schemas.microsoft.com/office/drawing/2010/main">
        <mc:Choice Requires="a14">
          <p:sp>
            <p:nvSpPr>
              <p:cNvPr id="38" name="テキスト ボックス 37">
                <a:extLst>
                  <a:ext uri="{FF2B5EF4-FFF2-40B4-BE49-F238E27FC236}">
                    <a16:creationId xmlns:a16="http://schemas.microsoft.com/office/drawing/2014/main" id="{35ECCA3C-02D8-41F5-AA60-48BBAD033D35}"/>
                  </a:ext>
                </a:extLst>
              </p:cNvPr>
              <p:cNvSpPr txBox="1"/>
              <p:nvPr/>
            </p:nvSpPr>
            <p:spPr>
              <a:xfrm>
                <a:off x="4502563" y="407728"/>
                <a:ext cx="997410"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ja-JP" sz="1400" b="1" i="1" smtClean="0">
                              <a:solidFill>
                                <a:schemeClr val="bg1"/>
                              </a:solidFill>
                              <a:latin typeface="Cambria Math" panose="02040503050406030204" pitchFamily="18" charset="0"/>
                              <a:ea typeface="Cambria Math" panose="02040503050406030204" pitchFamily="18" charset="0"/>
                            </a:rPr>
                          </m:ctrlPr>
                        </m:sSupPr>
                        <m:e>
                          <m:r>
                            <a:rPr lang="en-US" altLang="ja-JP" sz="1400" b="1" i="1">
                              <a:solidFill>
                                <a:schemeClr val="bg1"/>
                              </a:solidFill>
                              <a:latin typeface="Cambria Math" panose="02040503050406030204" pitchFamily="18" charset="0"/>
                              <a:ea typeface="Cambria Math" panose="02040503050406030204" pitchFamily="18" charset="0"/>
                            </a:rPr>
                            <m:t>𝒙</m:t>
                          </m:r>
                        </m:e>
                        <m:sup>
                          <m:r>
                            <a:rPr lang="en-US" altLang="ja-JP" sz="1400" b="0" i="1" smtClean="0">
                              <a:solidFill>
                                <a:schemeClr val="bg1"/>
                              </a:solidFill>
                              <a:latin typeface="Cambria Math" panose="02040503050406030204" pitchFamily="18" charset="0"/>
                              <a:ea typeface="Cambria Math" panose="02040503050406030204" pitchFamily="18" charset="0"/>
                            </a:rPr>
                            <m:t>1</m:t>
                          </m:r>
                        </m:sup>
                      </m:sSup>
                      <m:r>
                        <a:rPr lang="en-US" altLang="ja-JP" sz="1400" b="0" i="1" smtClean="0">
                          <a:solidFill>
                            <a:schemeClr val="bg1"/>
                          </a:solidFill>
                          <a:latin typeface="Cambria Math" panose="02040503050406030204" pitchFamily="18" charset="0"/>
                          <a:ea typeface="Cambria Math" panose="02040503050406030204" pitchFamily="18" charset="0"/>
                        </a:rPr>
                        <m:t>(</m:t>
                      </m:r>
                      <m:r>
                        <a:rPr lang="en-US" altLang="ja-JP" sz="1400" b="0" i="1" smtClean="0">
                          <a:solidFill>
                            <a:schemeClr val="bg1"/>
                          </a:solidFill>
                          <a:latin typeface="Cambria Math" panose="02040503050406030204" pitchFamily="18" charset="0"/>
                          <a:ea typeface="Cambria Math" panose="02040503050406030204" pitchFamily="18" charset="0"/>
                        </a:rPr>
                        <m:t>𝑘</m:t>
                      </m:r>
                      <m:r>
                        <a:rPr lang="en-US" altLang="ja-JP" sz="1400" b="0" i="1" smtClean="0">
                          <a:solidFill>
                            <a:schemeClr val="bg1"/>
                          </a:solidFill>
                          <a:latin typeface="Cambria Math" panose="02040503050406030204" pitchFamily="18" charset="0"/>
                          <a:ea typeface="Cambria Math" panose="02040503050406030204" pitchFamily="18" charset="0"/>
                        </a:rPr>
                        <m:t>)</m:t>
                      </m:r>
                    </m:oMath>
                  </m:oMathPara>
                </a14:m>
                <a:endParaRPr lang="en-US" altLang="ja-JP" sz="1400" dirty="0">
                  <a:solidFill>
                    <a:schemeClr val="bg1"/>
                  </a:solidFill>
                </a:endParaRPr>
              </a:p>
            </p:txBody>
          </p:sp>
        </mc:Choice>
        <mc:Fallback xmlns="">
          <p:sp>
            <p:nvSpPr>
              <p:cNvPr id="38" name="テキスト ボックス 37">
                <a:extLst>
                  <a:ext uri="{FF2B5EF4-FFF2-40B4-BE49-F238E27FC236}">
                    <a16:creationId xmlns:a16="http://schemas.microsoft.com/office/drawing/2014/main" id="{35ECCA3C-02D8-41F5-AA60-48BBAD033D35}"/>
                  </a:ext>
                </a:extLst>
              </p:cNvPr>
              <p:cNvSpPr txBox="1">
                <a:spLocks noRot="1" noChangeAspect="1" noMove="1" noResize="1" noEditPoints="1" noAdjustHandles="1" noChangeArrowheads="1" noChangeShapeType="1" noTextEdit="1"/>
              </p:cNvSpPr>
              <p:nvPr/>
            </p:nvSpPr>
            <p:spPr>
              <a:xfrm>
                <a:off x="4502563" y="407728"/>
                <a:ext cx="997410" cy="307777"/>
              </a:xfrm>
              <a:prstGeom prst="rect">
                <a:avLst/>
              </a:prstGeom>
              <a:blipFill>
                <a:blip r:embed="rId8"/>
                <a:stretch>
                  <a:fillRect b="-1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9" name="テキスト ボックス 38">
                <a:extLst>
                  <a:ext uri="{FF2B5EF4-FFF2-40B4-BE49-F238E27FC236}">
                    <a16:creationId xmlns:a16="http://schemas.microsoft.com/office/drawing/2014/main" id="{C7C5278E-2B31-4D96-8A66-EE00B6FF1934}"/>
                  </a:ext>
                </a:extLst>
              </p:cNvPr>
              <p:cNvSpPr txBox="1"/>
              <p:nvPr/>
            </p:nvSpPr>
            <p:spPr>
              <a:xfrm>
                <a:off x="9613440" y="407728"/>
                <a:ext cx="997410"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ja-JP" sz="1400" b="1" i="1" smtClean="0">
                              <a:solidFill>
                                <a:schemeClr val="bg1"/>
                              </a:solidFill>
                              <a:latin typeface="Cambria Math" panose="02040503050406030204" pitchFamily="18" charset="0"/>
                              <a:ea typeface="Cambria Math" panose="02040503050406030204" pitchFamily="18" charset="0"/>
                            </a:rPr>
                          </m:ctrlPr>
                        </m:sSupPr>
                        <m:e>
                          <m:r>
                            <a:rPr lang="en-US" altLang="ja-JP" sz="1400" b="1" i="1">
                              <a:solidFill>
                                <a:schemeClr val="bg1"/>
                              </a:solidFill>
                              <a:latin typeface="Cambria Math" panose="02040503050406030204" pitchFamily="18" charset="0"/>
                              <a:ea typeface="Cambria Math" panose="02040503050406030204" pitchFamily="18" charset="0"/>
                            </a:rPr>
                            <m:t>𝒙</m:t>
                          </m:r>
                        </m:e>
                        <m:sup>
                          <m:r>
                            <a:rPr lang="en-US" altLang="ja-JP" sz="1400" b="0" i="1" smtClean="0">
                              <a:solidFill>
                                <a:schemeClr val="bg1"/>
                              </a:solidFill>
                              <a:latin typeface="Cambria Math" panose="02040503050406030204" pitchFamily="18" charset="0"/>
                              <a:ea typeface="Cambria Math" panose="02040503050406030204" pitchFamily="18" charset="0"/>
                            </a:rPr>
                            <m:t>𝑚</m:t>
                          </m:r>
                        </m:sup>
                      </m:sSup>
                      <m:r>
                        <a:rPr lang="en-US" altLang="ja-JP" sz="1400" b="0" i="1" smtClean="0">
                          <a:solidFill>
                            <a:schemeClr val="bg1"/>
                          </a:solidFill>
                          <a:latin typeface="Cambria Math" panose="02040503050406030204" pitchFamily="18" charset="0"/>
                          <a:ea typeface="Cambria Math" panose="02040503050406030204" pitchFamily="18" charset="0"/>
                        </a:rPr>
                        <m:t>(</m:t>
                      </m:r>
                      <m:r>
                        <a:rPr lang="en-US" altLang="ja-JP" sz="1400" b="0" i="1" smtClean="0">
                          <a:solidFill>
                            <a:schemeClr val="bg1"/>
                          </a:solidFill>
                          <a:latin typeface="Cambria Math" panose="02040503050406030204" pitchFamily="18" charset="0"/>
                          <a:ea typeface="Cambria Math" panose="02040503050406030204" pitchFamily="18" charset="0"/>
                        </a:rPr>
                        <m:t>𝑘</m:t>
                      </m:r>
                      <m:r>
                        <a:rPr lang="en-US" altLang="ja-JP" sz="1400" b="0" i="1" smtClean="0">
                          <a:solidFill>
                            <a:schemeClr val="bg1"/>
                          </a:solidFill>
                          <a:latin typeface="Cambria Math" panose="02040503050406030204" pitchFamily="18" charset="0"/>
                          <a:ea typeface="Cambria Math" panose="02040503050406030204" pitchFamily="18" charset="0"/>
                        </a:rPr>
                        <m:t>)</m:t>
                      </m:r>
                    </m:oMath>
                  </m:oMathPara>
                </a14:m>
                <a:endParaRPr lang="en-US" altLang="ja-JP" sz="1400" dirty="0">
                  <a:solidFill>
                    <a:schemeClr val="bg1"/>
                  </a:solidFill>
                </a:endParaRPr>
              </a:p>
            </p:txBody>
          </p:sp>
        </mc:Choice>
        <mc:Fallback xmlns="">
          <p:sp>
            <p:nvSpPr>
              <p:cNvPr id="39" name="テキスト ボックス 38">
                <a:extLst>
                  <a:ext uri="{FF2B5EF4-FFF2-40B4-BE49-F238E27FC236}">
                    <a16:creationId xmlns:a16="http://schemas.microsoft.com/office/drawing/2014/main" id="{C7C5278E-2B31-4D96-8A66-EE00B6FF1934}"/>
                  </a:ext>
                </a:extLst>
              </p:cNvPr>
              <p:cNvSpPr txBox="1">
                <a:spLocks noRot="1" noChangeAspect="1" noMove="1" noResize="1" noEditPoints="1" noAdjustHandles="1" noChangeArrowheads="1" noChangeShapeType="1" noTextEdit="1"/>
              </p:cNvSpPr>
              <p:nvPr/>
            </p:nvSpPr>
            <p:spPr>
              <a:xfrm>
                <a:off x="9613440" y="407728"/>
                <a:ext cx="997410" cy="307777"/>
              </a:xfrm>
              <a:prstGeom prst="rect">
                <a:avLst/>
              </a:prstGeom>
              <a:blipFill>
                <a:blip r:embed="rId9"/>
                <a:stretch>
                  <a:fillRect b="-1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0" name="テキスト ボックス 39">
                <a:extLst>
                  <a:ext uri="{FF2B5EF4-FFF2-40B4-BE49-F238E27FC236}">
                    <a16:creationId xmlns:a16="http://schemas.microsoft.com/office/drawing/2014/main" id="{A719BDE5-CBDA-4688-8366-EE9D0F0ADCC0}"/>
                  </a:ext>
                </a:extLst>
              </p:cNvPr>
              <p:cNvSpPr txBox="1"/>
              <p:nvPr/>
            </p:nvSpPr>
            <p:spPr>
              <a:xfrm>
                <a:off x="5090579" y="407728"/>
                <a:ext cx="997410"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ja-JP" sz="1400" b="1" i="1" smtClean="0">
                              <a:solidFill>
                                <a:schemeClr val="bg1"/>
                              </a:solidFill>
                              <a:latin typeface="Cambria Math" panose="02040503050406030204" pitchFamily="18" charset="0"/>
                              <a:ea typeface="Cambria Math" panose="02040503050406030204" pitchFamily="18" charset="0"/>
                            </a:rPr>
                          </m:ctrlPr>
                        </m:sSupPr>
                        <m:e>
                          <m:r>
                            <a:rPr lang="en-US" altLang="ja-JP" sz="1400" b="1" i="1">
                              <a:solidFill>
                                <a:schemeClr val="bg1"/>
                              </a:solidFill>
                              <a:latin typeface="Cambria Math" panose="02040503050406030204" pitchFamily="18" charset="0"/>
                              <a:ea typeface="Cambria Math" panose="02040503050406030204" pitchFamily="18" charset="0"/>
                            </a:rPr>
                            <m:t>𝒙</m:t>
                          </m:r>
                        </m:e>
                        <m:sup>
                          <m:r>
                            <a:rPr lang="en-US" altLang="ja-JP" sz="1400" b="0" i="1" smtClean="0">
                              <a:solidFill>
                                <a:schemeClr val="bg1"/>
                              </a:solidFill>
                              <a:latin typeface="Cambria Math" panose="02040503050406030204" pitchFamily="18" charset="0"/>
                              <a:ea typeface="Cambria Math" panose="02040503050406030204" pitchFamily="18" charset="0"/>
                            </a:rPr>
                            <m:t>2</m:t>
                          </m:r>
                        </m:sup>
                      </m:sSup>
                      <m:r>
                        <a:rPr lang="en-US" altLang="ja-JP" sz="1400" b="0" i="1" smtClean="0">
                          <a:solidFill>
                            <a:schemeClr val="bg1"/>
                          </a:solidFill>
                          <a:latin typeface="Cambria Math" panose="02040503050406030204" pitchFamily="18" charset="0"/>
                          <a:ea typeface="Cambria Math" panose="02040503050406030204" pitchFamily="18" charset="0"/>
                        </a:rPr>
                        <m:t>(</m:t>
                      </m:r>
                      <m:r>
                        <a:rPr lang="en-US" altLang="ja-JP" sz="1400" b="0" i="1" smtClean="0">
                          <a:solidFill>
                            <a:schemeClr val="bg1"/>
                          </a:solidFill>
                          <a:latin typeface="Cambria Math" panose="02040503050406030204" pitchFamily="18" charset="0"/>
                          <a:ea typeface="Cambria Math" panose="02040503050406030204" pitchFamily="18" charset="0"/>
                        </a:rPr>
                        <m:t>𝑘</m:t>
                      </m:r>
                      <m:r>
                        <a:rPr lang="en-US" altLang="ja-JP" sz="1400" b="0" i="1" smtClean="0">
                          <a:solidFill>
                            <a:schemeClr val="bg1"/>
                          </a:solidFill>
                          <a:latin typeface="Cambria Math" panose="02040503050406030204" pitchFamily="18" charset="0"/>
                          <a:ea typeface="Cambria Math" panose="02040503050406030204" pitchFamily="18" charset="0"/>
                        </a:rPr>
                        <m:t>)</m:t>
                      </m:r>
                    </m:oMath>
                  </m:oMathPara>
                </a14:m>
                <a:endParaRPr lang="en-US" altLang="ja-JP" sz="1400" dirty="0">
                  <a:solidFill>
                    <a:schemeClr val="bg1"/>
                  </a:solidFill>
                </a:endParaRPr>
              </a:p>
            </p:txBody>
          </p:sp>
        </mc:Choice>
        <mc:Fallback xmlns="">
          <p:sp>
            <p:nvSpPr>
              <p:cNvPr id="40" name="テキスト ボックス 39">
                <a:extLst>
                  <a:ext uri="{FF2B5EF4-FFF2-40B4-BE49-F238E27FC236}">
                    <a16:creationId xmlns:a16="http://schemas.microsoft.com/office/drawing/2014/main" id="{A719BDE5-CBDA-4688-8366-EE9D0F0ADCC0}"/>
                  </a:ext>
                </a:extLst>
              </p:cNvPr>
              <p:cNvSpPr txBox="1">
                <a:spLocks noRot="1" noChangeAspect="1" noMove="1" noResize="1" noEditPoints="1" noAdjustHandles="1" noChangeArrowheads="1" noChangeShapeType="1" noTextEdit="1"/>
              </p:cNvSpPr>
              <p:nvPr/>
            </p:nvSpPr>
            <p:spPr>
              <a:xfrm>
                <a:off x="5090579" y="407728"/>
                <a:ext cx="997410" cy="307777"/>
              </a:xfrm>
              <a:prstGeom prst="rect">
                <a:avLst/>
              </a:prstGeom>
              <a:blipFill>
                <a:blip r:embed="rId10"/>
                <a:stretch>
                  <a:fillRect b="-1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1" name="テキスト ボックス 40">
                <a:extLst>
                  <a:ext uri="{FF2B5EF4-FFF2-40B4-BE49-F238E27FC236}">
                    <a16:creationId xmlns:a16="http://schemas.microsoft.com/office/drawing/2014/main" id="{17576B37-1B11-474D-81B9-EE76D3819613}"/>
                  </a:ext>
                </a:extLst>
              </p:cNvPr>
              <p:cNvSpPr txBox="1"/>
              <p:nvPr/>
            </p:nvSpPr>
            <p:spPr>
              <a:xfrm>
                <a:off x="5669200" y="407728"/>
                <a:ext cx="997410"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ja-JP" sz="1400" b="1" i="1" smtClean="0">
                              <a:solidFill>
                                <a:schemeClr val="bg1"/>
                              </a:solidFill>
                              <a:latin typeface="Cambria Math" panose="02040503050406030204" pitchFamily="18" charset="0"/>
                              <a:ea typeface="Cambria Math" panose="02040503050406030204" pitchFamily="18" charset="0"/>
                            </a:rPr>
                          </m:ctrlPr>
                        </m:sSupPr>
                        <m:e>
                          <m:r>
                            <a:rPr lang="en-US" altLang="ja-JP" sz="1400" b="1" i="1">
                              <a:solidFill>
                                <a:schemeClr val="bg1"/>
                              </a:solidFill>
                              <a:latin typeface="Cambria Math" panose="02040503050406030204" pitchFamily="18" charset="0"/>
                              <a:ea typeface="Cambria Math" panose="02040503050406030204" pitchFamily="18" charset="0"/>
                            </a:rPr>
                            <m:t>𝒙</m:t>
                          </m:r>
                        </m:e>
                        <m:sup>
                          <m:r>
                            <a:rPr lang="en-US" altLang="ja-JP" sz="1400" b="0" i="1" smtClean="0">
                              <a:solidFill>
                                <a:schemeClr val="bg1"/>
                              </a:solidFill>
                              <a:latin typeface="Cambria Math" panose="02040503050406030204" pitchFamily="18" charset="0"/>
                              <a:ea typeface="Cambria Math" panose="02040503050406030204" pitchFamily="18" charset="0"/>
                            </a:rPr>
                            <m:t>3</m:t>
                          </m:r>
                        </m:sup>
                      </m:sSup>
                      <m:r>
                        <a:rPr lang="en-US" altLang="ja-JP" sz="1400" b="0" i="1" smtClean="0">
                          <a:solidFill>
                            <a:schemeClr val="bg1"/>
                          </a:solidFill>
                          <a:latin typeface="Cambria Math" panose="02040503050406030204" pitchFamily="18" charset="0"/>
                          <a:ea typeface="Cambria Math" panose="02040503050406030204" pitchFamily="18" charset="0"/>
                        </a:rPr>
                        <m:t>(</m:t>
                      </m:r>
                      <m:r>
                        <a:rPr lang="en-US" altLang="ja-JP" sz="1400" b="0" i="1" smtClean="0">
                          <a:solidFill>
                            <a:schemeClr val="bg1"/>
                          </a:solidFill>
                          <a:latin typeface="Cambria Math" panose="02040503050406030204" pitchFamily="18" charset="0"/>
                          <a:ea typeface="Cambria Math" panose="02040503050406030204" pitchFamily="18" charset="0"/>
                        </a:rPr>
                        <m:t>𝑘</m:t>
                      </m:r>
                      <m:r>
                        <a:rPr lang="en-US" altLang="ja-JP" sz="1400" b="0" i="1" smtClean="0">
                          <a:solidFill>
                            <a:schemeClr val="bg1"/>
                          </a:solidFill>
                          <a:latin typeface="Cambria Math" panose="02040503050406030204" pitchFamily="18" charset="0"/>
                          <a:ea typeface="Cambria Math" panose="02040503050406030204" pitchFamily="18" charset="0"/>
                        </a:rPr>
                        <m:t>)</m:t>
                      </m:r>
                    </m:oMath>
                  </m:oMathPara>
                </a14:m>
                <a:endParaRPr lang="en-US" altLang="ja-JP" sz="1400" dirty="0">
                  <a:solidFill>
                    <a:schemeClr val="bg1"/>
                  </a:solidFill>
                </a:endParaRPr>
              </a:p>
            </p:txBody>
          </p:sp>
        </mc:Choice>
        <mc:Fallback xmlns="">
          <p:sp>
            <p:nvSpPr>
              <p:cNvPr id="41" name="テキスト ボックス 40">
                <a:extLst>
                  <a:ext uri="{FF2B5EF4-FFF2-40B4-BE49-F238E27FC236}">
                    <a16:creationId xmlns:a16="http://schemas.microsoft.com/office/drawing/2014/main" id="{17576B37-1B11-474D-81B9-EE76D3819613}"/>
                  </a:ext>
                </a:extLst>
              </p:cNvPr>
              <p:cNvSpPr txBox="1">
                <a:spLocks noRot="1" noChangeAspect="1" noMove="1" noResize="1" noEditPoints="1" noAdjustHandles="1" noChangeArrowheads="1" noChangeShapeType="1" noTextEdit="1"/>
              </p:cNvSpPr>
              <p:nvPr/>
            </p:nvSpPr>
            <p:spPr>
              <a:xfrm>
                <a:off x="5669200" y="407728"/>
                <a:ext cx="997410" cy="307777"/>
              </a:xfrm>
              <a:prstGeom prst="rect">
                <a:avLst/>
              </a:prstGeom>
              <a:blipFill>
                <a:blip r:embed="rId11"/>
                <a:stretch>
                  <a:fillRect b="-1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2" name="テキスト ボックス 41">
                <a:extLst>
                  <a:ext uri="{FF2B5EF4-FFF2-40B4-BE49-F238E27FC236}">
                    <a16:creationId xmlns:a16="http://schemas.microsoft.com/office/drawing/2014/main" id="{808B008C-DED4-4F72-8881-5666774870D4}"/>
                  </a:ext>
                </a:extLst>
              </p:cNvPr>
              <p:cNvSpPr txBox="1"/>
              <p:nvPr/>
            </p:nvSpPr>
            <p:spPr>
              <a:xfrm>
                <a:off x="6891165" y="407728"/>
                <a:ext cx="997410"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ja-JP" sz="1400" b="1" i="1" smtClean="0">
                          <a:solidFill>
                            <a:schemeClr val="bg1"/>
                          </a:solidFill>
                          <a:latin typeface="Cambria Math" panose="02040503050406030204" pitchFamily="18" charset="0"/>
                          <a:ea typeface="Cambria Math" panose="02040503050406030204" pitchFamily="18" charset="0"/>
                        </a:rPr>
                        <m:t>⋯</m:t>
                      </m:r>
                    </m:oMath>
                  </m:oMathPara>
                </a14:m>
                <a:endParaRPr lang="en-US" altLang="ja-JP" sz="1400" dirty="0">
                  <a:solidFill>
                    <a:schemeClr val="bg1"/>
                  </a:solidFill>
                </a:endParaRPr>
              </a:p>
            </p:txBody>
          </p:sp>
        </mc:Choice>
        <mc:Fallback xmlns="">
          <p:sp>
            <p:nvSpPr>
              <p:cNvPr id="42" name="テキスト ボックス 41">
                <a:extLst>
                  <a:ext uri="{FF2B5EF4-FFF2-40B4-BE49-F238E27FC236}">
                    <a16:creationId xmlns:a16="http://schemas.microsoft.com/office/drawing/2014/main" id="{808B008C-DED4-4F72-8881-5666774870D4}"/>
                  </a:ext>
                </a:extLst>
              </p:cNvPr>
              <p:cNvSpPr txBox="1">
                <a:spLocks noRot="1" noChangeAspect="1" noMove="1" noResize="1" noEditPoints="1" noAdjustHandles="1" noChangeArrowheads="1" noChangeShapeType="1" noTextEdit="1"/>
              </p:cNvSpPr>
              <p:nvPr/>
            </p:nvSpPr>
            <p:spPr>
              <a:xfrm>
                <a:off x="6891165" y="407728"/>
                <a:ext cx="997410" cy="307777"/>
              </a:xfrm>
              <a:prstGeom prst="rect">
                <a:avLst/>
              </a:prstGeom>
              <a:blipFill>
                <a:blip r:embed="rId1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3" name="テキスト ボックス 42">
                <a:extLst>
                  <a:ext uri="{FF2B5EF4-FFF2-40B4-BE49-F238E27FC236}">
                    <a16:creationId xmlns:a16="http://schemas.microsoft.com/office/drawing/2014/main" id="{54FF2271-76CC-42FD-BD7B-11FAA966812F}"/>
                  </a:ext>
                </a:extLst>
              </p:cNvPr>
              <p:cNvSpPr txBox="1"/>
              <p:nvPr/>
            </p:nvSpPr>
            <p:spPr>
              <a:xfrm>
                <a:off x="8932519" y="407728"/>
                <a:ext cx="997410"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ja-JP" sz="1400" b="1" i="1" smtClean="0">
                              <a:solidFill>
                                <a:schemeClr val="bg1"/>
                              </a:solidFill>
                              <a:latin typeface="Cambria Math" panose="02040503050406030204" pitchFamily="18" charset="0"/>
                              <a:ea typeface="Cambria Math" panose="02040503050406030204" pitchFamily="18" charset="0"/>
                            </a:rPr>
                          </m:ctrlPr>
                        </m:sSupPr>
                        <m:e>
                          <m:r>
                            <a:rPr lang="en-US" altLang="ja-JP" sz="1400" b="1" i="1">
                              <a:solidFill>
                                <a:schemeClr val="bg1"/>
                              </a:solidFill>
                              <a:latin typeface="Cambria Math" panose="02040503050406030204" pitchFamily="18" charset="0"/>
                              <a:ea typeface="Cambria Math" panose="02040503050406030204" pitchFamily="18" charset="0"/>
                            </a:rPr>
                            <m:t>𝒙</m:t>
                          </m:r>
                        </m:e>
                        <m:sup>
                          <m:r>
                            <a:rPr lang="en-US" altLang="ja-JP" sz="1400" b="0" i="1" smtClean="0">
                              <a:solidFill>
                                <a:schemeClr val="bg1"/>
                              </a:solidFill>
                              <a:latin typeface="Cambria Math" panose="02040503050406030204" pitchFamily="18" charset="0"/>
                              <a:ea typeface="Cambria Math" panose="02040503050406030204" pitchFamily="18" charset="0"/>
                            </a:rPr>
                            <m:t>𝑚</m:t>
                          </m:r>
                          <m:r>
                            <a:rPr lang="en-US" altLang="ja-JP" sz="1400" b="0" i="1" smtClean="0">
                              <a:solidFill>
                                <a:schemeClr val="bg1"/>
                              </a:solidFill>
                              <a:latin typeface="Cambria Math" panose="02040503050406030204" pitchFamily="18" charset="0"/>
                              <a:ea typeface="Cambria Math" panose="02040503050406030204" pitchFamily="18" charset="0"/>
                            </a:rPr>
                            <m:t>−1</m:t>
                          </m:r>
                        </m:sup>
                      </m:sSup>
                      <m:r>
                        <a:rPr lang="en-US" altLang="ja-JP" sz="1400" b="0" i="1" smtClean="0">
                          <a:solidFill>
                            <a:schemeClr val="bg1"/>
                          </a:solidFill>
                          <a:latin typeface="Cambria Math" panose="02040503050406030204" pitchFamily="18" charset="0"/>
                          <a:ea typeface="Cambria Math" panose="02040503050406030204" pitchFamily="18" charset="0"/>
                        </a:rPr>
                        <m:t>(</m:t>
                      </m:r>
                      <m:r>
                        <a:rPr lang="en-US" altLang="ja-JP" sz="1400" b="0" i="1" smtClean="0">
                          <a:solidFill>
                            <a:schemeClr val="bg1"/>
                          </a:solidFill>
                          <a:latin typeface="Cambria Math" panose="02040503050406030204" pitchFamily="18" charset="0"/>
                          <a:ea typeface="Cambria Math" panose="02040503050406030204" pitchFamily="18" charset="0"/>
                        </a:rPr>
                        <m:t>𝑘</m:t>
                      </m:r>
                      <m:r>
                        <a:rPr lang="en-US" altLang="ja-JP" sz="1400" b="0" i="1" smtClean="0">
                          <a:solidFill>
                            <a:schemeClr val="bg1"/>
                          </a:solidFill>
                          <a:latin typeface="Cambria Math" panose="02040503050406030204" pitchFamily="18" charset="0"/>
                          <a:ea typeface="Cambria Math" panose="02040503050406030204" pitchFamily="18" charset="0"/>
                        </a:rPr>
                        <m:t>)</m:t>
                      </m:r>
                    </m:oMath>
                  </m:oMathPara>
                </a14:m>
                <a:endParaRPr lang="en-US" altLang="ja-JP" sz="1400" dirty="0">
                  <a:solidFill>
                    <a:schemeClr val="bg1"/>
                  </a:solidFill>
                </a:endParaRPr>
              </a:p>
            </p:txBody>
          </p:sp>
        </mc:Choice>
        <mc:Fallback xmlns="">
          <p:sp>
            <p:nvSpPr>
              <p:cNvPr id="43" name="テキスト ボックス 42">
                <a:extLst>
                  <a:ext uri="{FF2B5EF4-FFF2-40B4-BE49-F238E27FC236}">
                    <a16:creationId xmlns:a16="http://schemas.microsoft.com/office/drawing/2014/main" id="{54FF2271-76CC-42FD-BD7B-11FAA966812F}"/>
                  </a:ext>
                </a:extLst>
              </p:cNvPr>
              <p:cNvSpPr txBox="1">
                <a:spLocks noRot="1" noChangeAspect="1" noMove="1" noResize="1" noEditPoints="1" noAdjustHandles="1" noChangeArrowheads="1" noChangeShapeType="1" noTextEdit="1"/>
              </p:cNvSpPr>
              <p:nvPr/>
            </p:nvSpPr>
            <p:spPr>
              <a:xfrm>
                <a:off x="8932519" y="407728"/>
                <a:ext cx="997410" cy="307777"/>
              </a:xfrm>
              <a:prstGeom prst="rect">
                <a:avLst/>
              </a:prstGeom>
              <a:blipFill>
                <a:blip r:embed="rId13"/>
                <a:stretch>
                  <a:fillRect b="-1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4" name="テキスト ボックス 43">
                <a:extLst>
                  <a:ext uri="{FF2B5EF4-FFF2-40B4-BE49-F238E27FC236}">
                    <a16:creationId xmlns:a16="http://schemas.microsoft.com/office/drawing/2014/main" id="{08470EB6-CC9A-499E-9F76-16E53E423ADA}"/>
                  </a:ext>
                </a:extLst>
              </p:cNvPr>
              <p:cNvSpPr txBox="1"/>
              <p:nvPr/>
            </p:nvSpPr>
            <p:spPr>
              <a:xfrm>
                <a:off x="8154791" y="407728"/>
                <a:ext cx="997410"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ja-JP" sz="1400" b="1" i="1" smtClean="0">
                              <a:solidFill>
                                <a:schemeClr val="bg1"/>
                              </a:solidFill>
                              <a:latin typeface="Cambria Math" panose="02040503050406030204" pitchFamily="18" charset="0"/>
                              <a:ea typeface="Cambria Math" panose="02040503050406030204" pitchFamily="18" charset="0"/>
                            </a:rPr>
                          </m:ctrlPr>
                        </m:sSupPr>
                        <m:e>
                          <m:r>
                            <a:rPr lang="en-US" altLang="ja-JP" sz="1400" b="1" i="1">
                              <a:solidFill>
                                <a:schemeClr val="bg1"/>
                              </a:solidFill>
                              <a:latin typeface="Cambria Math" panose="02040503050406030204" pitchFamily="18" charset="0"/>
                              <a:ea typeface="Cambria Math" panose="02040503050406030204" pitchFamily="18" charset="0"/>
                            </a:rPr>
                            <m:t>𝒙</m:t>
                          </m:r>
                        </m:e>
                        <m:sup>
                          <m:r>
                            <a:rPr lang="en-US" altLang="ja-JP" sz="1400" b="0" i="1" smtClean="0">
                              <a:solidFill>
                                <a:schemeClr val="bg1"/>
                              </a:solidFill>
                              <a:latin typeface="Cambria Math" panose="02040503050406030204" pitchFamily="18" charset="0"/>
                              <a:ea typeface="Cambria Math" panose="02040503050406030204" pitchFamily="18" charset="0"/>
                            </a:rPr>
                            <m:t>𝑚</m:t>
                          </m:r>
                          <m:r>
                            <a:rPr lang="en-US" altLang="ja-JP" sz="1400" b="0" i="1" smtClean="0">
                              <a:solidFill>
                                <a:schemeClr val="bg1"/>
                              </a:solidFill>
                              <a:latin typeface="Cambria Math" panose="02040503050406030204" pitchFamily="18" charset="0"/>
                              <a:ea typeface="Cambria Math" panose="02040503050406030204" pitchFamily="18" charset="0"/>
                            </a:rPr>
                            <m:t>−2</m:t>
                          </m:r>
                        </m:sup>
                      </m:sSup>
                      <m:r>
                        <a:rPr lang="en-US" altLang="ja-JP" sz="1400" b="0" i="1" smtClean="0">
                          <a:solidFill>
                            <a:schemeClr val="bg1"/>
                          </a:solidFill>
                          <a:latin typeface="Cambria Math" panose="02040503050406030204" pitchFamily="18" charset="0"/>
                          <a:ea typeface="Cambria Math" panose="02040503050406030204" pitchFamily="18" charset="0"/>
                        </a:rPr>
                        <m:t>(</m:t>
                      </m:r>
                      <m:r>
                        <a:rPr lang="en-US" altLang="ja-JP" sz="1400" b="0" i="1" smtClean="0">
                          <a:solidFill>
                            <a:schemeClr val="bg1"/>
                          </a:solidFill>
                          <a:latin typeface="Cambria Math" panose="02040503050406030204" pitchFamily="18" charset="0"/>
                          <a:ea typeface="Cambria Math" panose="02040503050406030204" pitchFamily="18" charset="0"/>
                        </a:rPr>
                        <m:t>𝑘</m:t>
                      </m:r>
                      <m:r>
                        <a:rPr lang="en-US" altLang="ja-JP" sz="1400" b="0" i="1" smtClean="0">
                          <a:solidFill>
                            <a:schemeClr val="bg1"/>
                          </a:solidFill>
                          <a:latin typeface="Cambria Math" panose="02040503050406030204" pitchFamily="18" charset="0"/>
                          <a:ea typeface="Cambria Math" panose="02040503050406030204" pitchFamily="18" charset="0"/>
                        </a:rPr>
                        <m:t>)</m:t>
                      </m:r>
                    </m:oMath>
                  </m:oMathPara>
                </a14:m>
                <a:endParaRPr lang="en-US" altLang="ja-JP" sz="1400" dirty="0">
                  <a:solidFill>
                    <a:schemeClr val="bg1"/>
                  </a:solidFill>
                </a:endParaRPr>
              </a:p>
            </p:txBody>
          </p:sp>
        </mc:Choice>
        <mc:Fallback xmlns="">
          <p:sp>
            <p:nvSpPr>
              <p:cNvPr id="44" name="テキスト ボックス 43">
                <a:extLst>
                  <a:ext uri="{FF2B5EF4-FFF2-40B4-BE49-F238E27FC236}">
                    <a16:creationId xmlns:a16="http://schemas.microsoft.com/office/drawing/2014/main" id="{08470EB6-CC9A-499E-9F76-16E53E423ADA}"/>
                  </a:ext>
                </a:extLst>
              </p:cNvPr>
              <p:cNvSpPr txBox="1">
                <a:spLocks noRot="1" noChangeAspect="1" noMove="1" noResize="1" noEditPoints="1" noAdjustHandles="1" noChangeArrowheads="1" noChangeShapeType="1" noTextEdit="1"/>
              </p:cNvSpPr>
              <p:nvPr/>
            </p:nvSpPr>
            <p:spPr>
              <a:xfrm>
                <a:off x="8154791" y="407728"/>
                <a:ext cx="997410" cy="307777"/>
              </a:xfrm>
              <a:prstGeom prst="rect">
                <a:avLst/>
              </a:prstGeom>
              <a:blipFill>
                <a:blip r:embed="rId14"/>
                <a:stretch>
                  <a:fillRect b="-10000"/>
                </a:stretch>
              </a:blipFill>
            </p:spPr>
            <p:txBody>
              <a:bodyPr/>
              <a:lstStyle/>
              <a:p>
                <a:r>
                  <a:rPr lang="ja-JP" altLang="en-US">
                    <a:noFill/>
                  </a:rPr>
                  <a:t> </a:t>
                </a:r>
              </a:p>
            </p:txBody>
          </p:sp>
        </mc:Fallback>
      </mc:AlternateContent>
      <p:sp>
        <p:nvSpPr>
          <p:cNvPr id="46" name="吹き出し: 角を丸めた四角形 45">
            <a:extLst>
              <a:ext uri="{FF2B5EF4-FFF2-40B4-BE49-F238E27FC236}">
                <a16:creationId xmlns:a16="http://schemas.microsoft.com/office/drawing/2014/main" id="{251AEA8F-54E4-4F54-B1FA-3435C7A00D51}"/>
              </a:ext>
            </a:extLst>
          </p:cNvPr>
          <p:cNvSpPr/>
          <p:nvPr/>
        </p:nvSpPr>
        <p:spPr>
          <a:xfrm>
            <a:off x="9714340" y="4736660"/>
            <a:ext cx="2262070" cy="625429"/>
          </a:xfrm>
          <a:prstGeom prst="wedgeRoundRectCallout">
            <a:avLst>
              <a:gd name="adj1" fmla="val -43956"/>
              <a:gd name="adj2" fmla="val 78592"/>
              <a:gd name="adj3" fmla="val 16667"/>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第一段階で可能解を得た</a:t>
            </a:r>
          </a:p>
        </p:txBody>
      </p:sp>
      <p:sp>
        <p:nvSpPr>
          <p:cNvPr id="48" name="吹き出し: 角を丸めた四角形 47">
            <a:extLst>
              <a:ext uri="{FF2B5EF4-FFF2-40B4-BE49-F238E27FC236}">
                <a16:creationId xmlns:a16="http://schemas.microsoft.com/office/drawing/2014/main" id="{434F301F-3F7B-4FDF-8EA7-567AB6CCA1CA}"/>
              </a:ext>
            </a:extLst>
          </p:cNvPr>
          <p:cNvSpPr/>
          <p:nvPr/>
        </p:nvSpPr>
        <p:spPr>
          <a:xfrm>
            <a:off x="4059456" y="3035497"/>
            <a:ext cx="2812156" cy="637000"/>
          </a:xfrm>
          <a:prstGeom prst="wedgeRoundRectCallout">
            <a:avLst>
              <a:gd name="adj1" fmla="val -43956"/>
              <a:gd name="adj2" fmla="val 78592"/>
              <a:gd name="adj3" fmla="val 16667"/>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v</a:t>
            </a:r>
            <a:r>
              <a:rPr kumimoji="1" lang="ja-JP" altLang="en-US" dirty="0"/>
              <a:t>が悪化するが、</a:t>
            </a:r>
            <a:endParaRPr kumimoji="1" lang="en-US" altLang="ja-JP" dirty="0"/>
          </a:p>
          <a:p>
            <a:pPr algn="ctr"/>
            <a:r>
              <a:rPr kumimoji="1" lang="en-US" altLang="ja-JP" dirty="0"/>
              <a:t>f</a:t>
            </a:r>
            <a:r>
              <a:rPr kumimoji="1" lang="ja-JP" altLang="en-US" dirty="0"/>
              <a:t>が大きく改善する解へ移動</a:t>
            </a:r>
          </a:p>
        </p:txBody>
      </p:sp>
      <p:sp>
        <p:nvSpPr>
          <p:cNvPr id="50" name="吹き出し: 角を丸めた四角形 49">
            <a:extLst>
              <a:ext uri="{FF2B5EF4-FFF2-40B4-BE49-F238E27FC236}">
                <a16:creationId xmlns:a16="http://schemas.microsoft.com/office/drawing/2014/main" id="{51529571-BE58-44E0-8DC1-4BA3CC86A5B0}"/>
              </a:ext>
            </a:extLst>
          </p:cNvPr>
          <p:cNvSpPr/>
          <p:nvPr/>
        </p:nvSpPr>
        <p:spPr>
          <a:xfrm>
            <a:off x="4334087" y="4815804"/>
            <a:ext cx="2069778" cy="636999"/>
          </a:xfrm>
          <a:prstGeom prst="wedgeRoundRectCallout">
            <a:avLst>
              <a:gd name="adj1" fmla="val -43956"/>
              <a:gd name="adj2" fmla="val 78592"/>
              <a:gd name="adj3" fmla="val 16667"/>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徐々に可能領域側へ移動</a:t>
            </a:r>
          </a:p>
        </p:txBody>
      </p:sp>
      <p:sp>
        <p:nvSpPr>
          <p:cNvPr id="51" name="吹き出し: 角を丸めた四角形 50">
            <a:extLst>
              <a:ext uri="{FF2B5EF4-FFF2-40B4-BE49-F238E27FC236}">
                <a16:creationId xmlns:a16="http://schemas.microsoft.com/office/drawing/2014/main" id="{73FAC6B6-87F3-4B2D-A745-5C47002A1897}"/>
              </a:ext>
            </a:extLst>
          </p:cNvPr>
          <p:cNvSpPr/>
          <p:nvPr/>
        </p:nvSpPr>
        <p:spPr>
          <a:xfrm>
            <a:off x="7538957" y="2173416"/>
            <a:ext cx="3560873" cy="625429"/>
          </a:xfrm>
          <a:prstGeom prst="wedgeRoundRectCallout">
            <a:avLst>
              <a:gd name="adj1" fmla="val -35956"/>
              <a:gd name="adj2" fmla="val 369476"/>
              <a:gd name="adj3" fmla="val 16667"/>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第二段階でパレートフロンティア全体へ移動し、目標部位側に調整</a:t>
            </a:r>
          </a:p>
        </p:txBody>
      </p:sp>
      <p:sp>
        <p:nvSpPr>
          <p:cNvPr id="6" name="星: 5 pt 5">
            <a:extLst>
              <a:ext uri="{FF2B5EF4-FFF2-40B4-BE49-F238E27FC236}">
                <a16:creationId xmlns:a16="http://schemas.microsoft.com/office/drawing/2014/main" id="{B72D5883-4AE8-26B3-C8BC-6980CB7747D8}"/>
              </a:ext>
            </a:extLst>
          </p:cNvPr>
          <p:cNvSpPr/>
          <p:nvPr/>
        </p:nvSpPr>
        <p:spPr>
          <a:xfrm>
            <a:off x="7846240" y="5323733"/>
            <a:ext cx="207544" cy="244543"/>
          </a:xfrm>
          <a:prstGeom prst="star5">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mc:AlternateContent xmlns:mc="http://schemas.openxmlformats.org/markup-compatibility/2006" xmlns:a14="http://schemas.microsoft.com/office/drawing/2010/main">
        <mc:Choice Requires="a14">
          <p:sp>
            <p:nvSpPr>
              <p:cNvPr id="14" name="吹き出し: 角を丸めた四角形 13">
                <a:extLst>
                  <a:ext uri="{FF2B5EF4-FFF2-40B4-BE49-F238E27FC236}">
                    <a16:creationId xmlns:a16="http://schemas.microsoft.com/office/drawing/2014/main" id="{54B58BFF-75B4-FF90-2AD3-D5E100333228}"/>
                  </a:ext>
                </a:extLst>
              </p:cNvPr>
              <p:cNvSpPr/>
              <p:nvPr/>
            </p:nvSpPr>
            <p:spPr>
              <a:xfrm>
                <a:off x="5943132" y="5675628"/>
                <a:ext cx="1844193" cy="565718"/>
              </a:xfrm>
              <a:prstGeom prst="wedgeRoundRectCallout">
                <a:avLst>
                  <a:gd name="adj1" fmla="val 55853"/>
                  <a:gd name="adj2" fmla="val -73591"/>
                  <a:gd name="adj3" fmla="val 16667"/>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a:rPr kumimoji="1" lang="en-US" altLang="ja-JP" sz="1400" b="0" i="1" smtClean="0">
                        <a:solidFill>
                          <a:schemeClr val="tx1"/>
                        </a:solidFill>
                        <a:latin typeface="Cambria Math" panose="02040503050406030204" pitchFamily="18" charset="0"/>
                      </a:rPr>
                      <m:t>(338883, 53)</m:t>
                    </m:r>
                  </m:oMath>
                </a14:m>
                <a:r>
                  <a:rPr kumimoji="1" lang="ja-JP" altLang="en-US" sz="1400" dirty="0">
                    <a:solidFill>
                      <a:schemeClr val="tx1"/>
                    </a:solidFill>
                  </a:rPr>
                  <a:t>の</a:t>
                </a:r>
                <a:endParaRPr kumimoji="1" lang="en-US" altLang="ja-JP" sz="1400" dirty="0">
                  <a:solidFill>
                    <a:schemeClr val="tx1"/>
                  </a:solidFill>
                </a:endParaRPr>
              </a:p>
              <a:p>
                <a:pPr algn="ctr"/>
                <a:r>
                  <a:rPr kumimoji="1" lang="ja-JP" altLang="en-US" sz="1400" dirty="0">
                    <a:solidFill>
                      <a:schemeClr val="tx1"/>
                    </a:solidFill>
                  </a:rPr>
                  <a:t>違反解を確認している</a:t>
                </a:r>
              </a:p>
            </p:txBody>
          </p:sp>
        </mc:Choice>
        <mc:Fallback xmlns="">
          <p:sp>
            <p:nvSpPr>
              <p:cNvPr id="14" name="吹き出し: 角を丸めた四角形 13">
                <a:extLst>
                  <a:ext uri="{FF2B5EF4-FFF2-40B4-BE49-F238E27FC236}">
                    <a16:creationId xmlns:a16="http://schemas.microsoft.com/office/drawing/2014/main" id="{54B58BFF-75B4-FF90-2AD3-D5E100333228}"/>
                  </a:ext>
                </a:extLst>
              </p:cNvPr>
              <p:cNvSpPr>
                <a:spLocks noRot="1" noChangeAspect="1" noMove="1" noResize="1" noEditPoints="1" noAdjustHandles="1" noChangeArrowheads="1" noChangeShapeType="1" noTextEdit="1"/>
              </p:cNvSpPr>
              <p:nvPr/>
            </p:nvSpPr>
            <p:spPr>
              <a:xfrm>
                <a:off x="5943132" y="5675628"/>
                <a:ext cx="1844193" cy="565718"/>
              </a:xfrm>
              <a:prstGeom prst="wedgeRoundRectCallout">
                <a:avLst>
                  <a:gd name="adj1" fmla="val 55853"/>
                  <a:gd name="adj2" fmla="val -73591"/>
                  <a:gd name="adj3" fmla="val 16667"/>
                </a:avLst>
              </a:prstGeom>
              <a:blipFill>
                <a:blip r:embed="rId15"/>
                <a:stretch>
                  <a:fillRect b="-5217"/>
                </a:stretch>
              </a:blipFill>
              <a:ln>
                <a:noFill/>
              </a:ln>
            </p:spPr>
            <p:txBody>
              <a:bodyPr/>
              <a:lstStyle/>
              <a:p>
                <a:r>
                  <a:rPr lang="ja-JP" altLang="en-US">
                    <a:noFill/>
                  </a:rPr>
                  <a:t> </a:t>
                </a:r>
              </a:p>
            </p:txBody>
          </p:sp>
        </mc:Fallback>
      </mc:AlternateContent>
      <p:sp>
        <p:nvSpPr>
          <p:cNvPr id="35" name="テキスト ボックス 34">
            <a:extLst>
              <a:ext uri="{FF2B5EF4-FFF2-40B4-BE49-F238E27FC236}">
                <a16:creationId xmlns:a16="http://schemas.microsoft.com/office/drawing/2014/main" id="{01B9CF89-7837-43A8-BFA0-90769C037ABA}"/>
              </a:ext>
            </a:extLst>
          </p:cNvPr>
          <p:cNvSpPr txBox="1"/>
          <p:nvPr/>
        </p:nvSpPr>
        <p:spPr>
          <a:xfrm>
            <a:off x="571984" y="-20412"/>
            <a:ext cx="7953787" cy="338554"/>
          </a:xfrm>
          <a:prstGeom prst="rect">
            <a:avLst/>
          </a:prstGeom>
          <a:noFill/>
        </p:spPr>
        <p:txBody>
          <a:bodyPr wrap="square" rtlCol="0">
            <a:spAutoFit/>
          </a:bodyPr>
          <a:lstStyle/>
          <a:p>
            <a:r>
              <a:rPr kumimoji="1" lang="en-US" altLang="ja-JP" sz="1600" b="1" dirty="0">
                <a:solidFill>
                  <a:schemeClr val="bg1"/>
                </a:solidFill>
              </a:rPr>
              <a:t>2.2 </a:t>
            </a:r>
            <a:r>
              <a:rPr kumimoji="1" lang="ja-JP" altLang="en-US" sz="1600" b="1" dirty="0">
                <a:solidFill>
                  <a:schemeClr val="bg1"/>
                </a:solidFill>
              </a:rPr>
              <a:t>検証２</a:t>
            </a:r>
          </a:p>
        </p:txBody>
      </p:sp>
    </p:spTree>
    <p:extLst>
      <p:ext uri="{BB962C8B-B14F-4D97-AF65-F5344CB8AC3E}">
        <p14:creationId xmlns:p14="http://schemas.microsoft.com/office/powerpoint/2010/main" val="9669329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26</a:t>
            </a:fld>
            <a:endParaRPr kumimoji="1" lang="ja-JP" altLang="en-US"/>
          </a:p>
        </p:txBody>
      </p:sp>
      <p:sp>
        <p:nvSpPr>
          <p:cNvPr id="47" name="タイトル 1">
            <a:extLst>
              <a:ext uri="{FF2B5EF4-FFF2-40B4-BE49-F238E27FC236}">
                <a16:creationId xmlns:a16="http://schemas.microsoft.com/office/drawing/2014/main" id="{4316DF47-0830-4A6D-AF30-C589259E0DF3}"/>
              </a:ext>
            </a:extLst>
          </p:cNvPr>
          <p:cNvSpPr>
            <a:spLocks noGrp="1"/>
          </p:cNvSpPr>
          <p:nvPr>
            <p:ph type="title"/>
          </p:nvPr>
        </p:nvSpPr>
        <p:spPr>
          <a:xfrm>
            <a:off x="517055" y="241034"/>
            <a:ext cx="11400125" cy="518094"/>
          </a:xfrm>
        </p:spPr>
        <p:txBody>
          <a:bodyPr/>
          <a:lstStyle/>
          <a:p>
            <a:r>
              <a:rPr lang="ja-JP" altLang="en-US" dirty="0"/>
              <a:t>考察：切替条件と初期個体の影響</a:t>
            </a:r>
            <a:endParaRPr lang="en-US" dirty="0"/>
          </a:p>
        </p:txBody>
      </p:sp>
      <p:sp>
        <p:nvSpPr>
          <p:cNvPr id="52" name="テキスト プレースホルダー 2">
            <a:extLst>
              <a:ext uri="{FF2B5EF4-FFF2-40B4-BE49-F238E27FC236}">
                <a16:creationId xmlns:a16="http://schemas.microsoft.com/office/drawing/2014/main" id="{C9267424-E1F2-4834-9AAF-37679E5974BA}"/>
              </a:ext>
            </a:extLst>
          </p:cNvPr>
          <p:cNvSpPr txBox="1">
            <a:spLocks/>
          </p:cNvSpPr>
          <p:nvPr/>
        </p:nvSpPr>
        <p:spPr>
          <a:xfrm>
            <a:off x="408178" y="1060382"/>
            <a:ext cx="11509002" cy="587433"/>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en-US" altLang="ja-JP" sz="2800" dirty="0"/>
              <a:t>MOEA/D</a:t>
            </a:r>
            <a:r>
              <a:rPr lang="ja-JP" altLang="en-US" sz="2800" dirty="0"/>
              <a:t>はトレードオフ領域へ収束するように個体群を更新する。</a:t>
            </a:r>
          </a:p>
          <a:p>
            <a:pPr lvl="1">
              <a:defRPr/>
            </a:pPr>
            <a:r>
              <a:rPr lang="en-US" altLang="ja-JP" sz="2400" dirty="0"/>
              <a:t>MOEA/D</a:t>
            </a:r>
            <a:r>
              <a:rPr lang="ja-JP" altLang="en-US" sz="2400" dirty="0"/>
              <a:t>での個体群が目標部位を近似するまで探索しないと、最良解は改善しない</a:t>
            </a:r>
            <a:endParaRPr lang="en-US" altLang="ja-JP" sz="2400" dirty="0"/>
          </a:p>
        </p:txBody>
      </p:sp>
      <p:pic>
        <p:nvPicPr>
          <p:cNvPr id="13" name="図 12" descr="ダイアグラム&#10;&#10;自動的に生成された説明">
            <a:extLst>
              <a:ext uri="{FF2B5EF4-FFF2-40B4-BE49-F238E27FC236}">
                <a16:creationId xmlns:a16="http://schemas.microsoft.com/office/drawing/2014/main" id="{827329AA-1249-4EB3-A614-3634BBD405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1843" y="2715711"/>
            <a:ext cx="4004482" cy="3425154"/>
          </a:xfrm>
          <a:prstGeom prst="rect">
            <a:avLst/>
          </a:prstGeom>
        </p:spPr>
      </p:pic>
      <p:sp>
        <p:nvSpPr>
          <p:cNvPr id="14" name="楕円 13">
            <a:extLst>
              <a:ext uri="{FF2B5EF4-FFF2-40B4-BE49-F238E27FC236}">
                <a16:creationId xmlns:a16="http://schemas.microsoft.com/office/drawing/2014/main" id="{06AF7F7E-0562-47D6-8F77-D9326A48E6D3}"/>
              </a:ext>
            </a:extLst>
          </p:cNvPr>
          <p:cNvSpPr/>
          <p:nvPr/>
        </p:nvSpPr>
        <p:spPr>
          <a:xfrm>
            <a:off x="3814369" y="2983846"/>
            <a:ext cx="108000" cy="108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5" name="楕円 14">
            <a:extLst>
              <a:ext uri="{FF2B5EF4-FFF2-40B4-BE49-F238E27FC236}">
                <a16:creationId xmlns:a16="http://schemas.microsoft.com/office/drawing/2014/main" id="{6C592C33-B4E1-4559-A804-01C0FAF806D1}"/>
              </a:ext>
            </a:extLst>
          </p:cNvPr>
          <p:cNvSpPr/>
          <p:nvPr/>
        </p:nvSpPr>
        <p:spPr>
          <a:xfrm>
            <a:off x="3097002" y="3276482"/>
            <a:ext cx="108000" cy="108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6" name="楕円 15">
            <a:extLst>
              <a:ext uri="{FF2B5EF4-FFF2-40B4-BE49-F238E27FC236}">
                <a16:creationId xmlns:a16="http://schemas.microsoft.com/office/drawing/2014/main" id="{7D8B84E7-9713-46F4-9F31-CE3C7520F8FD}"/>
              </a:ext>
            </a:extLst>
          </p:cNvPr>
          <p:cNvSpPr/>
          <p:nvPr/>
        </p:nvSpPr>
        <p:spPr>
          <a:xfrm>
            <a:off x="4298976" y="3222482"/>
            <a:ext cx="108000" cy="108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9" name="楕円 18">
            <a:extLst>
              <a:ext uri="{FF2B5EF4-FFF2-40B4-BE49-F238E27FC236}">
                <a16:creationId xmlns:a16="http://schemas.microsoft.com/office/drawing/2014/main" id="{607D8331-D88D-4D6E-8DE3-49C447B57A95}"/>
              </a:ext>
            </a:extLst>
          </p:cNvPr>
          <p:cNvSpPr/>
          <p:nvPr/>
        </p:nvSpPr>
        <p:spPr>
          <a:xfrm>
            <a:off x="4491090" y="3575025"/>
            <a:ext cx="108000" cy="108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1" name="楕円 20">
            <a:extLst>
              <a:ext uri="{FF2B5EF4-FFF2-40B4-BE49-F238E27FC236}">
                <a16:creationId xmlns:a16="http://schemas.microsoft.com/office/drawing/2014/main" id="{32CDE47B-FC44-41DE-883C-1E265738EF87}"/>
              </a:ext>
            </a:extLst>
          </p:cNvPr>
          <p:cNvSpPr/>
          <p:nvPr/>
        </p:nvSpPr>
        <p:spPr>
          <a:xfrm>
            <a:off x="3706369" y="3559125"/>
            <a:ext cx="108000" cy="108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pic>
        <p:nvPicPr>
          <p:cNvPr id="22" name="図 21" descr="ダイアグラム&#10;&#10;自動的に生成された説明">
            <a:extLst>
              <a:ext uri="{FF2B5EF4-FFF2-40B4-BE49-F238E27FC236}">
                <a16:creationId xmlns:a16="http://schemas.microsoft.com/office/drawing/2014/main" id="{94D1BE99-CD51-43A8-BC3C-5242D3122D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60197" y="2715711"/>
            <a:ext cx="4004482" cy="3425154"/>
          </a:xfrm>
          <a:prstGeom prst="rect">
            <a:avLst/>
          </a:prstGeom>
        </p:spPr>
      </p:pic>
      <p:sp>
        <p:nvSpPr>
          <p:cNvPr id="26" name="楕円 25">
            <a:extLst>
              <a:ext uri="{FF2B5EF4-FFF2-40B4-BE49-F238E27FC236}">
                <a16:creationId xmlns:a16="http://schemas.microsoft.com/office/drawing/2014/main" id="{601AD9B6-4A79-49AD-A46F-2CED868CECC3}"/>
              </a:ext>
            </a:extLst>
          </p:cNvPr>
          <p:cNvSpPr/>
          <p:nvPr/>
        </p:nvSpPr>
        <p:spPr>
          <a:xfrm>
            <a:off x="8834044" y="5088871"/>
            <a:ext cx="108000" cy="108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7" name="楕円 26">
            <a:extLst>
              <a:ext uri="{FF2B5EF4-FFF2-40B4-BE49-F238E27FC236}">
                <a16:creationId xmlns:a16="http://schemas.microsoft.com/office/drawing/2014/main" id="{9B9BD576-3858-4855-82A0-C0CCE66E26AA}"/>
              </a:ext>
            </a:extLst>
          </p:cNvPr>
          <p:cNvSpPr/>
          <p:nvPr/>
        </p:nvSpPr>
        <p:spPr>
          <a:xfrm>
            <a:off x="8116677" y="5381507"/>
            <a:ext cx="108000" cy="108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8" name="楕円 27">
            <a:extLst>
              <a:ext uri="{FF2B5EF4-FFF2-40B4-BE49-F238E27FC236}">
                <a16:creationId xmlns:a16="http://schemas.microsoft.com/office/drawing/2014/main" id="{88D58107-FDDD-48B0-A5B0-6383A586DDF3}"/>
              </a:ext>
            </a:extLst>
          </p:cNvPr>
          <p:cNvSpPr/>
          <p:nvPr/>
        </p:nvSpPr>
        <p:spPr>
          <a:xfrm>
            <a:off x="9318651" y="5327507"/>
            <a:ext cx="108000" cy="108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9" name="楕円 28">
            <a:extLst>
              <a:ext uri="{FF2B5EF4-FFF2-40B4-BE49-F238E27FC236}">
                <a16:creationId xmlns:a16="http://schemas.microsoft.com/office/drawing/2014/main" id="{8106E5B4-EA14-4816-9135-37B469B5A7FB}"/>
              </a:ext>
            </a:extLst>
          </p:cNvPr>
          <p:cNvSpPr/>
          <p:nvPr/>
        </p:nvSpPr>
        <p:spPr>
          <a:xfrm>
            <a:off x="9520290" y="5743575"/>
            <a:ext cx="108000" cy="108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0" name="楕円 29">
            <a:extLst>
              <a:ext uri="{FF2B5EF4-FFF2-40B4-BE49-F238E27FC236}">
                <a16:creationId xmlns:a16="http://schemas.microsoft.com/office/drawing/2014/main" id="{72AAC919-9218-4C4F-9314-4E5CC0157465}"/>
              </a:ext>
            </a:extLst>
          </p:cNvPr>
          <p:cNvSpPr/>
          <p:nvPr/>
        </p:nvSpPr>
        <p:spPr>
          <a:xfrm>
            <a:off x="8726044" y="5626050"/>
            <a:ext cx="108000" cy="108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mc:AlternateContent xmlns:mc="http://schemas.openxmlformats.org/markup-compatibility/2006" xmlns:a14="http://schemas.microsoft.com/office/drawing/2010/main">
        <mc:Choice Requires="a14">
          <p:sp>
            <p:nvSpPr>
              <p:cNvPr id="31" name="テキスト ボックス 30">
                <a:extLst>
                  <a:ext uri="{FF2B5EF4-FFF2-40B4-BE49-F238E27FC236}">
                    <a16:creationId xmlns:a16="http://schemas.microsoft.com/office/drawing/2014/main" id="{CAA423C1-EB5A-40FE-8B26-B2587AADCCBF}"/>
                  </a:ext>
                </a:extLst>
              </p:cNvPr>
              <p:cNvSpPr txBox="1"/>
              <p:nvPr/>
            </p:nvSpPr>
            <p:spPr>
              <a:xfrm>
                <a:off x="314809" y="2176463"/>
                <a:ext cx="5132736" cy="369332"/>
              </a:xfrm>
              <a:prstGeom prst="rect">
                <a:avLst/>
              </a:prstGeom>
              <a:noFill/>
            </p:spPr>
            <p:txBody>
              <a:bodyPr wrap="square" rtlCol="0">
                <a:spAutoFit/>
              </a:bodyPr>
              <a:lstStyle/>
              <a:p>
                <a:pPr algn="ctr"/>
                <a:r>
                  <a:rPr lang="ja-JP" altLang="en-US" dirty="0"/>
                  <a:t>個体群の</a:t>
                </a:r>
                <a14:m>
                  <m:oMath xmlns:m="http://schemas.openxmlformats.org/officeDocument/2006/math">
                    <m:r>
                      <a:rPr kumimoji="1" lang="en-US" altLang="ja-JP" sz="1800" b="0" i="1" smtClean="0">
                        <a:latin typeface="Cambria Math" panose="02040503050406030204" pitchFamily="18" charset="0"/>
                      </a:rPr>
                      <m:t>𝑣</m:t>
                    </m:r>
                  </m:oMath>
                </a14:m>
                <a:r>
                  <a:rPr lang="ja-JP" altLang="en-US" dirty="0"/>
                  <a:t>は小さいが、</a:t>
                </a:r>
                <a14:m>
                  <m:oMath xmlns:m="http://schemas.openxmlformats.org/officeDocument/2006/math">
                    <m:r>
                      <a:rPr kumimoji="1" lang="en-US" altLang="ja-JP" b="0" i="1" smtClean="0">
                        <a:latin typeface="Cambria Math" panose="02040503050406030204" pitchFamily="18" charset="0"/>
                      </a:rPr>
                      <m:t>𝑓</m:t>
                    </m:r>
                  </m:oMath>
                </a14:m>
                <a:r>
                  <a:rPr lang="ja-JP" altLang="en-US" dirty="0"/>
                  <a:t>がまだ悪い</a:t>
                </a:r>
              </a:p>
            </p:txBody>
          </p:sp>
        </mc:Choice>
        <mc:Fallback xmlns="">
          <p:sp>
            <p:nvSpPr>
              <p:cNvPr id="31" name="テキスト ボックス 30">
                <a:extLst>
                  <a:ext uri="{FF2B5EF4-FFF2-40B4-BE49-F238E27FC236}">
                    <a16:creationId xmlns:a16="http://schemas.microsoft.com/office/drawing/2014/main" id="{CAA423C1-EB5A-40FE-8B26-B2587AADCCBF}"/>
                  </a:ext>
                </a:extLst>
              </p:cNvPr>
              <p:cNvSpPr txBox="1">
                <a:spLocks noRot="1" noChangeAspect="1" noMove="1" noResize="1" noEditPoints="1" noAdjustHandles="1" noChangeArrowheads="1" noChangeShapeType="1" noTextEdit="1"/>
              </p:cNvSpPr>
              <p:nvPr/>
            </p:nvSpPr>
            <p:spPr>
              <a:xfrm>
                <a:off x="314809" y="2176463"/>
                <a:ext cx="5132736" cy="369332"/>
              </a:xfrm>
              <a:prstGeom prst="rect">
                <a:avLst/>
              </a:prstGeom>
              <a:blipFill>
                <a:blip r:embed="rId3"/>
                <a:stretch>
                  <a:fillRect t="-8197" b="-2459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2" name="テキスト ボックス 31">
                <a:extLst>
                  <a:ext uri="{FF2B5EF4-FFF2-40B4-BE49-F238E27FC236}">
                    <a16:creationId xmlns:a16="http://schemas.microsoft.com/office/drawing/2014/main" id="{410F6473-09B2-4E77-9181-392AE45C5C14}"/>
                  </a:ext>
                </a:extLst>
              </p:cNvPr>
              <p:cNvSpPr txBox="1"/>
              <p:nvPr/>
            </p:nvSpPr>
            <p:spPr>
              <a:xfrm>
                <a:off x="6503542" y="2176463"/>
                <a:ext cx="5630217" cy="369332"/>
              </a:xfrm>
              <a:prstGeom prst="rect">
                <a:avLst/>
              </a:prstGeom>
              <a:noFill/>
            </p:spPr>
            <p:txBody>
              <a:bodyPr wrap="square" rtlCol="0">
                <a:spAutoFit/>
              </a:bodyPr>
              <a:lstStyle/>
              <a:p>
                <a:pPr algn="ctr"/>
                <a14:m>
                  <m:oMath xmlns:m="http://schemas.openxmlformats.org/officeDocument/2006/math">
                    <m:r>
                      <a:rPr kumimoji="1" lang="en-US" altLang="ja-JP" sz="1800" b="0" i="1" smtClean="0">
                        <a:latin typeface="Cambria Math" panose="02040503050406030204" pitchFamily="18" charset="0"/>
                      </a:rPr>
                      <m:t>𝑣</m:t>
                    </m:r>
                  </m:oMath>
                </a14:m>
                <a:r>
                  <a:rPr lang="ja-JP" altLang="en-US" dirty="0"/>
                  <a:t>が悪化してもパレートフロンティアに近づくなら、すぐ更新する</a:t>
                </a:r>
              </a:p>
            </p:txBody>
          </p:sp>
        </mc:Choice>
        <mc:Fallback xmlns="">
          <p:sp>
            <p:nvSpPr>
              <p:cNvPr id="32" name="テキスト ボックス 31">
                <a:extLst>
                  <a:ext uri="{FF2B5EF4-FFF2-40B4-BE49-F238E27FC236}">
                    <a16:creationId xmlns:a16="http://schemas.microsoft.com/office/drawing/2014/main" id="{410F6473-09B2-4E77-9181-392AE45C5C14}"/>
                  </a:ext>
                </a:extLst>
              </p:cNvPr>
              <p:cNvSpPr txBox="1">
                <a:spLocks noRot="1" noChangeAspect="1" noMove="1" noResize="1" noEditPoints="1" noAdjustHandles="1" noChangeArrowheads="1" noChangeShapeType="1" noTextEdit="1"/>
              </p:cNvSpPr>
              <p:nvPr/>
            </p:nvSpPr>
            <p:spPr>
              <a:xfrm>
                <a:off x="6503542" y="2176463"/>
                <a:ext cx="5630217" cy="369332"/>
              </a:xfrm>
              <a:prstGeom prst="rect">
                <a:avLst/>
              </a:prstGeom>
              <a:blipFill>
                <a:blip r:embed="rId4"/>
                <a:stretch>
                  <a:fillRect t="-8197" r="-217" b="-24590"/>
                </a:stretch>
              </a:blipFill>
            </p:spPr>
            <p:txBody>
              <a:bodyPr/>
              <a:lstStyle/>
              <a:p>
                <a:r>
                  <a:rPr lang="ja-JP" altLang="en-US">
                    <a:noFill/>
                  </a:rPr>
                  <a:t> </a:t>
                </a:r>
              </a:p>
            </p:txBody>
          </p:sp>
        </mc:Fallback>
      </mc:AlternateContent>
      <p:sp>
        <p:nvSpPr>
          <p:cNvPr id="33" name="二等辺三角形 32">
            <a:extLst>
              <a:ext uri="{FF2B5EF4-FFF2-40B4-BE49-F238E27FC236}">
                <a16:creationId xmlns:a16="http://schemas.microsoft.com/office/drawing/2014/main" id="{0AED2095-ABC5-491E-9219-FD0C9188BCCD}"/>
              </a:ext>
            </a:extLst>
          </p:cNvPr>
          <p:cNvSpPr/>
          <p:nvPr/>
        </p:nvSpPr>
        <p:spPr>
          <a:xfrm rot="5400000">
            <a:off x="5694236" y="4293385"/>
            <a:ext cx="920933" cy="269805"/>
          </a:xfrm>
          <a:prstGeom prst="triangl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4" name="テキスト ボックス 33">
            <a:extLst>
              <a:ext uri="{FF2B5EF4-FFF2-40B4-BE49-F238E27FC236}">
                <a16:creationId xmlns:a16="http://schemas.microsoft.com/office/drawing/2014/main" id="{7B1AAB57-578E-435B-9690-ACEEFEC9D41D}"/>
              </a:ext>
            </a:extLst>
          </p:cNvPr>
          <p:cNvSpPr txBox="1"/>
          <p:nvPr/>
        </p:nvSpPr>
        <p:spPr>
          <a:xfrm>
            <a:off x="5007609" y="3470475"/>
            <a:ext cx="2176781" cy="369332"/>
          </a:xfrm>
          <a:prstGeom prst="rect">
            <a:avLst/>
          </a:prstGeom>
          <a:noFill/>
        </p:spPr>
        <p:txBody>
          <a:bodyPr wrap="square" rtlCol="0">
            <a:spAutoFit/>
          </a:bodyPr>
          <a:lstStyle/>
          <a:p>
            <a:pPr algn="ctr"/>
            <a:r>
              <a:rPr lang="ja-JP" altLang="en-US" dirty="0"/>
              <a:t>このまま切り替えると</a:t>
            </a:r>
          </a:p>
        </p:txBody>
      </p:sp>
      <p:sp>
        <p:nvSpPr>
          <p:cNvPr id="35" name="吹き出し: 角を丸めた四角形 34">
            <a:extLst>
              <a:ext uri="{FF2B5EF4-FFF2-40B4-BE49-F238E27FC236}">
                <a16:creationId xmlns:a16="http://schemas.microsoft.com/office/drawing/2014/main" id="{397626B4-CC67-4F19-95FE-A5F6392B2458}"/>
              </a:ext>
            </a:extLst>
          </p:cNvPr>
          <p:cNvSpPr/>
          <p:nvPr/>
        </p:nvSpPr>
        <p:spPr>
          <a:xfrm>
            <a:off x="3591679" y="4284552"/>
            <a:ext cx="2428121" cy="464342"/>
          </a:xfrm>
          <a:prstGeom prst="wedgeRoundRectCallout">
            <a:avLst>
              <a:gd name="adj1" fmla="val -35718"/>
              <a:gd name="adj2" fmla="val -155255"/>
              <a:gd name="adj3" fmla="val 16667"/>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1</a:t>
            </a:r>
            <a:r>
              <a:rPr kumimoji="1" lang="ja-JP" altLang="en-US" dirty="0"/>
              <a:t>つだけ可能解を得た</a:t>
            </a:r>
          </a:p>
        </p:txBody>
      </p:sp>
      <p:sp>
        <p:nvSpPr>
          <p:cNvPr id="36" name="テキスト ボックス 35">
            <a:extLst>
              <a:ext uri="{FF2B5EF4-FFF2-40B4-BE49-F238E27FC236}">
                <a16:creationId xmlns:a16="http://schemas.microsoft.com/office/drawing/2014/main" id="{C0579BF3-A62A-4F9F-8256-113A64141B8B}"/>
              </a:ext>
            </a:extLst>
          </p:cNvPr>
          <p:cNvSpPr txBox="1"/>
          <p:nvPr/>
        </p:nvSpPr>
        <p:spPr>
          <a:xfrm>
            <a:off x="2144616" y="2735208"/>
            <a:ext cx="1615753" cy="338554"/>
          </a:xfrm>
          <a:prstGeom prst="rect">
            <a:avLst/>
          </a:prstGeom>
          <a:noFill/>
        </p:spPr>
        <p:txBody>
          <a:bodyPr wrap="square" rtlCol="0">
            <a:spAutoFit/>
          </a:bodyPr>
          <a:lstStyle/>
          <a:p>
            <a:pPr algn="ctr"/>
            <a:r>
              <a:rPr lang="en-US" altLang="ja-JP" sz="1600" dirty="0"/>
              <a:t>p-best</a:t>
            </a:r>
            <a:r>
              <a:rPr lang="ja-JP" altLang="en-US" sz="1600" dirty="0"/>
              <a:t>集合</a:t>
            </a:r>
          </a:p>
        </p:txBody>
      </p:sp>
      <p:sp>
        <p:nvSpPr>
          <p:cNvPr id="39" name="テキスト ボックス 38">
            <a:extLst>
              <a:ext uri="{FF2B5EF4-FFF2-40B4-BE49-F238E27FC236}">
                <a16:creationId xmlns:a16="http://schemas.microsoft.com/office/drawing/2014/main" id="{A338CEFE-0400-4F9D-9617-D3D11540D562}"/>
              </a:ext>
            </a:extLst>
          </p:cNvPr>
          <p:cNvSpPr txBox="1"/>
          <p:nvPr/>
        </p:nvSpPr>
        <p:spPr>
          <a:xfrm>
            <a:off x="7503082" y="4957995"/>
            <a:ext cx="1103581" cy="338554"/>
          </a:xfrm>
          <a:prstGeom prst="rect">
            <a:avLst/>
          </a:prstGeom>
          <a:noFill/>
        </p:spPr>
        <p:txBody>
          <a:bodyPr wrap="square" rtlCol="0">
            <a:spAutoFit/>
          </a:bodyPr>
          <a:lstStyle/>
          <a:p>
            <a:pPr algn="ctr"/>
            <a:r>
              <a:rPr lang="ja-JP" altLang="en-US" sz="1600" dirty="0"/>
              <a:t>個体群</a:t>
            </a:r>
          </a:p>
        </p:txBody>
      </p:sp>
      <p:sp>
        <p:nvSpPr>
          <p:cNvPr id="4" name="正方形/長方形 3">
            <a:extLst>
              <a:ext uri="{FF2B5EF4-FFF2-40B4-BE49-F238E27FC236}">
                <a16:creationId xmlns:a16="http://schemas.microsoft.com/office/drawing/2014/main" id="{2B9B3B22-6E51-4B54-86E4-41A0B2A0D977}"/>
              </a:ext>
            </a:extLst>
          </p:cNvPr>
          <p:cNvSpPr/>
          <p:nvPr/>
        </p:nvSpPr>
        <p:spPr>
          <a:xfrm>
            <a:off x="3619195" y="3484413"/>
            <a:ext cx="258849" cy="244543"/>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0" name="正方形/長方形 39">
            <a:extLst>
              <a:ext uri="{FF2B5EF4-FFF2-40B4-BE49-F238E27FC236}">
                <a16:creationId xmlns:a16="http://schemas.microsoft.com/office/drawing/2014/main" id="{DB34B95C-115A-4C97-8ADE-C4E3B2BC5240}"/>
              </a:ext>
            </a:extLst>
          </p:cNvPr>
          <p:cNvSpPr/>
          <p:nvPr/>
        </p:nvSpPr>
        <p:spPr>
          <a:xfrm>
            <a:off x="9991420" y="3481328"/>
            <a:ext cx="258849" cy="244543"/>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1" name="テキスト ボックス 40">
            <a:extLst>
              <a:ext uri="{FF2B5EF4-FFF2-40B4-BE49-F238E27FC236}">
                <a16:creationId xmlns:a16="http://schemas.microsoft.com/office/drawing/2014/main" id="{9D616C78-5C4E-4C91-A38A-22BDC8A1F2D3}"/>
              </a:ext>
            </a:extLst>
          </p:cNvPr>
          <p:cNvSpPr txBox="1"/>
          <p:nvPr/>
        </p:nvSpPr>
        <p:spPr>
          <a:xfrm>
            <a:off x="2886380" y="3730618"/>
            <a:ext cx="1103581" cy="338554"/>
          </a:xfrm>
          <a:prstGeom prst="rect">
            <a:avLst/>
          </a:prstGeom>
          <a:noFill/>
        </p:spPr>
        <p:txBody>
          <a:bodyPr wrap="square" rtlCol="0">
            <a:spAutoFit/>
          </a:bodyPr>
          <a:lstStyle/>
          <a:p>
            <a:pPr algn="ctr"/>
            <a:r>
              <a:rPr lang="ja-JP" altLang="en-US" sz="1600" dirty="0">
                <a:solidFill>
                  <a:schemeClr val="accent4"/>
                </a:solidFill>
              </a:rPr>
              <a:t>最良解</a:t>
            </a:r>
          </a:p>
        </p:txBody>
      </p:sp>
      <p:sp>
        <p:nvSpPr>
          <p:cNvPr id="42" name="テキスト ボックス 41">
            <a:extLst>
              <a:ext uri="{FF2B5EF4-FFF2-40B4-BE49-F238E27FC236}">
                <a16:creationId xmlns:a16="http://schemas.microsoft.com/office/drawing/2014/main" id="{DB7892CA-5374-4EE4-83CA-6EAB87383145}"/>
              </a:ext>
            </a:extLst>
          </p:cNvPr>
          <p:cNvSpPr txBox="1"/>
          <p:nvPr/>
        </p:nvSpPr>
        <p:spPr>
          <a:xfrm>
            <a:off x="9318650" y="3730618"/>
            <a:ext cx="1103581" cy="338554"/>
          </a:xfrm>
          <a:prstGeom prst="rect">
            <a:avLst/>
          </a:prstGeom>
          <a:noFill/>
        </p:spPr>
        <p:txBody>
          <a:bodyPr wrap="square" rtlCol="0">
            <a:spAutoFit/>
          </a:bodyPr>
          <a:lstStyle/>
          <a:p>
            <a:pPr algn="ctr"/>
            <a:r>
              <a:rPr lang="ja-JP" altLang="en-US" sz="1600" dirty="0">
                <a:solidFill>
                  <a:schemeClr val="accent4"/>
                </a:solidFill>
              </a:rPr>
              <a:t>最良解</a:t>
            </a:r>
          </a:p>
        </p:txBody>
      </p:sp>
      <p:sp>
        <p:nvSpPr>
          <p:cNvPr id="43" name="吹き出し: 角を丸めた四角形 42">
            <a:extLst>
              <a:ext uri="{FF2B5EF4-FFF2-40B4-BE49-F238E27FC236}">
                <a16:creationId xmlns:a16="http://schemas.microsoft.com/office/drawing/2014/main" id="{BF42C0FE-3687-4302-B2A6-02DC98A712E7}"/>
              </a:ext>
            </a:extLst>
          </p:cNvPr>
          <p:cNvSpPr/>
          <p:nvPr/>
        </p:nvSpPr>
        <p:spPr>
          <a:xfrm>
            <a:off x="10250269" y="3858919"/>
            <a:ext cx="1203691" cy="369332"/>
          </a:xfrm>
          <a:prstGeom prst="wedgeRoundRectCallout">
            <a:avLst>
              <a:gd name="adj1" fmla="val -39675"/>
              <a:gd name="adj2" fmla="val -106254"/>
              <a:gd name="adj3" fmla="val 16667"/>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停滞する</a:t>
            </a:r>
          </a:p>
        </p:txBody>
      </p:sp>
      <p:sp>
        <p:nvSpPr>
          <p:cNvPr id="37" name="テキスト ボックス 36">
            <a:extLst>
              <a:ext uri="{FF2B5EF4-FFF2-40B4-BE49-F238E27FC236}">
                <a16:creationId xmlns:a16="http://schemas.microsoft.com/office/drawing/2014/main" id="{ECAFCB27-4A08-47F7-B34B-89507FDDBF13}"/>
              </a:ext>
            </a:extLst>
          </p:cNvPr>
          <p:cNvSpPr txBox="1"/>
          <p:nvPr/>
        </p:nvSpPr>
        <p:spPr>
          <a:xfrm>
            <a:off x="571984" y="-20412"/>
            <a:ext cx="7953787" cy="338554"/>
          </a:xfrm>
          <a:prstGeom prst="rect">
            <a:avLst/>
          </a:prstGeom>
          <a:noFill/>
        </p:spPr>
        <p:txBody>
          <a:bodyPr wrap="square" rtlCol="0">
            <a:spAutoFit/>
          </a:bodyPr>
          <a:lstStyle/>
          <a:p>
            <a:r>
              <a:rPr kumimoji="1" lang="en-US" altLang="ja-JP" sz="1600" b="1" dirty="0">
                <a:solidFill>
                  <a:schemeClr val="bg1"/>
                </a:solidFill>
              </a:rPr>
              <a:t>2.2 </a:t>
            </a:r>
            <a:r>
              <a:rPr kumimoji="1" lang="ja-JP" altLang="en-US" sz="1600" b="1" dirty="0">
                <a:solidFill>
                  <a:schemeClr val="bg1"/>
                </a:solidFill>
              </a:rPr>
              <a:t>プラント操業スケジューリング問題への適用　</a:t>
            </a:r>
            <a:r>
              <a:rPr kumimoji="1" lang="en-US" altLang="ja-JP" sz="1600" b="1" dirty="0">
                <a:solidFill>
                  <a:schemeClr val="bg1"/>
                </a:solidFill>
              </a:rPr>
              <a:t>&gt;</a:t>
            </a:r>
            <a:r>
              <a:rPr kumimoji="1" lang="ja-JP" altLang="en-US" sz="1600" b="1" dirty="0">
                <a:solidFill>
                  <a:schemeClr val="bg1"/>
                </a:solidFill>
              </a:rPr>
              <a:t>　検証２</a:t>
            </a:r>
          </a:p>
        </p:txBody>
      </p:sp>
    </p:spTree>
    <p:extLst>
      <p:ext uri="{BB962C8B-B14F-4D97-AF65-F5344CB8AC3E}">
        <p14:creationId xmlns:p14="http://schemas.microsoft.com/office/powerpoint/2010/main" val="24622498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CEEC6048-0741-45C4-B3C5-1D64C93ED8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2730" y="2520063"/>
            <a:ext cx="3548330" cy="3672000"/>
          </a:xfrm>
          <a:prstGeom prst="rect">
            <a:avLst/>
          </a:prstGeom>
        </p:spPr>
      </p:pic>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27</a:t>
            </a:fld>
            <a:endParaRPr kumimoji="1" lang="ja-JP" altLang="en-US"/>
          </a:p>
        </p:txBody>
      </p:sp>
      <p:sp>
        <p:nvSpPr>
          <p:cNvPr id="47" name="タイトル 1">
            <a:extLst>
              <a:ext uri="{FF2B5EF4-FFF2-40B4-BE49-F238E27FC236}">
                <a16:creationId xmlns:a16="http://schemas.microsoft.com/office/drawing/2014/main" id="{4316DF47-0830-4A6D-AF30-C589259E0DF3}"/>
              </a:ext>
            </a:extLst>
          </p:cNvPr>
          <p:cNvSpPr>
            <a:spLocks noGrp="1"/>
          </p:cNvSpPr>
          <p:nvPr>
            <p:ph type="title"/>
          </p:nvPr>
        </p:nvSpPr>
        <p:spPr>
          <a:xfrm>
            <a:off x="517055" y="241034"/>
            <a:ext cx="11400125" cy="518094"/>
          </a:xfrm>
        </p:spPr>
        <p:txBody>
          <a:bodyPr/>
          <a:lstStyle/>
          <a:p>
            <a:r>
              <a:rPr lang="ja-JP" altLang="en-US" dirty="0"/>
              <a:t>考察：パレートフロンティアが狭い場合での挙動</a:t>
            </a:r>
            <a:endParaRPr lang="en-US" dirty="0"/>
          </a:p>
        </p:txBody>
      </p:sp>
      <p:sp>
        <p:nvSpPr>
          <p:cNvPr id="52" name="テキスト プレースホルダー 2">
            <a:extLst>
              <a:ext uri="{FF2B5EF4-FFF2-40B4-BE49-F238E27FC236}">
                <a16:creationId xmlns:a16="http://schemas.microsoft.com/office/drawing/2014/main" id="{C9267424-E1F2-4834-9AAF-37679E5974BA}"/>
              </a:ext>
            </a:extLst>
          </p:cNvPr>
          <p:cNvSpPr txBox="1">
            <a:spLocks/>
          </p:cNvSpPr>
          <p:nvPr/>
        </p:nvSpPr>
        <p:spPr>
          <a:xfrm>
            <a:off x="408178" y="1050857"/>
            <a:ext cx="11509002" cy="587433"/>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トレードオフ領域への収束から制約境界に近づくことは効率的である。</a:t>
            </a:r>
            <a:endParaRPr lang="en-US" altLang="ja-JP" sz="2800" dirty="0"/>
          </a:p>
          <a:p>
            <a:pPr lvl="1">
              <a:defRPr/>
            </a:pPr>
            <a:r>
              <a:rPr lang="ja-JP" altLang="en-US" sz="2400" dirty="0"/>
              <a:t>投稿論文のベンチマーク問題はこれに該当する</a:t>
            </a:r>
          </a:p>
        </p:txBody>
      </p:sp>
      <mc:AlternateContent xmlns:mc="http://schemas.openxmlformats.org/markup-compatibility/2006" xmlns:a14="http://schemas.microsoft.com/office/drawing/2010/main">
        <mc:Choice Requires="a14">
          <p:sp>
            <p:nvSpPr>
              <p:cNvPr id="37" name="テキスト ボックス 36">
                <a:extLst>
                  <a:ext uri="{FF2B5EF4-FFF2-40B4-BE49-F238E27FC236}">
                    <a16:creationId xmlns:a16="http://schemas.microsoft.com/office/drawing/2014/main" id="{5663319C-6735-495D-A649-0102E689DB09}"/>
                  </a:ext>
                </a:extLst>
              </p:cNvPr>
              <p:cNvSpPr txBox="1"/>
              <p:nvPr/>
            </p:nvSpPr>
            <p:spPr>
              <a:xfrm>
                <a:off x="946972" y="4455243"/>
                <a:ext cx="1877869" cy="338554"/>
              </a:xfrm>
              <a:prstGeom prst="rect">
                <a:avLst/>
              </a:prstGeom>
              <a:noFill/>
            </p:spPr>
            <p:txBody>
              <a:bodyPr wrap="square" rtlCol="0">
                <a:spAutoFit/>
              </a:bodyPr>
              <a:lstStyle/>
              <a:p>
                <a:pPr algn="ctr"/>
                <a:r>
                  <a:rPr lang="ja-JP" altLang="en-US" sz="1600" dirty="0"/>
                  <a:t>赤：</a:t>
                </a:r>
                <a14:m>
                  <m:oMath xmlns:m="http://schemas.openxmlformats.org/officeDocument/2006/math">
                    <m:r>
                      <a:rPr kumimoji="1" lang="en-US" altLang="ja-JP" sz="1600" b="0" i="1" smtClean="0">
                        <a:latin typeface="Cambria Math" panose="02040503050406030204" pitchFamily="18" charset="0"/>
                      </a:rPr>
                      <m:t>𝑓</m:t>
                    </m:r>
                  </m:oMath>
                </a14:m>
                <a:r>
                  <a:rPr lang="ja-JP" altLang="en-US" sz="1600" dirty="0"/>
                  <a:t>が小さい領域</a:t>
                </a:r>
              </a:p>
            </p:txBody>
          </p:sp>
        </mc:Choice>
        <mc:Fallback xmlns="">
          <p:sp>
            <p:nvSpPr>
              <p:cNvPr id="37" name="テキスト ボックス 36">
                <a:extLst>
                  <a:ext uri="{FF2B5EF4-FFF2-40B4-BE49-F238E27FC236}">
                    <a16:creationId xmlns:a16="http://schemas.microsoft.com/office/drawing/2014/main" id="{5663319C-6735-495D-A649-0102E689DB09}"/>
                  </a:ext>
                </a:extLst>
              </p:cNvPr>
              <p:cNvSpPr txBox="1">
                <a:spLocks noRot="1" noChangeAspect="1" noMove="1" noResize="1" noEditPoints="1" noAdjustHandles="1" noChangeArrowheads="1" noChangeShapeType="1" noTextEdit="1"/>
              </p:cNvSpPr>
              <p:nvPr/>
            </p:nvSpPr>
            <p:spPr>
              <a:xfrm>
                <a:off x="946972" y="4455243"/>
                <a:ext cx="1877869" cy="338554"/>
              </a:xfrm>
              <a:prstGeom prst="rect">
                <a:avLst/>
              </a:prstGeom>
              <a:blipFill>
                <a:blip r:embed="rId3"/>
                <a:stretch>
                  <a:fillRect t="-5455" b="-2363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8" name="テキスト ボックス 37">
                <a:extLst>
                  <a:ext uri="{FF2B5EF4-FFF2-40B4-BE49-F238E27FC236}">
                    <a16:creationId xmlns:a16="http://schemas.microsoft.com/office/drawing/2014/main" id="{0109DCCB-EB46-41D0-9425-3EC019EB2FE0}"/>
                  </a:ext>
                </a:extLst>
              </p:cNvPr>
              <p:cNvSpPr txBox="1"/>
              <p:nvPr/>
            </p:nvSpPr>
            <p:spPr>
              <a:xfrm>
                <a:off x="3095262" y="3183473"/>
                <a:ext cx="1877869" cy="338554"/>
              </a:xfrm>
              <a:prstGeom prst="rect">
                <a:avLst/>
              </a:prstGeom>
              <a:noFill/>
            </p:spPr>
            <p:txBody>
              <a:bodyPr wrap="square" rtlCol="0">
                <a:spAutoFit/>
              </a:bodyPr>
              <a:lstStyle/>
              <a:p>
                <a:pPr algn="ctr"/>
                <a:r>
                  <a:rPr lang="ja-JP" altLang="en-US" sz="1600" dirty="0"/>
                  <a:t>青：</a:t>
                </a:r>
                <a14:m>
                  <m:oMath xmlns:m="http://schemas.openxmlformats.org/officeDocument/2006/math">
                    <m:r>
                      <a:rPr kumimoji="1" lang="en-US" altLang="ja-JP" sz="1600" b="0" i="1" smtClean="0">
                        <a:latin typeface="Cambria Math" panose="02040503050406030204" pitchFamily="18" charset="0"/>
                      </a:rPr>
                      <m:t>𝑣</m:t>
                    </m:r>
                  </m:oMath>
                </a14:m>
                <a:r>
                  <a:rPr lang="ja-JP" altLang="en-US" sz="1600" dirty="0"/>
                  <a:t>が小さい領域</a:t>
                </a:r>
              </a:p>
            </p:txBody>
          </p:sp>
        </mc:Choice>
        <mc:Fallback xmlns="">
          <p:sp>
            <p:nvSpPr>
              <p:cNvPr id="38" name="テキスト ボックス 37">
                <a:extLst>
                  <a:ext uri="{FF2B5EF4-FFF2-40B4-BE49-F238E27FC236}">
                    <a16:creationId xmlns:a16="http://schemas.microsoft.com/office/drawing/2014/main" id="{0109DCCB-EB46-41D0-9425-3EC019EB2FE0}"/>
                  </a:ext>
                </a:extLst>
              </p:cNvPr>
              <p:cNvSpPr txBox="1">
                <a:spLocks noRot="1" noChangeAspect="1" noMove="1" noResize="1" noEditPoints="1" noAdjustHandles="1" noChangeArrowheads="1" noChangeShapeType="1" noTextEdit="1"/>
              </p:cNvSpPr>
              <p:nvPr/>
            </p:nvSpPr>
            <p:spPr>
              <a:xfrm>
                <a:off x="3095262" y="3183473"/>
                <a:ext cx="1877869" cy="338554"/>
              </a:xfrm>
              <a:prstGeom prst="rect">
                <a:avLst/>
              </a:prstGeom>
              <a:blipFill>
                <a:blip r:embed="rId4"/>
                <a:stretch>
                  <a:fillRect t="-5357" b="-21429"/>
                </a:stretch>
              </a:blipFill>
            </p:spPr>
            <p:txBody>
              <a:bodyPr/>
              <a:lstStyle/>
              <a:p>
                <a:r>
                  <a:rPr lang="ja-JP" altLang="en-US">
                    <a:noFill/>
                  </a:rPr>
                  <a:t> </a:t>
                </a:r>
              </a:p>
            </p:txBody>
          </p:sp>
        </mc:Fallback>
      </mc:AlternateContent>
      <p:sp>
        <p:nvSpPr>
          <p:cNvPr id="45" name="テキスト ボックス 44">
            <a:extLst>
              <a:ext uri="{FF2B5EF4-FFF2-40B4-BE49-F238E27FC236}">
                <a16:creationId xmlns:a16="http://schemas.microsoft.com/office/drawing/2014/main" id="{77166B7F-5E8D-4963-B3C5-826414207EB0}"/>
              </a:ext>
            </a:extLst>
          </p:cNvPr>
          <p:cNvSpPr txBox="1"/>
          <p:nvPr/>
        </p:nvSpPr>
        <p:spPr>
          <a:xfrm>
            <a:off x="3091773" y="4455243"/>
            <a:ext cx="1877869" cy="338554"/>
          </a:xfrm>
          <a:prstGeom prst="rect">
            <a:avLst/>
          </a:prstGeom>
          <a:noFill/>
        </p:spPr>
        <p:txBody>
          <a:bodyPr wrap="square" rtlCol="0">
            <a:spAutoFit/>
          </a:bodyPr>
          <a:lstStyle/>
          <a:p>
            <a:pPr algn="ctr"/>
            <a:r>
              <a:rPr lang="ja-JP" altLang="en-US" sz="1600" dirty="0"/>
              <a:t>パレートフロンティア</a:t>
            </a:r>
          </a:p>
        </p:txBody>
      </p:sp>
      <p:sp>
        <p:nvSpPr>
          <p:cNvPr id="46" name="四角形: 角を丸くする 45">
            <a:extLst>
              <a:ext uri="{FF2B5EF4-FFF2-40B4-BE49-F238E27FC236}">
                <a16:creationId xmlns:a16="http://schemas.microsoft.com/office/drawing/2014/main" id="{1470BB34-4C15-4BC1-A9C2-2C5DB7057018}"/>
              </a:ext>
            </a:extLst>
          </p:cNvPr>
          <p:cNvSpPr/>
          <p:nvPr/>
        </p:nvSpPr>
        <p:spPr>
          <a:xfrm rot="2699388">
            <a:off x="2991956" y="3874541"/>
            <a:ext cx="530149" cy="279429"/>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48" name="テキスト ボックス 47">
                <a:extLst>
                  <a:ext uri="{FF2B5EF4-FFF2-40B4-BE49-F238E27FC236}">
                    <a16:creationId xmlns:a16="http://schemas.microsoft.com/office/drawing/2014/main" id="{6E61D0C8-3008-447C-BD7D-C752D83AFA36}"/>
                  </a:ext>
                </a:extLst>
              </p:cNvPr>
              <p:cNvSpPr txBox="1"/>
              <p:nvPr/>
            </p:nvSpPr>
            <p:spPr>
              <a:xfrm>
                <a:off x="571984" y="2835294"/>
                <a:ext cx="2230247" cy="338554"/>
              </a:xfrm>
              <a:prstGeom prst="rect">
                <a:avLst/>
              </a:prstGeom>
              <a:noFill/>
            </p:spPr>
            <p:txBody>
              <a:bodyPr wrap="square" rtlCol="0">
                <a:spAutoFit/>
              </a:bodyPr>
              <a:lstStyle/>
              <a:p>
                <a:pPr algn="ctr"/>
                <a:r>
                  <a:rPr lang="ja-JP" altLang="en-US" sz="1600" dirty="0"/>
                  <a:t>灰：</a:t>
                </a:r>
                <a14:m>
                  <m:oMath xmlns:m="http://schemas.openxmlformats.org/officeDocument/2006/math">
                    <m:r>
                      <a:rPr kumimoji="1" lang="en-US" altLang="ja-JP" sz="1600" b="0" i="1" smtClean="0">
                        <a:latin typeface="Cambria Math" panose="02040503050406030204" pitchFamily="18" charset="0"/>
                      </a:rPr>
                      <m:t>𝑣</m:t>
                    </m:r>
                    <m:r>
                      <a:rPr kumimoji="1" lang="en-US" altLang="ja-JP" sz="1600" b="0" i="1" smtClean="0">
                        <a:latin typeface="Cambria Math" panose="02040503050406030204" pitchFamily="18" charset="0"/>
                      </a:rPr>
                      <m:t>&gt;0</m:t>
                    </m:r>
                  </m:oMath>
                </a14:m>
                <a:r>
                  <a:rPr lang="ja-JP" altLang="en-US" sz="1400" dirty="0"/>
                  <a:t>（違反領域）</a:t>
                </a:r>
                <a:endParaRPr lang="ja-JP" altLang="en-US" sz="1600" dirty="0"/>
              </a:p>
            </p:txBody>
          </p:sp>
        </mc:Choice>
        <mc:Fallback xmlns="">
          <p:sp>
            <p:nvSpPr>
              <p:cNvPr id="48" name="テキスト ボックス 47">
                <a:extLst>
                  <a:ext uri="{FF2B5EF4-FFF2-40B4-BE49-F238E27FC236}">
                    <a16:creationId xmlns:a16="http://schemas.microsoft.com/office/drawing/2014/main" id="{6E61D0C8-3008-447C-BD7D-C752D83AFA36}"/>
                  </a:ext>
                </a:extLst>
              </p:cNvPr>
              <p:cNvSpPr txBox="1">
                <a:spLocks noRot="1" noChangeAspect="1" noMove="1" noResize="1" noEditPoints="1" noAdjustHandles="1" noChangeArrowheads="1" noChangeShapeType="1" noTextEdit="1"/>
              </p:cNvSpPr>
              <p:nvPr/>
            </p:nvSpPr>
            <p:spPr>
              <a:xfrm>
                <a:off x="571984" y="2835294"/>
                <a:ext cx="2230247" cy="338554"/>
              </a:xfrm>
              <a:prstGeom prst="rect">
                <a:avLst/>
              </a:prstGeom>
              <a:blipFill>
                <a:blip r:embed="rId5"/>
                <a:stretch>
                  <a:fillRect t="-5357" b="-21429"/>
                </a:stretch>
              </a:blipFill>
            </p:spPr>
            <p:txBody>
              <a:bodyPr/>
              <a:lstStyle/>
              <a:p>
                <a:r>
                  <a:rPr lang="ja-JP" altLang="en-US">
                    <a:noFill/>
                  </a:rPr>
                  <a:t> </a:t>
                </a:r>
              </a:p>
            </p:txBody>
          </p:sp>
        </mc:Fallback>
      </mc:AlternateContent>
      <p:sp>
        <p:nvSpPr>
          <p:cNvPr id="49" name="テキスト ボックス 48">
            <a:extLst>
              <a:ext uri="{FF2B5EF4-FFF2-40B4-BE49-F238E27FC236}">
                <a16:creationId xmlns:a16="http://schemas.microsoft.com/office/drawing/2014/main" id="{45DD751A-A5C5-48B5-BDE3-740747DE1319}"/>
              </a:ext>
            </a:extLst>
          </p:cNvPr>
          <p:cNvSpPr txBox="1"/>
          <p:nvPr/>
        </p:nvSpPr>
        <p:spPr>
          <a:xfrm>
            <a:off x="5224501" y="3432643"/>
            <a:ext cx="1205683" cy="369332"/>
          </a:xfrm>
          <a:prstGeom prst="rect">
            <a:avLst/>
          </a:prstGeom>
          <a:noFill/>
        </p:spPr>
        <p:txBody>
          <a:bodyPr wrap="square" rtlCol="0">
            <a:spAutoFit/>
          </a:bodyPr>
          <a:lstStyle/>
          <a:p>
            <a:r>
              <a:rPr lang="ja-JP" altLang="en-US" dirty="0">
                <a:solidFill>
                  <a:schemeClr val="accent2"/>
                </a:solidFill>
              </a:rPr>
              <a:t>有望領域</a:t>
            </a:r>
          </a:p>
        </p:txBody>
      </p:sp>
      <p:sp>
        <p:nvSpPr>
          <p:cNvPr id="50" name="四角形: 角を丸くする 49">
            <a:extLst>
              <a:ext uri="{FF2B5EF4-FFF2-40B4-BE49-F238E27FC236}">
                <a16:creationId xmlns:a16="http://schemas.microsoft.com/office/drawing/2014/main" id="{2BD426A5-FEB3-4726-A988-3FC8DEC1D4E4}"/>
              </a:ext>
            </a:extLst>
          </p:cNvPr>
          <p:cNvSpPr/>
          <p:nvPr/>
        </p:nvSpPr>
        <p:spPr>
          <a:xfrm>
            <a:off x="4783587" y="3435510"/>
            <a:ext cx="372110" cy="369332"/>
          </a:xfrm>
          <a:prstGeom prst="round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60" name="吹き出し: 角を丸めた四角形 59">
            <a:extLst>
              <a:ext uri="{FF2B5EF4-FFF2-40B4-BE49-F238E27FC236}">
                <a16:creationId xmlns:a16="http://schemas.microsoft.com/office/drawing/2014/main" id="{8072BB04-FB61-47C5-B6C7-9257A00BAB04}"/>
              </a:ext>
            </a:extLst>
          </p:cNvPr>
          <p:cNvSpPr/>
          <p:nvPr/>
        </p:nvSpPr>
        <p:spPr>
          <a:xfrm>
            <a:off x="5030783" y="5400786"/>
            <a:ext cx="4250138" cy="582878"/>
          </a:xfrm>
          <a:prstGeom prst="wedgeRoundRectCallout">
            <a:avLst>
              <a:gd name="adj1" fmla="val 17457"/>
              <a:gd name="adj2" fmla="val -88283"/>
              <a:gd name="adj3" fmla="val 16667"/>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t>トレードオフ領域に高速に収束した後、重み調整によって可能領域側に選択圧を高められる</a:t>
            </a:r>
          </a:p>
        </p:txBody>
      </p:sp>
      <p:sp>
        <p:nvSpPr>
          <p:cNvPr id="61" name="吹き出し: 角を丸めた四角形 60">
            <a:extLst>
              <a:ext uri="{FF2B5EF4-FFF2-40B4-BE49-F238E27FC236}">
                <a16:creationId xmlns:a16="http://schemas.microsoft.com/office/drawing/2014/main" id="{1CB5F545-BE67-4171-BD9C-D6500E6DB72C}"/>
              </a:ext>
            </a:extLst>
          </p:cNvPr>
          <p:cNvSpPr/>
          <p:nvPr/>
        </p:nvSpPr>
        <p:spPr>
          <a:xfrm>
            <a:off x="9659689" y="5417503"/>
            <a:ext cx="2295395" cy="569731"/>
          </a:xfrm>
          <a:prstGeom prst="wedgeRoundRectCallout">
            <a:avLst>
              <a:gd name="adj1" fmla="val -14318"/>
              <a:gd name="adj2" fmla="val -94880"/>
              <a:gd name="adj3" fmla="val 16667"/>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t>徐々に可能領域に近づく</a:t>
            </a:r>
          </a:p>
        </p:txBody>
      </p:sp>
      <p:cxnSp>
        <p:nvCxnSpPr>
          <p:cNvPr id="39" name="直線コネクタ 38">
            <a:extLst>
              <a:ext uri="{FF2B5EF4-FFF2-40B4-BE49-F238E27FC236}">
                <a16:creationId xmlns:a16="http://schemas.microsoft.com/office/drawing/2014/main" id="{4071DFDD-B1B0-4F27-8818-4034981002F0}"/>
              </a:ext>
            </a:extLst>
          </p:cNvPr>
          <p:cNvCxnSpPr>
            <a:cxnSpLocks/>
          </p:cNvCxnSpPr>
          <p:nvPr/>
        </p:nvCxnSpPr>
        <p:spPr>
          <a:xfrm>
            <a:off x="571984" y="2436925"/>
            <a:ext cx="4959074"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0" name="テキスト ボックス 39">
            <a:extLst>
              <a:ext uri="{FF2B5EF4-FFF2-40B4-BE49-F238E27FC236}">
                <a16:creationId xmlns:a16="http://schemas.microsoft.com/office/drawing/2014/main" id="{3C75EDD3-8684-4E50-A206-A2DECD791C78}"/>
              </a:ext>
            </a:extLst>
          </p:cNvPr>
          <p:cNvSpPr txBox="1"/>
          <p:nvPr/>
        </p:nvSpPr>
        <p:spPr>
          <a:xfrm>
            <a:off x="1347764" y="2044241"/>
            <a:ext cx="3246045" cy="369332"/>
          </a:xfrm>
          <a:prstGeom prst="rect">
            <a:avLst/>
          </a:prstGeom>
          <a:noFill/>
        </p:spPr>
        <p:txBody>
          <a:bodyPr wrap="square" rtlCol="0">
            <a:spAutoFit/>
          </a:bodyPr>
          <a:lstStyle/>
          <a:p>
            <a:pPr algn="ctr"/>
            <a:r>
              <a:rPr lang="ja-JP" altLang="en-US" dirty="0"/>
              <a:t>パレートフロンティアが狭い例</a:t>
            </a:r>
          </a:p>
        </p:txBody>
      </p:sp>
      <p:cxnSp>
        <p:nvCxnSpPr>
          <p:cNvPr id="41" name="直線コネクタ 40">
            <a:extLst>
              <a:ext uri="{FF2B5EF4-FFF2-40B4-BE49-F238E27FC236}">
                <a16:creationId xmlns:a16="http://schemas.microsoft.com/office/drawing/2014/main" id="{4F7CD2C9-B9B1-4C37-9762-CF175FE8559E}"/>
              </a:ext>
            </a:extLst>
          </p:cNvPr>
          <p:cNvCxnSpPr>
            <a:cxnSpLocks/>
          </p:cNvCxnSpPr>
          <p:nvPr/>
        </p:nvCxnSpPr>
        <p:spPr>
          <a:xfrm>
            <a:off x="6631513" y="2436925"/>
            <a:ext cx="4959074"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2" name="テキスト ボックス 41">
            <a:extLst>
              <a:ext uri="{FF2B5EF4-FFF2-40B4-BE49-F238E27FC236}">
                <a16:creationId xmlns:a16="http://schemas.microsoft.com/office/drawing/2014/main" id="{50BBC4E3-C8E3-4ABE-AE16-3B462DA14055}"/>
              </a:ext>
            </a:extLst>
          </p:cNvPr>
          <p:cNvSpPr txBox="1"/>
          <p:nvPr/>
        </p:nvSpPr>
        <p:spPr>
          <a:xfrm>
            <a:off x="7488027" y="2044241"/>
            <a:ext cx="3246045" cy="369332"/>
          </a:xfrm>
          <a:prstGeom prst="rect">
            <a:avLst/>
          </a:prstGeom>
          <a:noFill/>
        </p:spPr>
        <p:txBody>
          <a:bodyPr wrap="square" rtlCol="0">
            <a:spAutoFit/>
          </a:bodyPr>
          <a:lstStyle/>
          <a:p>
            <a:pPr algn="ctr"/>
            <a:r>
              <a:rPr lang="ja-JP" altLang="en-US" dirty="0"/>
              <a:t>探索領域のケース</a:t>
            </a:r>
          </a:p>
        </p:txBody>
      </p:sp>
      <p:sp>
        <p:nvSpPr>
          <p:cNvPr id="43" name="テキスト ボックス 42">
            <a:extLst>
              <a:ext uri="{FF2B5EF4-FFF2-40B4-BE49-F238E27FC236}">
                <a16:creationId xmlns:a16="http://schemas.microsoft.com/office/drawing/2014/main" id="{7F685FE2-424A-4C47-A736-3DF59485F87E}"/>
              </a:ext>
            </a:extLst>
          </p:cNvPr>
          <p:cNvSpPr txBox="1"/>
          <p:nvPr/>
        </p:nvSpPr>
        <p:spPr>
          <a:xfrm>
            <a:off x="6799055" y="2603033"/>
            <a:ext cx="1877869" cy="338554"/>
          </a:xfrm>
          <a:prstGeom prst="rect">
            <a:avLst/>
          </a:prstGeom>
          <a:noFill/>
        </p:spPr>
        <p:txBody>
          <a:bodyPr wrap="square" rtlCol="0">
            <a:spAutoFit/>
          </a:bodyPr>
          <a:lstStyle/>
          <a:p>
            <a:pPr algn="ctr"/>
            <a:r>
              <a:rPr lang="ja-JP" altLang="en-US" sz="1600" b="1" dirty="0"/>
              <a:t>多目的アプローチ</a:t>
            </a:r>
          </a:p>
        </p:txBody>
      </p:sp>
      <p:sp>
        <p:nvSpPr>
          <p:cNvPr id="44" name="テキスト ボックス 43">
            <a:extLst>
              <a:ext uri="{FF2B5EF4-FFF2-40B4-BE49-F238E27FC236}">
                <a16:creationId xmlns:a16="http://schemas.microsoft.com/office/drawing/2014/main" id="{0C28A497-2516-45B7-B211-09CE0E305C9B}"/>
              </a:ext>
            </a:extLst>
          </p:cNvPr>
          <p:cNvSpPr txBox="1"/>
          <p:nvPr/>
        </p:nvSpPr>
        <p:spPr>
          <a:xfrm>
            <a:off x="9544919" y="2603033"/>
            <a:ext cx="1877869" cy="338554"/>
          </a:xfrm>
          <a:prstGeom prst="rect">
            <a:avLst/>
          </a:prstGeom>
          <a:noFill/>
        </p:spPr>
        <p:txBody>
          <a:bodyPr wrap="square" rtlCol="0">
            <a:spAutoFit/>
          </a:bodyPr>
          <a:lstStyle/>
          <a:p>
            <a:pPr algn="ctr"/>
            <a:r>
              <a:rPr lang="en-US" altLang="ja-JP" sz="1600" b="1" dirty="0"/>
              <a:t>Feasibility Rule</a:t>
            </a:r>
            <a:endParaRPr lang="ja-JP" altLang="en-US" sz="1600" b="1" dirty="0"/>
          </a:p>
        </p:txBody>
      </p:sp>
      <p:pic>
        <p:nvPicPr>
          <p:cNvPr id="63" name="図 62">
            <a:extLst>
              <a:ext uri="{FF2B5EF4-FFF2-40B4-BE49-F238E27FC236}">
                <a16:creationId xmlns:a16="http://schemas.microsoft.com/office/drawing/2014/main" id="{32D1F1CE-2A43-4D24-9BAB-E4D416F995F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33638" y="3066321"/>
            <a:ext cx="2042491" cy="2113678"/>
          </a:xfrm>
          <a:prstGeom prst="rect">
            <a:avLst/>
          </a:prstGeom>
        </p:spPr>
      </p:pic>
      <p:pic>
        <p:nvPicPr>
          <p:cNvPr id="64" name="図 63">
            <a:extLst>
              <a:ext uri="{FF2B5EF4-FFF2-40B4-BE49-F238E27FC236}">
                <a16:creationId xmlns:a16="http://schemas.microsoft.com/office/drawing/2014/main" id="{F8EA418B-E4AF-477A-89FB-840E24D940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15390" y="3066321"/>
            <a:ext cx="2042491" cy="2113678"/>
          </a:xfrm>
          <a:prstGeom prst="rect">
            <a:avLst/>
          </a:prstGeom>
        </p:spPr>
      </p:pic>
      <p:sp>
        <p:nvSpPr>
          <p:cNvPr id="65" name="四角形: 角を丸くする 64">
            <a:extLst>
              <a:ext uri="{FF2B5EF4-FFF2-40B4-BE49-F238E27FC236}">
                <a16:creationId xmlns:a16="http://schemas.microsoft.com/office/drawing/2014/main" id="{CA119A16-7EA5-4251-AC1A-F42733182190}"/>
              </a:ext>
            </a:extLst>
          </p:cNvPr>
          <p:cNvSpPr/>
          <p:nvPr/>
        </p:nvSpPr>
        <p:spPr>
          <a:xfrm rot="18822844">
            <a:off x="7727494" y="3857927"/>
            <a:ext cx="294309" cy="181609"/>
          </a:xfrm>
          <a:prstGeom prst="round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6"/>
              </a:solidFill>
            </a:endParaRPr>
          </a:p>
        </p:txBody>
      </p:sp>
      <p:sp>
        <p:nvSpPr>
          <p:cNvPr id="66" name="四角形: 角を丸くする 65">
            <a:extLst>
              <a:ext uri="{FF2B5EF4-FFF2-40B4-BE49-F238E27FC236}">
                <a16:creationId xmlns:a16="http://schemas.microsoft.com/office/drawing/2014/main" id="{0AD9F0AD-CA3D-4BAE-BC32-AD1B15C24F5A}"/>
              </a:ext>
            </a:extLst>
          </p:cNvPr>
          <p:cNvSpPr/>
          <p:nvPr/>
        </p:nvSpPr>
        <p:spPr>
          <a:xfrm>
            <a:off x="10536635" y="3673087"/>
            <a:ext cx="443582" cy="369743"/>
          </a:xfrm>
          <a:prstGeom prst="round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6"/>
              </a:solidFill>
            </a:endParaRPr>
          </a:p>
        </p:txBody>
      </p:sp>
      <p:sp>
        <p:nvSpPr>
          <p:cNvPr id="26" name="テキスト ボックス 25">
            <a:extLst>
              <a:ext uri="{FF2B5EF4-FFF2-40B4-BE49-F238E27FC236}">
                <a16:creationId xmlns:a16="http://schemas.microsoft.com/office/drawing/2014/main" id="{3E6B955F-204D-423A-91FE-9120615C9993}"/>
              </a:ext>
            </a:extLst>
          </p:cNvPr>
          <p:cNvSpPr txBox="1"/>
          <p:nvPr/>
        </p:nvSpPr>
        <p:spPr>
          <a:xfrm>
            <a:off x="571984" y="-20412"/>
            <a:ext cx="7953787" cy="338554"/>
          </a:xfrm>
          <a:prstGeom prst="rect">
            <a:avLst/>
          </a:prstGeom>
          <a:noFill/>
        </p:spPr>
        <p:txBody>
          <a:bodyPr wrap="square" rtlCol="0">
            <a:spAutoFit/>
          </a:bodyPr>
          <a:lstStyle/>
          <a:p>
            <a:r>
              <a:rPr kumimoji="1" lang="en-US" altLang="ja-JP" sz="1600" b="1" dirty="0">
                <a:solidFill>
                  <a:schemeClr val="bg1"/>
                </a:solidFill>
              </a:rPr>
              <a:t>2.2 </a:t>
            </a:r>
            <a:r>
              <a:rPr kumimoji="1" lang="ja-JP" altLang="en-US" sz="1600" b="1" dirty="0">
                <a:solidFill>
                  <a:schemeClr val="bg1"/>
                </a:solidFill>
              </a:rPr>
              <a:t>プラント操業スケジューリング問題への適用　</a:t>
            </a:r>
            <a:r>
              <a:rPr kumimoji="1" lang="en-US" altLang="ja-JP" sz="1600" b="1" dirty="0">
                <a:solidFill>
                  <a:schemeClr val="bg1"/>
                </a:solidFill>
              </a:rPr>
              <a:t>&gt;</a:t>
            </a:r>
            <a:r>
              <a:rPr kumimoji="1" lang="ja-JP" altLang="en-US" sz="1600" b="1" dirty="0">
                <a:solidFill>
                  <a:schemeClr val="bg1"/>
                </a:solidFill>
              </a:rPr>
              <a:t>　検証２</a:t>
            </a:r>
          </a:p>
        </p:txBody>
      </p:sp>
    </p:spTree>
    <p:extLst>
      <p:ext uri="{BB962C8B-B14F-4D97-AF65-F5344CB8AC3E}">
        <p14:creationId xmlns:p14="http://schemas.microsoft.com/office/powerpoint/2010/main" val="15148505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descr="グラフ, 折れ線グラフ&#10;&#10;自動的に生成された説明">
            <a:extLst>
              <a:ext uri="{FF2B5EF4-FFF2-40B4-BE49-F238E27FC236}">
                <a16:creationId xmlns:a16="http://schemas.microsoft.com/office/drawing/2014/main" id="{0488E52B-A45F-4130-B731-3BD65D312A1D}"/>
              </a:ext>
            </a:extLst>
          </p:cNvPr>
          <p:cNvPicPr>
            <a:picLocks noChangeAspect="1"/>
          </p:cNvPicPr>
          <p:nvPr/>
        </p:nvPicPr>
        <p:blipFill rotWithShape="1">
          <a:blip r:embed="rId2">
            <a:extLst>
              <a:ext uri="{28A0092B-C50C-407E-A947-70E740481C1C}">
                <a14:useLocalDpi xmlns:a14="http://schemas.microsoft.com/office/drawing/2010/main" val="0"/>
              </a:ext>
            </a:extLst>
          </a:blip>
          <a:srcRect t="5342"/>
          <a:stretch/>
        </p:blipFill>
        <p:spPr>
          <a:xfrm>
            <a:off x="1071102" y="2552700"/>
            <a:ext cx="3799371" cy="3673719"/>
          </a:xfrm>
          <a:prstGeom prst="rect">
            <a:avLst/>
          </a:prstGeom>
        </p:spPr>
      </p:pic>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28</a:t>
            </a:fld>
            <a:endParaRPr kumimoji="1" lang="ja-JP" altLang="en-US"/>
          </a:p>
        </p:txBody>
      </p:sp>
      <p:sp>
        <p:nvSpPr>
          <p:cNvPr id="47" name="タイトル 1">
            <a:extLst>
              <a:ext uri="{FF2B5EF4-FFF2-40B4-BE49-F238E27FC236}">
                <a16:creationId xmlns:a16="http://schemas.microsoft.com/office/drawing/2014/main" id="{4316DF47-0830-4A6D-AF30-C589259E0DF3}"/>
              </a:ext>
            </a:extLst>
          </p:cNvPr>
          <p:cNvSpPr>
            <a:spLocks noGrp="1"/>
          </p:cNvSpPr>
          <p:nvPr>
            <p:ph type="title"/>
          </p:nvPr>
        </p:nvSpPr>
        <p:spPr>
          <a:xfrm>
            <a:off x="517055" y="241034"/>
            <a:ext cx="11400125" cy="518094"/>
          </a:xfrm>
        </p:spPr>
        <p:txBody>
          <a:bodyPr/>
          <a:lstStyle/>
          <a:p>
            <a:r>
              <a:rPr lang="ja-JP" altLang="en-US" dirty="0"/>
              <a:t>考察：パレートフロンティアが広い場合での挙動</a:t>
            </a:r>
            <a:endParaRPr lang="en-US" dirty="0"/>
          </a:p>
        </p:txBody>
      </p:sp>
      <p:sp>
        <p:nvSpPr>
          <p:cNvPr id="52" name="テキスト プレースホルダー 2">
            <a:extLst>
              <a:ext uri="{FF2B5EF4-FFF2-40B4-BE49-F238E27FC236}">
                <a16:creationId xmlns:a16="http://schemas.microsoft.com/office/drawing/2014/main" id="{C9267424-E1F2-4834-9AAF-37679E5974BA}"/>
              </a:ext>
            </a:extLst>
          </p:cNvPr>
          <p:cNvSpPr txBox="1">
            <a:spLocks/>
          </p:cNvSpPr>
          <p:nvPr/>
        </p:nvSpPr>
        <p:spPr>
          <a:xfrm>
            <a:off x="408178" y="936557"/>
            <a:ext cx="11509002" cy="587433"/>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トレードオフ領域への収束は効率的でないことがある。</a:t>
            </a:r>
          </a:p>
          <a:p>
            <a:pPr lvl="1">
              <a:defRPr/>
            </a:pPr>
            <a:r>
              <a:rPr lang="ja-JP" altLang="en-US" sz="2400" dirty="0"/>
              <a:t>例えば、目的関数が線形、多数制約のとき、パレートフロンティアは広くなりやすい</a:t>
            </a:r>
            <a:endParaRPr lang="en-US" altLang="ja-JP" sz="2400" dirty="0"/>
          </a:p>
        </p:txBody>
      </p:sp>
      <mc:AlternateContent xmlns:mc="http://schemas.openxmlformats.org/markup-compatibility/2006" xmlns:a14="http://schemas.microsoft.com/office/drawing/2010/main">
        <mc:Choice Requires="a14">
          <p:sp>
            <p:nvSpPr>
              <p:cNvPr id="37" name="テキスト ボックス 36">
                <a:extLst>
                  <a:ext uri="{FF2B5EF4-FFF2-40B4-BE49-F238E27FC236}">
                    <a16:creationId xmlns:a16="http://schemas.microsoft.com/office/drawing/2014/main" id="{5663319C-6735-495D-A649-0102E689DB09}"/>
                  </a:ext>
                </a:extLst>
              </p:cNvPr>
              <p:cNvSpPr txBox="1"/>
              <p:nvPr/>
            </p:nvSpPr>
            <p:spPr>
              <a:xfrm>
                <a:off x="-11614" y="4919594"/>
                <a:ext cx="1877869" cy="338554"/>
              </a:xfrm>
              <a:prstGeom prst="rect">
                <a:avLst/>
              </a:prstGeom>
              <a:noFill/>
            </p:spPr>
            <p:txBody>
              <a:bodyPr wrap="square" rtlCol="0">
                <a:spAutoFit/>
              </a:bodyPr>
              <a:lstStyle/>
              <a:p>
                <a:pPr algn="ctr"/>
                <a:r>
                  <a:rPr lang="ja-JP" altLang="en-US" sz="1600" dirty="0"/>
                  <a:t>赤：</a:t>
                </a:r>
                <a14:m>
                  <m:oMath xmlns:m="http://schemas.openxmlformats.org/officeDocument/2006/math">
                    <m:r>
                      <a:rPr kumimoji="1" lang="en-US" altLang="ja-JP" sz="1600" b="0" i="1" smtClean="0">
                        <a:latin typeface="Cambria Math" panose="02040503050406030204" pitchFamily="18" charset="0"/>
                      </a:rPr>
                      <m:t>𝑓</m:t>
                    </m:r>
                  </m:oMath>
                </a14:m>
                <a:r>
                  <a:rPr lang="ja-JP" altLang="en-US" sz="1600" dirty="0"/>
                  <a:t>が小さい領域</a:t>
                </a:r>
              </a:p>
            </p:txBody>
          </p:sp>
        </mc:Choice>
        <mc:Fallback xmlns="">
          <p:sp>
            <p:nvSpPr>
              <p:cNvPr id="37" name="テキスト ボックス 36">
                <a:extLst>
                  <a:ext uri="{FF2B5EF4-FFF2-40B4-BE49-F238E27FC236}">
                    <a16:creationId xmlns:a16="http://schemas.microsoft.com/office/drawing/2014/main" id="{5663319C-6735-495D-A649-0102E689DB09}"/>
                  </a:ext>
                </a:extLst>
              </p:cNvPr>
              <p:cNvSpPr txBox="1">
                <a:spLocks noRot="1" noChangeAspect="1" noMove="1" noResize="1" noEditPoints="1" noAdjustHandles="1" noChangeArrowheads="1" noChangeShapeType="1" noTextEdit="1"/>
              </p:cNvSpPr>
              <p:nvPr/>
            </p:nvSpPr>
            <p:spPr>
              <a:xfrm>
                <a:off x="-11614" y="4919594"/>
                <a:ext cx="1877869" cy="338554"/>
              </a:xfrm>
              <a:prstGeom prst="rect">
                <a:avLst/>
              </a:prstGeom>
              <a:blipFill>
                <a:blip r:embed="rId3"/>
                <a:stretch>
                  <a:fillRect t="-5357" b="-2142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8" name="テキスト ボックス 37">
                <a:extLst>
                  <a:ext uri="{FF2B5EF4-FFF2-40B4-BE49-F238E27FC236}">
                    <a16:creationId xmlns:a16="http://schemas.microsoft.com/office/drawing/2014/main" id="{0109DCCB-EB46-41D0-9425-3EC019EB2FE0}"/>
                  </a:ext>
                </a:extLst>
              </p:cNvPr>
              <p:cNvSpPr txBox="1"/>
              <p:nvPr/>
            </p:nvSpPr>
            <p:spPr>
              <a:xfrm>
                <a:off x="4610610" y="2808848"/>
                <a:ext cx="1877869" cy="338554"/>
              </a:xfrm>
              <a:prstGeom prst="rect">
                <a:avLst/>
              </a:prstGeom>
              <a:noFill/>
            </p:spPr>
            <p:txBody>
              <a:bodyPr wrap="square" rtlCol="0">
                <a:spAutoFit/>
              </a:bodyPr>
              <a:lstStyle/>
              <a:p>
                <a:pPr algn="ctr"/>
                <a:r>
                  <a:rPr lang="ja-JP" altLang="en-US" sz="1600" dirty="0"/>
                  <a:t>青：</a:t>
                </a:r>
                <a14:m>
                  <m:oMath xmlns:m="http://schemas.openxmlformats.org/officeDocument/2006/math">
                    <m:r>
                      <a:rPr kumimoji="1" lang="en-US" altLang="ja-JP" sz="1600" b="0" i="1" smtClean="0">
                        <a:latin typeface="Cambria Math" panose="02040503050406030204" pitchFamily="18" charset="0"/>
                      </a:rPr>
                      <m:t>𝑣</m:t>
                    </m:r>
                  </m:oMath>
                </a14:m>
                <a:r>
                  <a:rPr lang="ja-JP" altLang="en-US" sz="1600" dirty="0"/>
                  <a:t>が小さい領域</a:t>
                </a:r>
              </a:p>
            </p:txBody>
          </p:sp>
        </mc:Choice>
        <mc:Fallback xmlns="">
          <p:sp>
            <p:nvSpPr>
              <p:cNvPr id="38" name="テキスト ボックス 37">
                <a:extLst>
                  <a:ext uri="{FF2B5EF4-FFF2-40B4-BE49-F238E27FC236}">
                    <a16:creationId xmlns:a16="http://schemas.microsoft.com/office/drawing/2014/main" id="{0109DCCB-EB46-41D0-9425-3EC019EB2FE0}"/>
                  </a:ext>
                </a:extLst>
              </p:cNvPr>
              <p:cNvSpPr txBox="1">
                <a:spLocks noRot="1" noChangeAspect="1" noMove="1" noResize="1" noEditPoints="1" noAdjustHandles="1" noChangeArrowheads="1" noChangeShapeType="1" noTextEdit="1"/>
              </p:cNvSpPr>
              <p:nvPr/>
            </p:nvSpPr>
            <p:spPr>
              <a:xfrm>
                <a:off x="4610610" y="2808848"/>
                <a:ext cx="1877869" cy="338554"/>
              </a:xfrm>
              <a:prstGeom prst="rect">
                <a:avLst/>
              </a:prstGeom>
              <a:blipFill>
                <a:blip r:embed="rId4"/>
                <a:stretch>
                  <a:fillRect t="-5455" b="-23636"/>
                </a:stretch>
              </a:blipFill>
            </p:spPr>
            <p:txBody>
              <a:bodyPr/>
              <a:lstStyle/>
              <a:p>
                <a:r>
                  <a:rPr lang="ja-JP" altLang="en-US">
                    <a:noFill/>
                  </a:rPr>
                  <a:t> </a:t>
                </a:r>
              </a:p>
            </p:txBody>
          </p:sp>
        </mc:Fallback>
      </mc:AlternateContent>
      <p:sp>
        <p:nvSpPr>
          <p:cNvPr id="45" name="テキスト ボックス 44">
            <a:extLst>
              <a:ext uri="{FF2B5EF4-FFF2-40B4-BE49-F238E27FC236}">
                <a16:creationId xmlns:a16="http://schemas.microsoft.com/office/drawing/2014/main" id="{77166B7F-5E8D-4963-B3C5-826414207EB0}"/>
              </a:ext>
            </a:extLst>
          </p:cNvPr>
          <p:cNvSpPr txBox="1"/>
          <p:nvPr/>
        </p:nvSpPr>
        <p:spPr>
          <a:xfrm>
            <a:off x="2280203" y="4750317"/>
            <a:ext cx="1877869" cy="338554"/>
          </a:xfrm>
          <a:prstGeom prst="rect">
            <a:avLst/>
          </a:prstGeom>
          <a:noFill/>
        </p:spPr>
        <p:txBody>
          <a:bodyPr wrap="square" rtlCol="0">
            <a:spAutoFit/>
          </a:bodyPr>
          <a:lstStyle/>
          <a:p>
            <a:pPr algn="ctr"/>
            <a:r>
              <a:rPr lang="ja-JP" altLang="en-US" sz="1600" dirty="0"/>
              <a:t>パレートフロンティア</a:t>
            </a:r>
          </a:p>
        </p:txBody>
      </p:sp>
      <p:sp>
        <p:nvSpPr>
          <p:cNvPr id="46" name="四角形: 角を丸くする 45">
            <a:extLst>
              <a:ext uri="{FF2B5EF4-FFF2-40B4-BE49-F238E27FC236}">
                <a16:creationId xmlns:a16="http://schemas.microsoft.com/office/drawing/2014/main" id="{1470BB34-4C15-4BC1-A9C2-2C5DB7057018}"/>
              </a:ext>
            </a:extLst>
          </p:cNvPr>
          <p:cNvSpPr/>
          <p:nvPr/>
        </p:nvSpPr>
        <p:spPr>
          <a:xfrm rot="2699388">
            <a:off x="3630436" y="2904833"/>
            <a:ext cx="934416" cy="516394"/>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48" name="テキスト ボックス 47">
                <a:extLst>
                  <a:ext uri="{FF2B5EF4-FFF2-40B4-BE49-F238E27FC236}">
                    <a16:creationId xmlns:a16="http://schemas.microsoft.com/office/drawing/2014/main" id="{6E61D0C8-3008-447C-BD7D-C752D83AFA36}"/>
                  </a:ext>
                </a:extLst>
              </p:cNvPr>
              <p:cNvSpPr txBox="1"/>
              <p:nvPr/>
            </p:nvSpPr>
            <p:spPr>
              <a:xfrm>
                <a:off x="740540" y="3209276"/>
                <a:ext cx="2230247" cy="338554"/>
              </a:xfrm>
              <a:prstGeom prst="rect">
                <a:avLst/>
              </a:prstGeom>
              <a:noFill/>
            </p:spPr>
            <p:txBody>
              <a:bodyPr wrap="square" rtlCol="0">
                <a:spAutoFit/>
              </a:bodyPr>
              <a:lstStyle/>
              <a:p>
                <a:pPr algn="ctr"/>
                <a:r>
                  <a:rPr lang="ja-JP" altLang="en-US" sz="1600" dirty="0"/>
                  <a:t>灰：</a:t>
                </a:r>
                <a14:m>
                  <m:oMath xmlns:m="http://schemas.openxmlformats.org/officeDocument/2006/math">
                    <m:r>
                      <a:rPr kumimoji="1" lang="en-US" altLang="ja-JP" sz="1600" b="0" i="1" smtClean="0">
                        <a:latin typeface="Cambria Math" panose="02040503050406030204" pitchFamily="18" charset="0"/>
                      </a:rPr>
                      <m:t>𝑣</m:t>
                    </m:r>
                    <m:r>
                      <a:rPr kumimoji="1" lang="en-US" altLang="ja-JP" sz="1600" b="0" i="1" smtClean="0">
                        <a:latin typeface="Cambria Math" panose="02040503050406030204" pitchFamily="18" charset="0"/>
                      </a:rPr>
                      <m:t>&gt;0</m:t>
                    </m:r>
                  </m:oMath>
                </a14:m>
                <a:r>
                  <a:rPr lang="ja-JP" altLang="en-US" sz="1400" dirty="0"/>
                  <a:t>（違反領域）</a:t>
                </a:r>
                <a:endParaRPr lang="ja-JP" altLang="en-US" sz="1600" dirty="0"/>
              </a:p>
            </p:txBody>
          </p:sp>
        </mc:Choice>
        <mc:Fallback xmlns="">
          <p:sp>
            <p:nvSpPr>
              <p:cNvPr id="48" name="テキスト ボックス 47">
                <a:extLst>
                  <a:ext uri="{FF2B5EF4-FFF2-40B4-BE49-F238E27FC236}">
                    <a16:creationId xmlns:a16="http://schemas.microsoft.com/office/drawing/2014/main" id="{6E61D0C8-3008-447C-BD7D-C752D83AFA36}"/>
                  </a:ext>
                </a:extLst>
              </p:cNvPr>
              <p:cNvSpPr txBox="1">
                <a:spLocks noRot="1" noChangeAspect="1" noMove="1" noResize="1" noEditPoints="1" noAdjustHandles="1" noChangeArrowheads="1" noChangeShapeType="1" noTextEdit="1"/>
              </p:cNvSpPr>
              <p:nvPr/>
            </p:nvSpPr>
            <p:spPr>
              <a:xfrm>
                <a:off x="740540" y="3209276"/>
                <a:ext cx="2230247" cy="338554"/>
              </a:xfrm>
              <a:prstGeom prst="rect">
                <a:avLst/>
              </a:prstGeom>
              <a:blipFill>
                <a:blip r:embed="rId5"/>
                <a:stretch>
                  <a:fillRect t="-5357" b="-21429"/>
                </a:stretch>
              </a:blipFill>
            </p:spPr>
            <p:txBody>
              <a:bodyPr/>
              <a:lstStyle/>
              <a:p>
                <a:r>
                  <a:rPr lang="ja-JP" altLang="en-US">
                    <a:noFill/>
                  </a:rPr>
                  <a:t> </a:t>
                </a:r>
              </a:p>
            </p:txBody>
          </p:sp>
        </mc:Fallback>
      </mc:AlternateContent>
      <p:sp>
        <p:nvSpPr>
          <p:cNvPr id="49" name="テキスト ボックス 48">
            <a:extLst>
              <a:ext uri="{FF2B5EF4-FFF2-40B4-BE49-F238E27FC236}">
                <a16:creationId xmlns:a16="http://schemas.microsoft.com/office/drawing/2014/main" id="{45DD751A-A5C5-48B5-BDE3-740747DE1319}"/>
              </a:ext>
            </a:extLst>
          </p:cNvPr>
          <p:cNvSpPr txBox="1"/>
          <p:nvPr/>
        </p:nvSpPr>
        <p:spPr>
          <a:xfrm>
            <a:off x="5224501" y="3432643"/>
            <a:ext cx="1205683" cy="369332"/>
          </a:xfrm>
          <a:prstGeom prst="rect">
            <a:avLst/>
          </a:prstGeom>
          <a:noFill/>
        </p:spPr>
        <p:txBody>
          <a:bodyPr wrap="square" rtlCol="0">
            <a:spAutoFit/>
          </a:bodyPr>
          <a:lstStyle/>
          <a:p>
            <a:r>
              <a:rPr lang="ja-JP" altLang="en-US" dirty="0">
                <a:solidFill>
                  <a:schemeClr val="accent2"/>
                </a:solidFill>
              </a:rPr>
              <a:t>有望領域</a:t>
            </a:r>
          </a:p>
        </p:txBody>
      </p:sp>
      <p:sp>
        <p:nvSpPr>
          <p:cNvPr id="50" name="四角形: 角を丸くする 49">
            <a:extLst>
              <a:ext uri="{FF2B5EF4-FFF2-40B4-BE49-F238E27FC236}">
                <a16:creationId xmlns:a16="http://schemas.microsoft.com/office/drawing/2014/main" id="{2BD426A5-FEB3-4726-A988-3FC8DEC1D4E4}"/>
              </a:ext>
            </a:extLst>
          </p:cNvPr>
          <p:cNvSpPr/>
          <p:nvPr/>
        </p:nvSpPr>
        <p:spPr>
          <a:xfrm>
            <a:off x="4783587" y="3435510"/>
            <a:ext cx="372110" cy="369332"/>
          </a:xfrm>
          <a:prstGeom prst="round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pic>
        <p:nvPicPr>
          <p:cNvPr id="51" name="図 50" descr="グラフ, 折れ線グラフ&#10;&#10;自動的に生成された説明">
            <a:extLst>
              <a:ext uri="{FF2B5EF4-FFF2-40B4-BE49-F238E27FC236}">
                <a16:creationId xmlns:a16="http://schemas.microsoft.com/office/drawing/2014/main" id="{87BF08F9-72FB-4145-B90E-3ECBAAA909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60088" y="2958540"/>
            <a:ext cx="2161132" cy="2207608"/>
          </a:xfrm>
          <a:prstGeom prst="rect">
            <a:avLst/>
          </a:prstGeom>
        </p:spPr>
      </p:pic>
      <p:pic>
        <p:nvPicPr>
          <p:cNvPr id="53" name="図 52" descr="グラフ, 折れ線グラフ&#10;&#10;自動的に生成された説明">
            <a:extLst>
              <a:ext uri="{FF2B5EF4-FFF2-40B4-BE49-F238E27FC236}">
                <a16:creationId xmlns:a16="http://schemas.microsoft.com/office/drawing/2014/main" id="{CBEF6D33-4AC9-4C46-ACC2-DC407CC9D6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03288" y="2958540"/>
            <a:ext cx="2161132" cy="2207608"/>
          </a:xfrm>
          <a:prstGeom prst="rect">
            <a:avLst/>
          </a:prstGeom>
        </p:spPr>
      </p:pic>
      <p:sp>
        <p:nvSpPr>
          <p:cNvPr id="54" name="四角形: 角を丸くする 53">
            <a:extLst>
              <a:ext uri="{FF2B5EF4-FFF2-40B4-BE49-F238E27FC236}">
                <a16:creationId xmlns:a16="http://schemas.microsoft.com/office/drawing/2014/main" id="{5B46D530-FD40-4224-BCC0-67A38C969C20}"/>
              </a:ext>
            </a:extLst>
          </p:cNvPr>
          <p:cNvSpPr/>
          <p:nvPr/>
        </p:nvSpPr>
        <p:spPr>
          <a:xfrm rot="18822844">
            <a:off x="7130858" y="3734620"/>
            <a:ext cx="1487581" cy="428223"/>
          </a:xfrm>
          <a:prstGeom prst="round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6"/>
              </a:solidFill>
            </a:endParaRPr>
          </a:p>
        </p:txBody>
      </p:sp>
      <p:sp>
        <p:nvSpPr>
          <p:cNvPr id="55" name="四角形: 角を丸くする 54">
            <a:extLst>
              <a:ext uri="{FF2B5EF4-FFF2-40B4-BE49-F238E27FC236}">
                <a16:creationId xmlns:a16="http://schemas.microsoft.com/office/drawing/2014/main" id="{4C6A55C0-D6E3-485C-B917-E2AE9992FAE5}"/>
              </a:ext>
            </a:extLst>
          </p:cNvPr>
          <p:cNvSpPr/>
          <p:nvPr/>
        </p:nvSpPr>
        <p:spPr>
          <a:xfrm>
            <a:off x="11003786" y="3125932"/>
            <a:ext cx="443582" cy="369743"/>
          </a:xfrm>
          <a:prstGeom prst="round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6"/>
              </a:solidFill>
            </a:endParaRPr>
          </a:p>
        </p:txBody>
      </p:sp>
      <p:sp>
        <p:nvSpPr>
          <p:cNvPr id="56" name="テキスト ボックス 55">
            <a:extLst>
              <a:ext uri="{FF2B5EF4-FFF2-40B4-BE49-F238E27FC236}">
                <a16:creationId xmlns:a16="http://schemas.microsoft.com/office/drawing/2014/main" id="{DD19BC81-FA99-470E-8A25-168B5FCE2ABE}"/>
              </a:ext>
            </a:extLst>
          </p:cNvPr>
          <p:cNvSpPr txBox="1"/>
          <p:nvPr/>
        </p:nvSpPr>
        <p:spPr>
          <a:xfrm>
            <a:off x="6799055" y="2603033"/>
            <a:ext cx="1877869" cy="338554"/>
          </a:xfrm>
          <a:prstGeom prst="rect">
            <a:avLst/>
          </a:prstGeom>
          <a:noFill/>
        </p:spPr>
        <p:txBody>
          <a:bodyPr wrap="square" rtlCol="0">
            <a:spAutoFit/>
          </a:bodyPr>
          <a:lstStyle/>
          <a:p>
            <a:pPr algn="ctr"/>
            <a:r>
              <a:rPr lang="ja-JP" altLang="en-US" sz="1600" b="1" dirty="0"/>
              <a:t>多目的アプローチ</a:t>
            </a:r>
          </a:p>
        </p:txBody>
      </p:sp>
      <p:sp>
        <p:nvSpPr>
          <p:cNvPr id="57" name="テキスト ボックス 56">
            <a:extLst>
              <a:ext uri="{FF2B5EF4-FFF2-40B4-BE49-F238E27FC236}">
                <a16:creationId xmlns:a16="http://schemas.microsoft.com/office/drawing/2014/main" id="{FE7A5276-B180-447C-947A-57D4C82C3747}"/>
              </a:ext>
            </a:extLst>
          </p:cNvPr>
          <p:cNvSpPr txBox="1"/>
          <p:nvPr/>
        </p:nvSpPr>
        <p:spPr>
          <a:xfrm>
            <a:off x="9544919" y="2603033"/>
            <a:ext cx="1877869" cy="338554"/>
          </a:xfrm>
          <a:prstGeom prst="rect">
            <a:avLst/>
          </a:prstGeom>
          <a:noFill/>
        </p:spPr>
        <p:txBody>
          <a:bodyPr wrap="square" rtlCol="0">
            <a:spAutoFit/>
          </a:bodyPr>
          <a:lstStyle/>
          <a:p>
            <a:pPr algn="ctr"/>
            <a:r>
              <a:rPr lang="en-US" altLang="ja-JP" sz="1600" b="1" dirty="0"/>
              <a:t>Feasibility Rule</a:t>
            </a:r>
            <a:endParaRPr lang="ja-JP" altLang="en-US" sz="1600" b="1" dirty="0"/>
          </a:p>
        </p:txBody>
      </p:sp>
      <p:sp>
        <p:nvSpPr>
          <p:cNvPr id="58" name="テキスト ボックス 57">
            <a:extLst>
              <a:ext uri="{FF2B5EF4-FFF2-40B4-BE49-F238E27FC236}">
                <a16:creationId xmlns:a16="http://schemas.microsoft.com/office/drawing/2014/main" id="{485087E5-C18E-42CA-B51C-5F6DB5095D25}"/>
              </a:ext>
            </a:extLst>
          </p:cNvPr>
          <p:cNvSpPr txBox="1"/>
          <p:nvPr/>
        </p:nvSpPr>
        <p:spPr>
          <a:xfrm>
            <a:off x="5452882" y="4552013"/>
            <a:ext cx="1329746" cy="338554"/>
          </a:xfrm>
          <a:prstGeom prst="rect">
            <a:avLst/>
          </a:prstGeom>
          <a:noFill/>
        </p:spPr>
        <p:txBody>
          <a:bodyPr wrap="square" rtlCol="0">
            <a:spAutoFit/>
          </a:bodyPr>
          <a:lstStyle/>
          <a:p>
            <a:pPr algn="ctr"/>
            <a:r>
              <a:rPr lang="ja-JP" altLang="en-US" sz="1600" dirty="0">
                <a:solidFill>
                  <a:schemeClr val="accent3"/>
                </a:solidFill>
              </a:rPr>
              <a:t>探索領域</a:t>
            </a:r>
          </a:p>
        </p:txBody>
      </p:sp>
      <p:cxnSp>
        <p:nvCxnSpPr>
          <p:cNvPr id="59" name="直線コネクタ 58">
            <a:extLst>
              <a:ext uri="{FF2B5EF4-FFF2-40B4-BE49-F238E27FC236}">
                <a16:creationId xmlns:a16="http://schemas.microsoft.com/office/drawing/2014/main" id="{CB89497A-FC7B-4280-A475-AF9DBAADDA76}"/>
              </a:ext>
            </a:extLst>
          </p:cNvPr>
          <p:cNvCxnSpPr>
            <a:cxnSpLocks/>
          </p:cNvCxnSpPr>
          <p:nvPr/>
        </p:nvCxnSpPr>
        <p:spPr>
          <a:xfrm>
            <a:off x="6631513" y="2440592"/>
            <a:ext cx="4959074"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0" name="吹き出し: 角を丸めた四角形 59">
            <a:extLst>
              <a:ext uri="{FF2B5EF4-FFF2-40B4-BE49-F238E27FC236}">
                <a16:creationId xmlns:a16="http://schemas.microsoft.com/office/drawing/2014/main" id="{8072BB04-FB61-47C5-B6C7-9257A00BAB04}"/>
              </a:ext>
            </a:extLst>
          </p:cNvPr>
          <p:cNvSpPr/>
          <p:nvPr/>
        </p:nvSpPr>
        <p:spPr>
          <a:xfrm>
            <a:off x="4827801" y="5428859"/>
            <a:ext cx="4675152" cy="587433"/>
          </a:xfrm>
          <a:prstGeom prst="wedgeRoundRectCallout">
            <a:avLst>
              <a:gd name="adj1" fmla="val 17457"/>
              <a:gd name="adj2" fmla="val -88283"/>
              <a:gd name="adj3" fmla="val 16667"/>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t>重み調整によって、可能領域側に選択圧を強くできるが、トレードオフ領域への圧力が優先される</a:t>
            </a:r>
          </a:p>
        </p:txBody>
      </p:sp>
      <p:sp>
        <p:nvSpPr>
          <p:cNvPr id="61" name="吹き出し: 角を丸めた四角形 60">
            <a:extLst>
              <a:ext uri="{FF2B5EF4-FFF2-40B4-BE49-F238E27FC236}">
                <a16:creationId xmlns:a16="http://schemas.microsoft.com/office/drawing/2014/main" id="{1CB5F545-BE67-4171-BD9C-D6500E6DB72C}"/>
              </a:ext>
            </a:extLst>
          </p:cNvPr>
          <p:cNvSpPr/>
          <p:nvPr/>
        </p:nvSpPr>
        <p:spPr>
          <a:xfrm>
            <a:off x="9554444" y="5428858"/>
            <a:ext cx="2524934" cy="589621"/>
          </a:xfrm>
          <a:prstGeom prst="wedgeRoundRectCallout">
            <a:avLst>
              <a:gd name="adj1" fmla="val -14318"/>
              <a:gd name="adj2" fmla="val -94880"/>
              <a:gd name="adj3" fmla="val 16667"/>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t>結果的に可能解のほうが最適解に近い</a:t>
            </a:r>
          </a:p>
        </p:txBody>
      </p:sp>
      <p:sp>
        <p:nvSpPr>
          <p:cNvPr id="62" name="四角形: 角を丸くする 61">
            <a:extLst>
              <a:ext uri="{FF2B5EF4-FFF2-40B4-BE49-F238E27FC236}">
                <a16:creationId xmlns:a16="http://schemas.microsoft.com/office/drawing/2014/main" id="{E8297F6D-1D83-410C-95C7-8FB7C0101249}"/>
              </a:ext>
            </a:extLst>
          </p:cNvPr>
          <p:cNvSpPr/>
          <p:nvPr/>
        </p:nvSpPr>
        <p:spPr>
          <a:xfrm>
            <a:off x="5245664" y="4542419"/>
            <a:ext cx="372110" cy="369332"/>
          </a:xfrm>
          <a:prstGeom prst="round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cxnSp>
        <p:nvCxnSpPr>
          <p:cNvPr id="63" name="直線コネクタ 62">
            <a:extLst>
              <a:ext uri="{FF2B5EF4-FFF2-40B4-BE49-F238E27FC236}">
                <a16:creationId xmlns:a16="http://schemas.microsoft.com/office/drawing/2014/main" id="{9C8D5F9D-2041-458B-A3C8-F2527FD009E2}"/>
              </a:ext>
            </a:extLst>
          </p:cNvPr>
          <p:cNvCxnSpPr>
            <a:cxnSpLocks/>
          </p:cNvCxnSpPr>
          <p:nvPr/>
        </p:nvCxnSpPr>
        <p:spPr>
          <a:xfrm>
            <a:off x="571984" y="2433259"/>
            <a:ext cx="4959074"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4" name="テキスト ボックス 63">
            <a:extLst>
              <a:ext uri="{FF2B5EF4-FFF2-40B4-BE49-F238E27FC236}">
                <a16:creationId xmlns:a16="http://schemas.microsoft.com/office/drawing/2014/main" id="{E2CAA5EF-6C3C-43B4-926F-A6478595863C}"/>
              </a:ext>
            </a:extLst>
          </p:cNvPr>
          <p:cNvSpPr txBox="1"/>
          <p:nvPr/>
        </p:nvSpPr>
        <p:spPr>
          <a:xfrm>
            <a:off x="1347764" y="2044241"/>
            <a:ext cx="3246045" cy="369332"/>
          </a:xfrm>
          <a:prstGeom prst="rect">
            <a:avLst/>
          </a:prstGeom>
          <a:noFill/>
        </p:spPr>
        <p:txBody>
          <a:bodyPr wrap="square" rtlCol="0">
            <a:spAutoFit/>
          </a:bodyPr>
          <a:lstStyle/>
          <a:p>
            <a:pPr algn="ctr"/>
            <a:r>
              <a:rPr lang="ja-JP" altLang="en-US" dirty="0"/>
              <a:t>パレートフロンティアが広い例</a:t>
            </a:r>
          </a:p>
        </p:txBody>
      </p:sp>
      <p:sp>
        <p:nvSpPr>
          <p:cNvPr id="65" name="テキスト ボックス 64">
            <a:extLst>
              <a:ext uri="{FF2B5EF4-FFF2-40B4-BE49-F238E27FC236}">
                <a16:creationId xmlns:a16="http://schemas.microsoft.com/office/drawing/2014/main" id="{2B841E9A-24EC-4C97-91AE-5CC8FB83D8A6}"/>
              </a:ext>
            </a:extLst>
          </p:cNvPr>
          <p:cNvSpPr txBox="1"/>
          <p:nvPr/>
        </p:nvSpPr>
        <p:spPr>
          <a:xfrm>
            <a:off x="7488027" y="2044241"/>
            <a:ext cx="3246045" cy="369332"/>
          </a:xfrm>
          <a:prstGeom prst="rect">
            <a:avLst/>
          </a:prstGeom>
          <a:noFill/>
        </p:spPr>
        <p:txBody>
          <a:bodyPr wrap="square" rtlCol="0">
            <a:spAutoFit/>
          </a:bodyPr>
          <a:lstStyle/>
          <a:p>
            <a:pPr algn="ctr"/>
            <a:r>
              <a:rPr lang="ja-JP" altLang="en-US" dirty="0"/>
              <a:t>探索領域のケース</a:t>
            </a:r>
          </a:p>
        </p:txBody>
      </p:sp>
      <p:sp>
        <p:nvSpPr>
          <p:cNvPr id="28" name="テキスト ボックス 27">
            <a:extLst>
              <a:ext uri="{FF2B5EF4-FFF2-40B4-BE49-F238E27FC236}">
                <a16:creationId xmlns:a16="http://schemas.microsoft.com/office/drawing/2014/main" id="{7447A0E5-4516-41F4-A2CD-86BA36332A08}"/>
              </a:ext>
            </a:extLst>
          </p:cNvPr>
          <p:cNvSpPr txBox="1"/>
          <p:nvPr/>
        </p:nvSpPr>
        <p:spPr>
          <a:xfrm>
            <a:off x="571984" y="-20412"/>
            <a:ext cx="7953787" cy="338554"/>
          </a:xfrm>
          <a:prstGeom prst="rect">
            <a:avLst/>
          </a:prstGeom>
          <a:noFill/>
        </p:spPr>
        <p:txBody>
          <a:bodyPr wrap="square" rtlCol="0">
            <a:spAutoFit/>
          </a:bodyPr>
          <a:lstStyle/>
          <a:p>
            <a:r>
              <a:rPr kumimoji="1" lang="en-US" altLang="ja-JP" sz="1600" b="1" dirty="0">
                <a:solidFill>
                  <a:schemeClr val="bg1"/>
                </a:solidFill>
              </a:rPr>
              <a:t>2.2 </a:t>
            </a:r>
            <a:r>
              <a:rPr kumimoji="1" lang="ja-JP" altLang="en-US" sz="1600" b="1" dirty="0">
                <a:solidFill>
                  <a:schemeClr val="bg1"/>
                </a:solidFill>
              </a:rPr>
              <a:t>プラント操業スケジューリング問題への適用　</a:t>
            </a:r>
            <a:r>
              <a:rPr kumimoji="1" lang="en-US" altLang="ja-JP" sz="1600" b="1" dirty="0">
                <a:solidFill>
                  <a:schemeClr val="bg1"/>
                </a:solidFill>
              </a:rPr>
              <a:t>&gt;</a:t>
            </a:r>
            <a:r>
              <a:rPr kumimoji="1" lang="ja-JP" altLang="en-US" sz="1600" b="1" dirty="0">
                <a:solidFill>
                  <a:schemeClr val="bg1"/>
                </a:solidFill>
              </a:rPr>
              <a:t>　検証２</a:t>
            </a:r>
          </a:p>
        </p:txBody>
      </p:sp>
    </p:spTree>
    <p:extLst>
      <p:ext uri="{BB962C8B-B14F-4D97-AF65-F5344CB8AC3E}">
        <p14:creationId xmlns:p14="http://schemas.microsoft.com/office/powerpoint/2010/main" val="17287267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8EC5A200-B899-4909-9015-44AED6D1ED25}"/>
              </a:ext>
            </a:extLst>
          </p:cNvPr>
          <p:cNvSpPr>
            <a:spLocks noGrp="1"/>
          </p:cNvSpPr>
          <p:nvPr>
            <p:ph type="sldNum" sz="quarter" idx="10"/>
          </p:nvPr>
        </p:nvSpPr>
        <p:spPr/>
        <p:txBody>
          <a:bodyPr/>
          <a:lstStyle/>
          <a:p>
            <a:fld id="{584EAAFE-CFE5-40AD-8E95-5BFF290DC5CF}" type="slidenum">
              <a:rPr kumimoji="1" lang="ja-JP" altLang="en-US" smtClean="0"/>
              <a:pPr/>
              <a:t>29</a:t>
            </a:fld>
            <a:endParaRPr kumimoji="1" lang="ja-JP" altLang="en-US"/>
          </a:p>
        </p:txBody>
      </p:sp>
      <p:sp>
        <p:nvSpPr>
          <p:cNvPr id="34" name="テキスト プレースホルダー 5">
            <a:extLst>
              <a:ext uri="{FF2B5EF4-FFF2-40B4-BE49-F238E27FC236}">
                <a16:creationId xmlns:a16="http://schemas.microsoft.com/office/drawing/2014/main" id="{24D1FC3E-3B9F-44E2-9167-F738C1A1A3A2}"/>
              </a:ext>
            </a:extLst>
          </p:cNvPr>
          <p:cNvSpPr>
            <a:spLocks noGrp="1"/>
          </p:cNvSpPr>
          <p:nvPr>
            <p:ph type="body" sz="quarter" idx="11"/>
          </p:nvPr>
        </p:nvSpPr>
        <p:spPr>
          <a:xfrm>
            <a:off x="517055" y="901759"/>
            <a:ext cx="11341887" cy="689974"/>
          </a:xfrm>
        </p:spPr>
        <p:txBody>
          <a:bodyPr/>
          <a:lstStyle/>
          <a:p>
            <a:r>
              <a:rPr lang="ja-JP" altLang="en-US" sz="2800" dirty="0"/>
              <a:t>問題と手法の関係を明らかにした。</a:t>
            </a:r>
            <a:endParaRPr lang="en-US" altLang="ja-JP" sz="2800" dirty="0"/>
          </a:p>
        </p:txBody>
      </p:sp>
      <p:sp>
        <p:nvSpPr>
          <p:cNvPr id="4" name="テキスト ボックス 3">
            <a:extLst>
              <a:ext uri="{FF2B5EF4-FFF2-40B4-BE49-F238E27FC236}">
                <a16:creationId xmlns:a16="http://schemas.microsoft.com/office/drawing/2014/main" id="{46B462AF-137A-554E-6899-25567458CFF6}"/>
              </a:ext>
            </a:extLst>
          </p:cNvPr>
          <p:cNvSpPr txBox="1"/>
          <p:nvPr/>
        </p:nvSpPr>
        <p:spPr>
          <a:xfrm>
            <a:off x="6918828" y="2506870"/>
            <a:ext cx="3950462" cy="338554"/>
          </a:xfrm>
          <a:prstGeom prst="rect">
            <a:avLst/>
          </a:prstGeom>
          <a:noFill/>
        </p:spPr>
        <p:txBody>
          <a:bodyPr wrap="square" rtlCol="0">
            <a:spAutoFit/>
          </a:bodyPr>
          <a:lstStyle/>
          <a:p>
            <a:pPr algn="ctr"/>
            <a:r>
              <a:rPr kumimoji="1" lang="ja-JP" altLang="en-US" sz="1600" b="1" dirty="0">
                <a:solidFill>
                  <a:schemeClr val="accent1"/>
                </a:solidFill>
              </a:rPr>
              <a:t>制約を満たす解を効率良く獲得できた</a:t>
            </a:r>
            <a:endParaRPr kumimoji="1" lang="en-US" altLang="ja-JP" sz="1600" b="1" dirty="0">
              <a:solidFill>
                <a:schemeClr val="accent1"/>
              </a:solidFill>
            </a:endParaRPr>
          </a:p>
        </p:txBody>
      </p:sp>
      <p:sp>
        <p:nvSpPr>
          <p:cNvPr id="5" name="テキスト ボックス 4">
            <a:extLst>
              <a:ext uri="{FF2B5EF4-FFF2-40B4-BE49-F238E27FC236}">
                <a16:creationId xmlns:a16="http://schemas.microsoft.com/office/drawing/2014/main" id="{56BF655B-1BB0-23D5-4BC9-FCCB26201630}"/>
              </a:ext>
            </a:extLst>
          </p:cNvPr>
          <p:cNvSpPr txBox="1"/>
          <p:nvPr/>
        </p:nvSpPr>
        <p:spPr>
          <a:xfrm>
            <a:off x="7184322" y="1969440"/>
            <a:ext cx="3419475" cy="369332"/>
          </a:xfrm>
          <a:prstGeom prst="rect">
            <a:avLst/>
          </a:prstGeom>
          <a:noFill/>
        </p:spPr>
        <p:txBody>
          <a:bodyPr wrap="square" rtlCol="0">
            <a:spAutoFit/>
          </a:bodyPr>
          <a:lstStyle/>
          <a:p>
            <a:pPr algn="ctr"/>
            <a:r>
              <a:rPr kumimoji="1" lang="ja-JP" altLang="en-US" dirty="0"/>
              <a:t>違反量減少優先アプローチ</a:t>
            </a:r>
          </a:p>
        </p:txBody>
      </p:sp>
      <p:cxnSp>
        <p:nvCxnSpPr>
          <p:cNvPr id="6" name="直線コネクタ 5">
            <a:extLst>
              <a:ext uri="{FF2B5EF4-FFF2-40B4-BE49-F238E27FC236}">
                <a16:creationId xmlns:a16="http://schemas.microsoft.com/office/drawing/2014/main" id="{0A0901A1-0CA7-A207-C280-B88F8C4BC5BC}"/>
              </a:ext>
            </a:extLst>
          </p:cNvPr>
          <p:cNvCxnSpPr>
            <a:cxnSpLocks/>
          </p:cNvCxnSpPr>
          <p:nvPr/>
        </p:nvCxnSpPr>
        <p:spPr>
          <a:xfrm flipH="1">
            <a:off x="6604274" y="2390742"/>
            <a:ext cx="4579570"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 name="テキスト ボックス 6">
            <a:extLst>
              <a:ext uri="{FF2B5EF4-FFF2-40B4-BE49-F238E27FC236}">
                <a16:creationId xmlns:a16="http://schemas.microsoft.com/office/drawing/2014/main" id="{AFB89019-EBED-91E4-A4B7-C8C3EF79DBE2}"/>
              </a:ext>
            </a:extLst>
          </p:cNvPr>
          <p:cNvSpPr txBox="1"/>
          <p:nvPr/>
        </p:nvSpPr>
        <p:spPr>
          <a:xfrm>
            <a:off x="1650999" y="1961876"/>
            <a:ext cx="3257733" cy="369332"/>
          </a:xfrm>
          <a:prstGeom prst="rect">
            <a:avLst/>
          </a:prstGeom>
          <a:noFill/>
        </p:spPr>
        <p:txBody>
          <a:bodyPr wrap="square" rtlCol="0">
            <a:spAutoFit/>
          </a:bodyPr>
          <a:lstStyle/>
          <a:p>
            <a:pPr algn="ctr"/>
            <a:r>
              <a:rPr kumimoji="1" lang="ja-JP" altLang="en-US" dirty="0"/>
              <a:t>多目的アプローチ（問題分割）</a:t>
            </a:r>
          </a:p>
        </p:txBody>
      </p:sp>
      <p:cxnSp>
        <p:nvCxnSpPr>
          <p:cNvPr id="8" name="直線コネクタ 7">
            <a:extLst>
              <a:ext uri="{FF2B5EF4-FFF2-40B4-BE49-F238E27FC236}">
                <a16:creationId xmlns:a16="http://schemas.microsoft.com/office/drawing/2014/main" id="{49043AFD-DE0A-3C40-CC26-B2114B646CCF}"/>
              </a:ext>
            </a:extLst>
          </p:cNvPr>
          <p:cNvCxnSpPr>
            <a:cxnSpLocks/>
          </p:cNvCxnSpPr>
          <p:nvPr/>
        </p:nvCxnSpPr>
        <p:spPr>
          <a:xfrm flipH="1">
            <a:off x="1198243" y="2390742"/>
            <a:ext cx="4163245"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テキスト ボックス 8">
                <a:extLst>
                  <a:ext uri="{FF2B5EF4-FFF2-40B4-BE49-F238E27FC236}">
                    <a16:creationId xmlns:a16="http://schemas.microsoft.com/office/drawing/2014/main" id="{06EA7A03-5080-B4DF-7658-E2810DDC6F01}"/>
                  </a:ext>
                </a:extLst>
              </p:cNvPr>
              <p:cNvSpPr txBox="1"/>
              <p:nvPr/>
            </p:nvSpPr>
            <p:spPr>
              <a:xfrm>
                <a:off x="1138183" y="2883291"/>
                <a:ext cx="4283365" cy="338554"/>
              </a:xfrm>
              <a:prstGeom prst="rect">
                <a:avLst/>
              </a:prstGeom>
              <a:noFill/>
            </p:spPr>
            <p:txBody>
              <a:bodyPr wrap="square" rtlCol="0">
                <a:spAutoFit/>
              </a:bodyPr>
              <a:lstStyle/>
              <a:p>
                <a:pPr algn="ctr"/>
                <a14:m>
                  <m:oMath xmlns:m="http://schemas.openxmlformats.org/officeDocument/2006/math">
                    <m:r>
                      <a:rPr kumimoji="1" lang="en-US" altLang="ja-JP" sz="1600" b="0" i="1" smtClean="0">
                        <a:solidFill>
                          <a:schemeClr val="accent1"/>
                        </a:solidFill>
                        <a:latin typeface="Cambria Math" panose="02040503050406030204" pitchFamily="18" charset="0"/>
                      </a:rPr>
                      <m:t>(</m:t>
                    </m:r>
                    <m:r>
                      <a:rPr kumimoji="1" lang="en-US" altLang="ja-JP" sz="1600" b="0" i="1" smtClean="0">
                        <a:solidFill>
                          <a:schemeClr val="accent1"/>
                        </a:solidFill>
                        <a:latin typeface="Cambria Math" panose="02040503050406030204" pitchFamily="18" charset="0"/>
                      </a:rPr>
                      <m:t>𝑓</m:t>
                    </m:r>
                    <m:r>
                      <a:rPr kumimoji="1" lang="en-US" altLang="ja-JP" sz="1600" b="0" i="1" smtClean="0">
                        <a:solidFill>
                          <a:schemeClr val="accent1"/>
                        </a:solidFill>
                        <a:latin typeface="Cambria Math" panose="02040503050406030204" pitchFamily="18" charset="0"/>
                      </a:rPr>
                      <m:t>,</m:t>
                    </m:r>
                    <m:r>
                      <a:rPr kumimoji="1" lang="en-US" altLang="ja-JP" sz="1600" b="0" i="1" smtClean="0">
                        <a:solidFill>
                          <a:schemeClr val="accent1"/>
                        </a:solidFill>
                        <a:latin typeface="Cambria Math" panose="02040503050406030204" pitchFamily="18" charset="0"/>
                      </a:rPr>
                      <m:t>𝑣</m:t>
                    </m:r>
                    <m:r>
                      <a:rPr kumimoji="1" lang="en-US" altLang="ja-JP" sz="1600" b="0" i="1" smtClean="0">
                        <a:solidFill>
                          <a:schemeClr val="accent1"/>
                        </a:solidFill>
                        <a:latin typeface="Cambria Math" panose="02040503050406030204" pitchFamily="18" charset="0"/>
                      </a:rPr>
                      <m:t>)</m:t>
                    </m:r>
                  </m:oMath>
                </a14:m>
                <a:r>
                  <a:rPr kumimoji="1" lang="ja-JP" altLang="en-US" sz="1600" b="1" dirty="0">
                    <a:solidFill>
                      <a:schemeClr val="accent1"/>
                    </a:solidFill>
                  </a:rPr>
                  <a:t>のパレートフロンティアに近い解を獲得できる</a:t>
                </a:r>
                <a:endParaRPr kumimoji="1" lang="en-US" altLang="ja-JP" sz="1600" b="1" dirty="0">
                  <a:solidFill>
                    <a:schemeClr val="accent1"/>
                  </a:solidFill>
                </a:endParaRPr>
              </a:p>
            </p:txBody>
          </p:sp>
        </mc:Choice>
        <mc:Fallback xmlns="">
          <p:sp>
            <p:nvSpPr>
              <p:cNvPr id="9" name="テキスト ボックス 8">
                <a:extLst>
                  <a:ext uri="{FF2B5EF4-FFF2-40B4-BE49-F238E27FC236}">
                    <a16:creationId xmlns:a16="http://schemas.microsoft.com/office/drawing/2014/main" id="{06EA7A03-5080-B4DF-7658-E2810DDC6F01}"/>
                  </a:ext>
                </a:extLst>
              </p:cNvPr>
              <p:cNvSpPr txBox="1">
                <a:spLocks noRot="1" noChangeAspect="1" noMove="1" noResize="1" noEditPoints="1" noAdjustHandles="1" noChangeArrowheads="1" noChangeShapeType="1" noTextEdit="1"/>
              </p:cNvSpPr>
              <p:nvPr/>
            </p:nvSpPr>
            <p:spPr>
              <a:xfrm>
                <a:off x="1138183" y="2883291"/>
                <a:ext cx="4283365" cy="338554"/>
              </a:xfrm>
              <a:prstGeom prst="rect">
                <a:avLst/>
              </a:prstGeom>
              <a:blipFill>
                <a:blip r:embed="rId2"/>
                <a:stretch>
                  <a:fillRect t="-5357" r="-142" b="-21429"/>
                </a:stretch>
              </a:blipFill>
            </p:spPr>
            <p:txBody>
              <a:bodyPr/>
              <a:lstStyle/>
              <a:p>
                <a:r>
                  <a:rPr lang="ja-JP" altLang="en-US">
                    <a:noFill/>
                  </a:rPr>
                  <a:t> </a:t>
                </a:r>
              </a:p>
            </p:txBody>
          </p:sp>
        </mc:Fallback>
      </mc:AlternateContent>
      <p:sp>
        <p:nvSpPr>
          <p:cNvPr id="12" name="テキスト ボックス 11">
            <a:extLst>
              <a:ext uri="{FF2B5EF4-FFF2-40B4-BE49-F238E27FC236}">
                <a16:creationId xmlns:a16="http://schemas.microsoft.com/office/drawing/2014/main" id="{4F6CAC0D-E911-64E9-1409-B8BA7946958E}"/>
              </a:ext>
            </a:extLst>
          </p:cNvPr>
          <p:cNvSpPr txBox="1"/>
          <p:nvPr/>
        </p:nvSpPr>
        <p:spPr>
          <a:xfrm>
            <a:off x="1251438" y="2506870"/>
            <a:ext cx="4056854" cy="338554"/>
          </a:xfrm>
          <a:prstGeom prst="rect">
            <a:avLst/>
          </a:prstGeom>
          <a:noFill/>
        </p:spPr>
        <p:txBody>
          <a:bodyPr wrap="square" rtlCol="0">
            <a:spAutoFit/>
          </a:bodyPr>
          <a:lstStyle/>
          <a:p>
            <a:pPr algn="ctr"/>
            <a:r>
              <a:rPr kumimoji="1" lang="ja-JP" altLang="en-US" sz="1600" b="1" dirty="0">
                <a:solidFill>
                  <a:schemeClr val="accent4"/>
                </a:solidFill>
              </a:rPr>
              <a:t>可能解獲得という点では優位でないことがある</a:t>
            </a:r>
            <a:endParaRPr kumimoji="1" lang="en-US" altLang="ja-JP" sz="1600" b="1" dirty="0">
              <a:solidFill>
                <a:schemeClr val="accent4"/>
              </a:solidFill>
            </a:endParaRPr>
          </a:p>
        </p:txBody>
      </p:sp>
      <p:sp>
        <p:nvSpPr>
          <p:cNvPr id="13" name="テキスト ボックス 12">
            <a:extLst>
              <a:ext uri="{FF2B5EF4-FFF2-40B4-BE49-F238E27FC236}">
                <a16:creationId xmlns:a16="http://schemas.microsoft.com/office/drawing/2014/main" id="{2596C10A-5427-7F02-3AC7-6866DB0B2A49}"/>
              </a:ext>
            </a:extLst>
          </p:cNvPr>
          <p:cNvSpPr txBox="1"/>
          <p:nvPr/>
        </p:nvSpPr>
        <p:spPr>
          <a:xfrm>
            <a:off x="6885643" y="2896545"/>
            <a:ext cx="4016832" cy="338554"/>
          </a:xfrm>
          <a:prstGeom prst="rect">
            <a:avLst/>
          </a:prstGeom>
          <a:noFill/>
        </p:spPr>
        <p:txBody>
          <a:bodyPr wrap="square" rtlCol="0">
            <a:spAutoFit/>
          </a:bodyPr>
          <a:lstStyle/>
          <a:p>
            <a:pPr algn="ctr"/>
            <a:r>
              <a:rPr kumimoji="1" lang="ja-JP" altLang="en-US" sz="1600" b="1" dirty="0">
                <a:solidFill>
                  <a:schemeClr val="accent4"/>
                </a:solidFill>
              </a:rPr>
              <a:t>可能解獲得後、局所解に停滞しやすい</a:t>
            </a:r>
            <a:endParaRPr kumimoji="1" lang="en-US" altLang="ja-JP" sz="1600" b="1" dirty="0">
              <a:solidFill>
                <a:schemeClr val="accent4"/>
              </a:solidFill>
            </a:endParaRPr>
          </a:p>
        </p:txBody>
      </p:sp>
      <p:sp>
        <p:nvSpPr>
          <p:cNvPr id="15" name="テキスト ボックス 14">
            <a:extLst>
              <a:ext uri="{FF2B5EF4-FFF2-40B4-BE49-F238E27FC236}">
                <a16:creationId xmlns:a16="http://schemas.microsoft.com/office/drawing/2014/main" id="{65A794E5-B039-B7FB-FE0F-79F3202B644E}"/>
              </a:ext>
            </a:extLst>
          </p:cNvPr>
          <p:cNvSpPr txBox="1"/>
          <p:nvPr/>
        </p:nvSpPr>
        <p:spPr>
          <a:xfrm>
            <a:off x="285434" y="1449922"/>
            <a:ext cx="11754166" cy="400110"/>
          </a:xfrm>
          <a:prstGeom prst="rect">
            <a:avLst/>
          </a:prstGeom>
          <a:noFill/>
        </p:spPr>
        <p:txBody>
          <a:bodyPr wrap="square" rtlCol="0">
            <a:spAutoFit/>
          </a:bodyPr>
          <a:lstStyle/>
          <a:p>
            <a:pPr algn="ctr"/>
            <a:r>
              <a:rPr kumimoji="1" lang="ja-JP" altLang="en-US" sz="2000" dirty="0"/>
              <a:t>想定：パレートフロンティアが広い</a:t>
            </a:r>
            <a:r>
              <a:rPr kumimoji="1" lang="ja-JP" altLang="en-US" dirty="0"/>
              <a:t>（多数制約、目的関数が線形）</a:t>
            </a:r>
            <a:r>
              <a:rPr kumimoji="1" lang="ja-JP" altLang="en-US" sz="2000" dirty="0"/>
              <a:t>、実行可能領域が非連結</a:t>
            </a:r>
            <a:r>
              <a:rPr kumimoji="1" lang="ja-JP" altLang="en-US" dirty="0"/>
              <a:t>（可能集合同士は近い）</a:t>
            </a:r>
            <a:endParaRPr kumimoji="1" lang="ja-JP" altLang="en-US" sz="2000" dirty="0"/>
          </a:p>
        </p:txBody>
      </p:sp>
      <p:sp>
        <p:nvSpPr>
          <p:cNvPr id="16" name="二等辺三角形 15">
            <a:extLst>
              <a:ext uri="{FF2B5EF4-FFF2-40B4-BE49-F238E27FC236}">
                <a16:creationId xmlns:a16="http://schemas.microsoft.com/office/drawing/2014/main" id="{13431BEB-2CDF-41DF-0346-F30F4F292135}"/>
              </a:ext>
            </a:extLst>
          </p:cNvPr>
          <p:cNvSpPr/>
          <p:nvPr/>
        </p:nvSpPr>
        <p:spPr>
          <a:xfrm rot="10800000">
            <a:off x="5567798" y="3365569"/>
            <a:ext cx="920933" cy="269805"/>
          </a:xfrm>
          <a:prstGeom prst="triangl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9" name="テキスト プレースホルダー 5">
            <a:extLst>
              <a:ext uri="{FF2B5EF4-FFF2-40B4-BE49-F238E27FC236}">
                <a16:creationId xmlns:a16="http://schemas.microsoft.com/office/drawing/2014/main" id="{5F66CDB5-DE42-EB0D-86CF-13229A5CA829}"/>
              </a:ext>
            </a:extLst>
          </p:cNvPr>
          <p:cNvSpPr txBox="1">
            <a:spLocks/>
          </p:cNvSpPr>
          <p:nvPr/>
        </p:nvSpPr>
        <p:spPr>
          <a:xfrm>
            <a:off x="575293" y="3729132"/>
            <a:ext cx="11341887" cy="1936048"/>
          </a:xfrm>
          <a:prstGeom prst="rect">
            <a:avLst/>
          </a:prstGeom>
        </p:spPr>
        <p:txBody>
          <a:bodyPr vert="horz" lIns="91440" tIns="45720" rIns="91440" bIns="45720" rtlCol="0">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800" dirty="0"/>
              <a:t>よって、より最適な可能解を獲得するには、可能解獲得を優先し、目的関数値を改善する方法（二段階アプローチ）が期待される。</a:t>
            </a:r>
            <a:endParaRPr lang="en-US" altLang="ja-JP" sz="2800" dirty="0"/>
          </a:p>
          <a:p>
            <a:r>
              <a:rPr lang="ja-JP" altLang="en-US" sz="2800" dirty="0"/>
              <a:t>しかし、そのまま二段階目に移行しても、しばらくの間解を改善できない。</a:t>
            </a:r>
            <a:endParaRPr lang="en-US" altLang="ja-JP" sz="2800" dirty="0"/>
          </a:p>
          <a:p>
            <a:pPr lvl="1"/>
            <a:r>
              <a:rPr lang="ja-JP" altLang="en-US" sz="2400" dirty="0"/>
              <a:t>パレートフロンティアへ広がる方向が優先され、目標部位をすぐに近似できない</a:t>
            </a:r>
            <a:endParaRPr lang="en-US" altLang="ja-JP" sz="2400" dirty="0"/>
          </a:p>
          <a:p>
            <a:pPr lvl="1"/>
            <a:r>
              <a:rPr lang="ja-JP" altLang="en-US" sz="2400" dirty="0"/>
              <a:t>切替条件、初期個体、スケール差の対策など、二段階目に適合する上での課題がある</a:t>
            </a:r>
            <a:endParaRPr lang="en-US" altLang="ja-JP" sz="2400" dirty="0"/>
          </a:p>
        </p:txBody>
      </p:sp>
      <p:sp>
        <p:nvSpPr>
          <p:cNvPr id="18" name="テキスト ボックス 17">
            <a:extLst>
              <a:ext uri="{FF2B5EF4-FFF2-40B4-BE49-F238E27FC236}">
                <a16:creationId xmlns:a16="http://schemas.microsoft.com/office/drawing/2014/main" id="{1F5B842D-CFB3-41C2-9E6D-EA19A5D74C57}"/>
              </a:ext>
            </a:extLst>
          </p:cNvPr>
          <p:cNvSpPr txBox="1"/>
          <p:nvPr/>
        </p:nvSpPr>
        <p:spPr>
          <a:xfrm>
            <a:off x="571984" y="-20412"/>
            <a:ext cx="7953787" cy="338554"/>
          </a:xfrm>
          <a:prstGeom prst="rect">
            <a:avLst/>
          </a:prstGeom>
          <a:noFill/>
        </p:spPr>
        <p:txBody>
          <a:bodyPr wrap="square" rtlCol="0">
            <a:spAutoFit/>
          </a:bodyPr>
          <a:lstStyle/>
          <a:p>
            <a:r>
              <a:rPr lang="en-US" altLang="ja-JP" sz="1600" b="1" dirty="0">
                <a:solidFill>
                  <a:schemeClr val="bg1"/>
                </a:solidFill>
              </a:rPr>
              <a:t>2. </a:t>
            </a:r>
            <a:r>
              <a:rPr kumimoji="1" lang="ja-JP" altLang="en-US" sz="1600" b="1" dirty="0">
                <a:solidFill>
                  <a:schemeClr val="bg1"/>
                </a:solidFill>
              </a:rPr>
              <a:t>上期の研究成果</a:t>
            </a:r>
          </a:p>
        </p:txBody>
      </p:sp>
      <p:sp>
        <p:nvSpPr>
          <p:cNvPr id="20" name="タイトル 1">
            <a:extLst>
              <a:ext uri="{FF2B5EF4-FFF2-40B4-BE49-F238E27FC236}">
                <a16:creationId xmlns:a16="http://schemas.microsoft.com/office/drawing/2014/main" id="{D73BD743-A3B9-40E2-8498-58E291D594E3}"/>
              </a:ext>
            </a:extLst>
          </p:cNvPr>
          <p:cNvSpPr>
            <a:spLocks noGrp="1"/>
          </p:cNvSpPr>
          <p:nvPr>
            <p:ph type="title"/>
          </p:nvPr>
        </p:nvSpPr>
        <p:spPr>
          <a:xfrm>
            <a:off x="517055" y="241034"/>
            <a:ext cx="11400125" cy="518094"/>
          </a:xfrm>
        </p:spPr>
        <p:txBody>
          <a:bodyPr/>
          <a:lstStyle/>
          <a:p>
            <a:r>
              <a:rPr lang="ja-JP" altLang="en-US" dirty="0"/>
              <a:t>まとめと課題</a:t>
            </a:r>
            <a:endParaRPr lang="en-US" dirty="0"/>
          </a:p>
        </p:txBody>
      </p:sp>
    </p:spTree>
    <p:extLst>
      <p:ext uri="{BB962C8B-B14F-4D97-AF65-F5344CB8AC3E}">
        <p14:creationId xmlns:p14="http://schemas.microsoft.com/office/powerpoint/2010/main" val="32955410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lstStyle/>
          <a:p>
            <a:r>
              <a:rPr lang="ja-JP" altLang="en-US" dirty="0"/>
              <a:t>成果概要</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3</a:t>
            </a:fld>
            <a:endParaRPr kumimoji="1" lang="ja-JP" altLang="en-US"/>
          </a:p>
        </p:txBody>
      </p:sp>
      <p:sp>
        <p:nvSpPr>
          <p:cNvPr id="14" name="テキスト プレースホルダー 2">
            <a:extLst>
              <a:ext uri="{FF2B5EF4-FFF2-40B4-BE49-F238E27FC236}">
                <a16:creationId xmlns:a16="http://schemas.microsoft.com/office/drawing/2014/main" id="{E87AC5CB-0891-46ED-86C5-FF795F031FB1}"/>
              </a:ext>
            </a:extLst>
          </p:cNvPr>
          <p:cNvSpPr txBox="1">
            <a:spLocks/>
          </p:cNvSpPr>
          <p:nvPr/>
        </p:nvSpPr>
        <p:spPr>
          <a:xfrm>
            <a:off x="517054" y="1020574"/>
            <a:ext cx="11400125" cy="2356807"/>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アルゴリズム検討と検証を進め、一部成果を外部発表した。</a:t>
            </a:r>
            <a:endParaRPr lang="en-US" altLang="ja-JP" sz="2800" dirty="0"/>
          </a:p>
          <a:p>
            <a:pPr>
              <a:defRPr/>
            </a:pPr>
            <a:r>
              <a:rPr lang="ja-JP" altLang="en-US" sz="2800" dirty="0"/>
              <a:t>プラント操業スケジューリング問題を実装し、その問題に対して、アルゴリズムを適用し、性能検証した。</a:t>
            </a:r>
            <a:endParaRPr lang="en-US" altLang="ja-JP" sz="2800" dirty="0"/>
          </a:p>
          <a:p>
            <a:pPr>
              <a:defRPr/>
            </a:pPr>
            <a:r>
              <a:rPr lang="ja-JP" altLang="en-US" sz="2800" dirty="0"/>
              <a:t>性能検証を通じて、対象問題への適合性の観点で、アルゴリズムの特徴を明らかにした。</a:t>
            </a:r>
          </a:p>
        </p:txBody>
      </p:sp>
      <p:sp>
        <p:nvSpPr>
          <p:cNvPr id="8" name="テキスト ボックス 7">
            <a:extLst>
              <a:ext uri="{FF2B5EF4-FFF2-40B4-BE49-F238E27FC236}">
                <a16:creationId xmlns:a16="http://schemas.microsoft.com/office/drawing/2014/main" id="{7E7292E2-FDCA-420C-BABF-1E6510C0104D}"/>
              </a:ext>
            </a:extLst>
          </p:cNvPr>
          <p:cNvSpPr txBox="1"/>
          <p:nvPr/>
        </p:nvSpPr>
        <p:spPr>
          <a:xfrm>
            <a:off x="571984" y="-20412"/>
            <a:ext cx="2836193" cy="338554"/>
          </a:xfrm>
          <a:prstGeom prst="rect">
            <a:avLst/>
          </a:prstGeom>
          <a:noFill/>
        </p:spPr>
        <p:txBody>
          <a:bodyPr wrap="square" rtlCol="0">
            <a:spAutoFit/>
          </a:bodyPr>
          <a:lstStyle/>
          <a:p>
            <a:r>
              <a:rPr lang="en-US" altLang="ja-JP" sz="1600" b="1" dirty="0">
                <a:solidFill>
                  <a:schemeClr val="bg1"/>
                </a:solidFill>
              </a:rPr>
              <a:t>2. </a:t>
            </a:r>
            <a:r>
              <a:rPr kumimoji="1" lang="ja-JP" altLang="en-US" sz="1600" b="1" dirty="0">
                <a:solidFill>
                  <a:schemeClr val="bg1"/>
                </a:solidFill>
              </a:rPr>
              <a:t>上期の研究成果</a:t>
            </a:r>
          </a:p>
        </p:txBody>
      </p:sp>
    </p:spTree>
    <p:extLst>
      <p:ext uri="{BB962C8B-B14F-4D97-AF65-F5344CB8AC3E}">
        <p14:creationId xmlns:p14="http://schemas.microsoft.com/office/powerpoint/2010/main" val="341036166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lstStyle/>
          <a:p>
            <a:r>
              <a:rPr lang="ja-JP" altLang="en-US" dirty="0"/>
              <a:t>学生の研究体制</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30</a:t>
            </a:fld>
            <a:endParaRPr kumimoji="1" lang="ja-JP" altLang="en-US"/>
          </a:p>
        </p:txBody>
      </p:sp>
      <p:sp>
        <p:nvSpPr>
          <p:cNvPr id="8" name="テキスト プレースホルダー 2">
            <a:extLst>
              <a:ext uri="{FF2B5EF4-FFF2-40B4-BE49-F238E27FC236}">
                <a16:creationId xmlns:a16="http://schemas.microsoft.com/office/drawing/2014/main" id="{63F42F52-0594-4323-9EB5-C8E2E4FF5897}"/>
              </a:ext>
            </a:extLst>
          </p:cNvPr>
          <p:cNvSpPr txBox="1">
            <a:spLocks/>
          </p:cNvSpPr>
          <p:nvPr/>
        </p:nvSpPr>
        <p:spPr>
          <a:xfrm>
            <a:off x="408177" y="1078309"/>
            <a:ext cx="11400125" cy="1087217"/>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下期は最大</a:t>
            </a:r>
            <a:r>
              <a:rPr lang="en-US" altLang="ja-JP" sz="2800" dirty="0"/>
              <a:t>3</a:t>
            </a:r>
            <a:r>
              <a:rPr lang="ja-JP" altLang="en-US" sz="2800" dirty="0"/>
              <a:t>名体制で進めていただく。</a:t>
            </a:r>
            <a:endParaRPr lang="en-US" altLang="ja-JP" sz="2800" dirty="0"/>
          </a:p>
          <a:p>
            <a:pPr lvl="1">
              <a:defRPr/>
            </a:pPr>
            <a:r>
              <a:rPr lang="ja-JP" altLang="en-US" sz="2400" dirty="0"/>
              <a:t>学生の状況に伴って随時相談し、流動的に対応する</a:t>
            </a:r>
            <a:endParaRPr lang="en-US" altLang="ja-JP" dirty="0"/>
          </a:p>
        </p:txBody>
      </p:sp>
      <p:cxnSp>
        <p:nvCxnSpPr>
          <p:cNvPr id="10" name="直線コネクタ 9">
            <a:extLst>
              <a:ext uri="{FF2B5EF4-FFF2-40B4-BE49-F238E27FC236}">
                <a16:creationId xmlns:a16="http://schemas.microsoft.com/office/drawing/2014/main" id="{6AAB49B4-341C-4992-8802-3F1FB8CF3EDC}"/>
              </a:ext>
            </a:extLst>
          </p:cNvPr>
          <p:cNvCxnSpPr>
            <a:cxnSpLocks/>
          </p:cNvCxnSpPr>
          <p:nvPr/>
        </p:nvCxnSpPr>
        <p:spPr>
          <a:xfrm>
            <a:off x="2971837" y="2436867"/>
            <a:ext cx="0" cy="3291784"/>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2" name="テキスト ボックス 11">
            <a:extLst>
              <a:ext uri="{FF2B5EF4-FFF2-40B4-BE49-F238E27FC236}">
                <a16:creationId xmlns:a16="http://schemas.microsoft.com/office/drawing/2014/main" id="{73FBF112-3AF5-4131-8300-9ECF92151D5C}"/>
              </a:ext>
            </a:extLst>
          </p:cNvPr>
          <p:cNvSpPr txBox="1"/>
          <p:nvPr/>
        </p:nvSpPr>
        <p:spPr>
          <a:xfrm>
            <a:off x="9557518" y="2436867"/>
            <a:ext cx="697627" cy="400110"/>
          </a:xfrm>
          <a:prstGeom prst="rect">
            <a:avLst/>
          </a:prstGeom>
          <a:noFill/>
        </p:spPr>
        <p:txBody>
          <a:bodyPr wrap="none" rtlCol="0">
            <a:spAutoFit/>
          </a:bodyPr>
          <a:lstStyle/>
          <a:p>
            <a:r>
              <a:rPr kumimoji="1" lang="ja-JP" altLang="en-US" sz="2000" b="1" dirty="0"/>
              <a:t>担当</a:t>
            </a:r>
          </a:p>
        </p:txBody>
      </p:sp>
      <p:sp>
        <p:nvSpPr>
          <p:cNvPr id="13" name="テキスト ボックス 12">
            <a:extLst>
              <a:ext uri="{FF2B5EF4-FFF2-40B4-BE49-F238E27FC236}">
                <a16:creationId xmlns:a16="http://schemas.microsoft.com/office/drawing/2014/main" id="{8B9B0057-4549-4782-82CA-533243FAD4ED}"/>
              </a:ext>
            </a:extLst>
          </p:cNvPr>
          <p:cNvSpPr txBox="1"/>
          <p:nvPr/>
        </p:nvSpPr>
        <p:spPr>
          <a:xfrm>
            <a:off x="5169257" y="2428834"/>
            <a:ext cx="697627" cy="400110"/>
          </a:xfrm>
          <a:prstGeom prst="rect">
            <a:avLst/>
          </a:prstGeom>
          <a:noFill/>
        </p:spPr>
        <p:txBody>
          <a:bodyPr wrap="none" rtlCol="0">
            <a:spAutoFit/>
          </a:bodyPr>
          <a:lstStyle/>
          <a:p>
            <a:r>
              <a:rPr kumimoji="1" lang="ja-JP" altLang="en-US" sz="2000" b="1" dirty="0"/>
              <a:t>状況</a:t>
            </a:r>
          </a:p>
        </p:txBody>
      </p:sp>
      <p:cxnSp>
        <p:nvCxnSpPr>
          <p:cNvPr id="16" name="直線コネクタ 15">
            <a:extLst>
              <a:ext uri="{FF2B5EF4-FFF2-40B4-BE49-F238E27FC236}">
                <a16:creationId xmlns:a16="http://schemas.microsoft.com/office/drawing/2014/main" id="{C33B81BC-C855-47CB-BE29-7F967020CE1B}"/>
              </a:ext>
            </a:extLst>
          </p:cNvPr>
          <p:cNvCxnSpPr>
            <a:cxnSpLocks/>
          </p:cNvCxnSpPr>
          <p:nvPr/>
        </p:nvCxnSpPr>
        <p:spPr>
          <a:xfrm flipH="1" flipV="1">
            <a:off x="551613" y="2908991"/>
            <a:ext cx="11030317" cy="7612"/>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テキスト ボックス 20">
            <a:extLst>
              <a:ext uri="{FF2B5EF4-FFF2-40B4-BE49-F238E27FC236}">
                <a16:creationId xmlns:a16="http://schemas.microsoft.com/office/drawing/2014/main" id="{F3CC3692-7733-40DB-BA69-D78BA91B65CD}"/>
              </a:ext>
            </a:extLst>
          </p:cNvPr>
          <p:cNvSpPr txBox="1"/>
          <p:nvPr/>
        </p:nvSpPr>
        <p:spPr>
          <a:xfrm>
            <a:off x="3731363" y="3311227"/>
            <a:ext cx="3573414" cy="369332"/>
          </a:xfrm>
          <a:prstGeom prst="rect">
            <a:avLst/>
          </a:prstGeom>
          <a:noFill/>
        </p:spPr>
        <p:txBody>
          <a:bodyPr wrap="none" rtlCol="0">
            <a:spAutoFit/>
          </a:bodyPr>
          <a:lstStyle/>
          <a:p>
            <a:r>
              <a:rPr kumimoji="1" lang="ja-JP" altLang="en-US" dirty="0">
                <a:solidFill>
                  <a:schemeClr val="bg1">
                    <a:lumMod val="50000"/>
                  </a:schemeClr>
                </a:solidFill>
              </a:rPr>
              <a:t>博士課程では、多目的テーマを予定</a:t>
            </a:r>
          </a:p>
        </p:txBody>
      </p:sp>
      <p:sp>
        <p:nvSpPr>
          <p:cNvPr id="28" name="テキスト ボックス 27">
            <a:extLst>
              <a:ext uri="{FF2B5EF4-FFF2-40B4-BE49-F238E27FC236}">
                <a16:creationId xmlns:a16="http://schemas.microsoft.com/office/drawing/2014/main" id="{79A085FF-F4DA-402A-B930-78FC72FC22B9}"/>
              </a:ext>
            </a:extLst>
          </p:cNvPr>
          <p:cNvSpPr txBox="1"/>
          <p:nvPr/>
        </p:nvSpPr>
        <p:spPr>
          <a:xfrm>
            <a:off x="8601415" y="4520393"/>
            <a:ext cx="2609825" cy="369332"/>
          </a:xfrm>
          <a:prstGeom prst="rect">
            <a:avLst/>
          </a:prstGeom>
          <a:noFill/>
        </p:spPr>
        <p:txBody>
          <a:bodyPr wrap="square" rtlCol="0">
            <a:spAutoFit/>
          </a:bodyPr>
          <a:lstStyle/>
          <a:p>
            <a:pPr algn="ctr"/>
            <a:r>
              <a:rPr kumimoji="1" lang="ja-JP" altLang="en-US" dirty="0"/>
              <a:t>近傍生成法の開発・検証</a:t>
            </a:r>
          </a:p>
        </p:txBody>
      </p:sp>
      <p:sp>
        <p:nvSpPr>
          <p:cNvPr id="29" name="テキスト ボックス 28">
            <a:extLst>
              <a:ext uri="{FF2B5EF4-FFF2-40B4-BE49-F238E27FC236}">
                <a16:creationId xmlns:a16="http://schemas.microsoft.com/office/drawing/2014/main" id="{667BC34E-DE05-498A-9E2B-258BC68B17AA}"/>
              </a:ext>
            </a:extLst>
          </p:cNvPr>
          <p:cNvSpPr txBox="1"/>
          <p:nvPr/>
        </p:nvSpPr>
        <p:spPr>
          <a:xfrm>
            <a:off x="3502183" y="4520393"/>
            <a:ext cx="4031774" cy="369332"/>
          </a:xfrm>
          <a:prstGeom prst="rect">
            <a:avLst/>
          </a:prstGeom>
          <a:noFill/>
        </p:spPr>
        <p:txBody>
          <a:bodyPr wrap="square" rtlCol="0">
            <a:spAutoFit/>
          </a:bodyPr>
          <a:lstStyle/>
          <a:p>
            <a:pPr algn="ctr"/>
            <a:r>
              <a:rPr kumimoji="1" lang="ja-JP" altLang="en-US" dirty="0"/>
              <a:t>今後も、これまでの内容から発展する</a:t>
            </a:r>
            <a:endParaRPr kumimoji="1" lang="en-US" altLang="ja-JP" dirty="0"/>
          </a:p>
        </p:txBody>
      </p:sp>
      <p:cxnSp>
        <p:nvCxnSpPr>
          <p:cNvPr id="30" name="直線コネクタ 29">
            <a:extLst>
              <a:ext uri="{FF2B5EF4-FFF2-40B4-BE49-F238E27FC236}">
                <a16:creationId xmlns:a16="http://schemas.microsoft.com/office/drawing/2014/main" id="{69F7D3EC-A30E-4D8B-9DFB-917DA55FB692}"/>
              </a:ext>
            </a:extLst>
          </p:cNvPr>
          <p:cNvCxnSpPr>
            <a:cxnSpLocks/>
          </p:cNvCxnSpPr>
          <p:nvPr/>
        </p:nvCxnSpPr>
        <p:spPr>
          <a:xfrm>
            <a:off x="8028650" y="2445628"/>
            <a:ext cx="0" cy="3291784"/>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5" name="テキスト ボックス 14">
            <a:extLst>
              <a:ext uri="{FF2B5EF4-FFF2-40B4-BE49-F238E27FC236}">
                <a16:creationId xmlns:a16="http://schemas.microsoft.com/office/drawing/2014/main" id="{3896AE91-2FC7-4F87-8D34-BEFE4391D68C}"/>
              </a:ext>
            </a:extLst>
          </p:cNvPr>
          <p:cNvSpPr txBox="1"/>
          <p:nvPr/>
        </p:nvSpPr>
        <p:spPr>
          <a:xfrm>
            <a:off x="774006" y="3311227"/>
            <a:ext cx="1842171" cy="400110"/>
          </a:xfrm>
          <a:prstGeom prst="rect">
            <a:avLst/>
          </a:prstGeom>
          <a:noFill/>
        </p:spPr>
        <p:txBody>
          <a:bodyPr wrap="none" rtlCol="0">
            <a:spAutoFit/>
          </a:bodyPr>
          <a:lstStyle/>
          <a:p>
            <a:pPr algn="ctr"/>
            <a:r>
              <a:rPr kumimoji="1" lang="ja-JP" altLang="en-US" sz="2000" dirty="0">
                <a:solidFill>
                  <a:schemeClr val="bg1">
                    <a:lumMod val="50000"/>
                  </a:schemeClr>
                </a:solidFill>
              </a:rPr>
              <a:t>安田さん</a:t>
            </a:r>
            <a:r>
              <a:rPr kumimoji="1" lang="ja-JP" altLang="en-US" dirty="0">
                <a:solidFill>
                  <a:schemeClr val="bg1">
                    <a:lumMod val="50000"/>
                  </a:schemeClr>
                </a:solidFill>
              </a:rPr>
              <a:t>（</a:t>
            </a:r>
            <a:r>
              <a:rPr kumimoji="1" lang="en-US" altLang="ja-JP" dirty="0">
                <a:solidFill>
                  <a:schemeClr val="bg1">
                    <a:lumMod val="50000"/>
                  </a:schemeClr>
                </a:solidFill>
              </a:rPr>
              <a:t>D1</a:t>
            </a:r>
            <a:r>
              <a:rPr kumimoji="1" lang="ja-JP" altLang="en-US" dirty="0">
                <a:solidFill>
                  <a:schemeClr val="bg1">
                    <a:lumMod val="50000"/>
                  </a:schemeClr>
                </a:solidFill>
              </a:rPr>
              <a:t>）</a:t>
            </a:r>
            <a:endParaRPr kumimoji="1" lang="ja-JP" altLang="en-US" sz="2000" dirty="0">
              <a:solidFill>
                <a:schemeClr val="bg1">
                  <a:lumMod val="50000"/>
                </a:schemeClr>
              </a:solidFill>
            </a:endParaRPr>
          </a:p>
        </p:txBody>
      </p:sp>
      <p:sp>
        <p:nvSpPr>
          <p:cNvPr id="17" name="テキスト ボックス 16">
            <a:extLst>
              <a:ext uri="{FF2B5EF4-FFF2-40B4-BE49-F238E27FC236}">
                <a16:creationId xmlns:a16="http://schemas.microsoft.com/office/drawing/2014/main" id="{4578FA29-9645-4FFF-8653-278E802CA808}"/>
              </a:ext>
            </a:extLst>
          </p:cNvPr>
          <p:cNvSpPr txBox="1"/>
          <p:nvPr/>
        </p:nvSpPr>
        <p:spPr>
          <a:xfrm>
            <a:off x="761182" y="4520393"/>
            <a:ext cx="1867819" cy="400110"/>
          </a:xfrm>
          <a:prstGeom prst="rect">
            <a:avLst/>
          </a:prstGeom>
          <a:noFill/>
        </p:spPr>
        <p:txBody>
          <a:bodyPr wrap="none" rtlCol="0">
            <a:spAutoFit/>
          </a:bodyPr>
          <a:lstStyle/>
          <a:p>
            <a:pPr algn="ctr"/>
            <a:r>
              <a:rPr kumimoji="1" lang="ja-JP" altLang="en-US" sz="2000" dirty="0"/>
              <a:t>佐藤さん</a:t>
            </a:r>
            <a:r>
              <a:rPr kumimoji="1" lang="ja-JP" altLang="en-US" dirty="0"/>
              <a:t>（</a:t>
            </a:r>
            <a:r>
              <a:rPr kumimoji="1" lang="en-US" altLang="ja-JP" dirty="0"/>
              <a:t>M1</a:t>
            </a:r>
            <a:r>
              <a:rPr kumimoji="1" lang="ja-JP" altLang="en-US" dirty="0"/>
              <a:t>）</a:t>
            </a:r>
            <a:endParaRPr kumimoji="1" lang="ja-JP" altLang="en-US" sz="2000" dirty="0"/>
          </a:p>
        </p:txBody>
      </p:sp>
      <p:sp>
        <p:nvSpPr>
          <p:cNvPr id="18" name="テキスト ボックス 17">
            <a:extLst>
              <a:ext uri="{FF2B5EF4-FFF2-40B4-BE49-F238E27FC236}">
                <a16:creationId xmlns:a16="http://schemas.microsoft.com/office/drawing/2014/main" id="{49C812F0-F691-4BE0-9A63-0F76A810131F}"/>
              </a:ext>
            </a:extLst>
          </p:cNvPr>
          <p:cNvSpPr txBox="1"/>
          <p:nvPr/>
        </p:nvSpPr>
        <p:spPr>
          <a:xfrm>
            <a:off x="761182" y="3916228"/>
            <a:ext cx="1867819" cy="400110"/>
          </a:xfrm>
          <a:prstGeom prst="rect">
            <a:avLst/>
          </a:prstGeom>
          <a:noFill/>
        </p:spPr>
        <p:txBody>
          <a:bodyPr wrap="none" rtlCol="0">
            <a:spAutoFit/>
          </a:bodyPr>
          <a:lstStyle/>
          <a:p>
            <a:pPr algn="ctr"/>
            <a:r>
              <a:rPr kumimoji="1" lang="ja-JP" altLang="en-US" sz="2000" dirty="0"/>
              <a:t>小嶋さん</a:t>
            </a:r>
            <a:r>
              <a:rPr kumimoji="1" lang="ja-JP" altLang="en-US" dirty="0"/>
              <a:t>（</a:t>
            </a:r>
            <a:r>
              <a:rPr kumimoji="1" lang="en-US" altLang="ja-JP" dirty="0"/>
              <a:t>M2</a:t>
            </a:r>
            <a:r>
              <a:rPr kumimoji="1" lang="ja-JP" altLang="en-US" dirty="0"/>
              <a:t>）</a:t>
            </a:r>
            <a:endParaRPr kumimoji="1" lang="ja-JP" altLang="en-US" sz="2000" dirty="0"/>
          </a:p>
        </p:txBody>
      </p:sp>
      <p:sp>
        <p:nvSpPr>
          <p:cNvPr id="20" name="テキスト ボックス 19">
            <a:extLst>
              <a:ext uri="{FF2B5EF4-FFF2-40B4-BE49-F238E27FC236}">
                <a16:creationId xmlns:a16="http://schemas.microsoft.com/office/drawing/2014/main" id="{36720D3A-C768-41F2-8C68-545ADC2E5563}"/>
              </a:ext>
            </a:extLst>
          </p:cNvPr>
          <p:cNvSpPr txBox="1"/>
          <p:nvPr/>
        </p:nvSpPr>
        <p:spPr>
          <a:xfrm>
            <a:off x="9102260" y="3311227"/>
            <a:ext cx="1608133" cy="369332"/>
          </a:xfrm>
          <a:prstGeom prst="rect">
            <a:avLst/>
          </a:prstGeom>
          <a:noFill/>
        </p:spPr>
        <p:txBody>
          <a:bodyPr wrap="none" rtlCol="0">
            <a:spAutoFit/>
          </a:bodyPr>
          <a:lstStyle/>
          <a:p>
            <a:r>
              <a:rPr kumimoji="1" lang="ja-JP" altLang="en-US" dirty="0">
                <a:solidFill>
                  <a:schemeClr val="bg1">
                    <a:lumMod val="50000"/>
                  </a:schemeClr>
                </a:solidFill>
              </a:rPr>
              <a:t>他学生サポート</a:t>
            </a:r>
          </a:p>
        </p:txBody>
      </p:sp>
      <p:sp>
        <p:nvSpPr>
          <p:cNvPr id="22" name="テキスト ボックス 21">
            <a:extLst>
              <a:ext uri="{FF2B5EF4-FFF2-40B4-BE49-F238E27FC236}">
                <a16:creationId xmlns:a16="http://schemas.microsoft.com/office/drawing/2014/main" id="{EE7889DB-18A5-4690-A7B0-EDEB2DD59DEB}"/>
              </a:ext>
            </a:extLst>
          </p:cNvPr>
          <p:cNvSpPr txBox="1"/>
          <p:nvPr/>
        </p:nvSpPr>
        <p:spPr>
          <a:xfrm>
            <a:off x="8536510" y="3931617"/>
            <a:ext cx="2739632" cy="369332"/>
          </a:xfrm>
          <a:prstGeom prst="rect">
            <a:avLst/>
          </a:prstGeom>
          <a:noFill/>
        </p:spPr>
        <p:txBody>
          <a:bodyPr wrap="square" rtlCol="0">
            <a:spAutoFit/>
          </a:bodyPr>
          <a:lstStyle/>
          <a:p>
            <a:pPr algn="ctr"/>
            <a:r>
              <a:rPr kumimoji="1" lang="ja-JP" altLang="en-US" dirty="0"/>
              <a:t>制約対処法の開発・検証</a:t>
            </a:r>
          </a:p>
        </p:txBody>
      </p:sp>
      <p:sp>
        <p:nvSpPr>
          <p:cNvPr id="24" name="テキスト ボックス 23">
            <a:extLst>
              <a:ext uri="{FF2B5EF4-FFF2-40B4-BE49-F238E27FC236}">
                <a16:creationId xmlns:a16="http://schemas.microsoft.com/office/drawing/2014/main" id="{CE3DDA8C-E809-4D43-812E-E0701968B583}"/>
              </a:ext>
            </a:extLst>
          </p:cNvPr>
          <p:cNvSpPr txBox="1"/>
          <p:nvPr/>
        </p:nvSpPr>
        <p:spPr>
          <a:xfrm>
            <a:off x="2894854" y="3931617"/>
            <a:ext cx="5246432" cy="369332"/>
          </a:xfrm>
          <a:prstGeom prst="rect">
            <a:avLst/>
          </a:prstGeom>
          <a:noFill/>
        </p:spPr>
        <p:txBody>
          <a:bodyPr wrap="square" rtlCol="0">
            <a:spAutoFit/>
          </a:bodyPr>
          <a:lstStyle/>
          <a:p>
            <a:pPr algn="ctr"/>
            <a:r>
              <a:rPr kumimoji="1" lang="ja-JP" altLang="en-US" dirty="0"/>
              <a:t>修士論文も、これまでの内容を中心にまとめる</a:t>
            </a:r>
            <a:endParaRPr kumimoji="1" lang="en-US" altLang="ja-JP" dirty="0"/>
          </a:p>
        </p:txBody>
      </p:sp>
      <p:sp>
        <p:nvSpPr>
          <p:cNvPr id="26" name="テキスト ボックス 25">
            <a:extLst>
              <a:ext uri="{FF2B5EF4-FFF2-40B4-BE49-F238E27FC236}">
                <a16:creationId xmlns:a16="http://schemas.microsoft.com/office/drawing/2014/main" id="{DDDF7E4C-27F8-47A7-9480-64588854383A}"/>
              </a:ext>
            </a:extLst>
          </p:cNvPr>
          <p:cNvSpPr txBox="1"/>
          <p:nvPr/>
        </p:nvSpPr>
        <p:spPr>
          <a:xfrm>
            <a:off x="1171550" y="2445388"/>
            <a:ext cx="1047082" cy="400110"/>
          </a:xfrm>
          <a:prstGeom prst="rect">
            <a:avLst/>
          </a:prstGeom>
          <a:noFill/>
        </p:spPr>
        <p:txBody>
          <a:bodyPr wrap="none" rtlCol="0">
            <a:spAutoFit/>
          </a:bodyPr>
          <a:lstStyle/>
          <a:p>
            <a:r>
              <a:rPr kumimoji="1" lang="ja-JP" altLang="en-US" sz="2000" b="1" dirty="0"/>
              <a:t>メンバー</a:t>
            </a:r>
          </a:p>
        </p:txBody>
      </p:sp>
      <p:sp>
        <p:nvSpPr>
          <p:cNvPr id="23" name="テキスト ボックス 22">
            <a:extLst>
              <a:ext uri="{FF2B5EF4-FFF2-40B4-BE49-F238E27FC236}">
                <a16:creationId xmlns:a16="http://schemas.microsoft.com/office/drawing/2014/main" id="{E44555A1-035A-44EA-AA43-AD041FFC2ECA}"/>
              </a:ext>
            </a:extLst>
          </p:cNvPr>
          <p:cNvSpPr txBox="1"/>
          <p:nvPr/>
        </p:nvSpPr>
        <p:spPr>
          <a:xfrm>
            <a:off x="7345210" y="1666100"/>
            <a:ext cx="4475905" cy="369332"/>
          </a:xfrm>
          <a:prstGeom prst="rect">
            <a:avLst/>
          </a:prstGeom>
          <a:noFill/>
        </p:spPr>
        <p:txBody>
          <a:bodyPr wrap="none" rtlCol="0">
            <a:spAutoFit/>
          </a:bodyPr>
          <a:lstStyle/>
          <a:p>
            <a:r>
              <a:rPr kumimoji="1" lang="ja-JP" altLang="en-US" dirty="0"/>
              <a:t>（別学生は、下期に研究テーマを決めるため）</a:t>
            </a:r>
          </a:p>
        </p:txBody>
      </p:sp>
      <p:sp>
        <p:nvSpPr>
          <p:cNvPr id="27" name="テキスト ボックス 26">
            <a:extLst>
              <a:ext uri="{FF2B5EF4-FFF2-40B4-BE49-F238E27FC236}">
                <a16:creationId xmlns:a16="http://schemas.microsoft.com/office/drawing/2014/main" id="{ED936137-596C-4689-8C66-BC5C6CA3C70E}"/>
              </a:ext>
            </a:extLst>
          </p:cNvPr>
          <p:cNvSpPr txBox="1"/>
          <p:nvPr/>
        </p:nvSpPr>
        <p:spPr>
          <a:xfrm>
            <a:off x="8614239" y="5131297"/>
            <a:ext cx="2609825" cy="369332"/>
          </a:xfrm>
          <a:prstGeom prst="rect">
            <a:avLst/>
          </a:prstGeom>
          <a:noFill/>
        </p:spPr>
        <p:txBody>
          <a:bodyPr wrap="square" rtlCol="0">
            <a:spAutoFit/>
          </a:bodyPr>
          <a:lstStyle/>
          <a:p>
            <a:pPr algn="ctr"/>
            <a:r>
              <a:rPr kumimoji="1" lang="ja-JP" altLang="en-US" dirty="0"/>
              <a:t>制約対処法の開発・検証</a:t>
            </a:r>
          </a:p>
        </p:txBody>
      </p:sp>
      <p:sp>
        <p:nvSpPr>
          <p:cNvPr id="32" name="テキスト ボックス 31">
            <a:extLst>
              <a:ext uri="{FF2B5EF4-FFF2-40B4-BE49-F238E27FC236}">
                <a16:creationId xmlns:a16="http://schemas.microsoft.com/office/drawing/2014/main" id="{313E0288-65F9-443D-8A57-2E5F9BFB3DF4}"/>
              </a:ext>
            </a:extLst>
          </p:cNvPr>
          <p:cNvSpPr txBox="1"/>
          <p:nvPr/>
        </p:nvSpPr>
        <p:spPr>
          <a:xfrm>
            <a:off x="3515007" y="5131297"/>
            <a:ext cx="4031774" cy="369332"/>
          </a:xfrm>
          <a:prstGeom prst="rect">
            <a:avLst/>
          </a:prstGeom>
          <a:noFill/>
        </p:spPr>
        <p:txBody>
          <a:bodyPr wrap="square" rtlCol="0">
            <a:spAutoFit/>
          </a:bodyPr>
          <a:lstStyle/>
          <a:p>
            <a:pPr algn="ctr"/>
            <a:r>
              <a:rPr kumimoji="1" lang="ja-JP" altLang="en-US" dirty="0"/>
              <a:t>修士課程に進学予定</a:t>
            </a:r>
            <a:endParaRPr kumimoji="1" lang="en-US" altLang="ja-JP" dirty="0"/>
          </a:p>
        </p:txBody>
      </p:sp>
      <p:sp>
        <p:nvSpPr>
          <p:cNvPr id="33" name="テキスト ボックス 32">
            <a:extLst>
              <a:ext uri="{FF2B5EF4-FFF2-40B4-BE49-F238E27FC236}">
                <a16:creationId xmlns:a16="http://schemas.microsoft.com/office/drawing/2014/main" id="{24569B84-D4BB-4BA4-94B9-26F74139B6AD}"/>
              </a:ext>
            </a:extLst>
          </p:cNvPr>
          <p:cNvSpPr txBox="1"/>
          <p:nvPr/>
        </p:nvSpPr>
        <p:spPr>
          <a:xfrm>
            <a:off x="1359100" y="5131297"/>
            <a:ext cx="697627" cy="369332"/>
          </a:xfrm>
          <a:prstGeom prst="rect">
            <a:avLst/>
          </a:prstGeom>
          <a:noFill/>
        </p:spPr>
        <p:txBody>
          <a:bodyPr wrap="none" rtlCol="0">
            <a:spAutoFit/>
          </a:bodyPr>
          <a:lstStyle/>
          <a:p>
            <a:pPr algn="ctr"/>
            <a:r>
              <a:rPr kumimoji="1" lang="ja-JP" altLang="en-US" dirty="0"/>
              <a:t>新</a:t>
            </a:r>
            <a:r>
              <a:rPr kumimoji="1" lang="en-US" altLang="ja-JP" dirty="0"/>
              <a:t>B4</a:t>
            </a:r>
            <a:endParaRPr kumimoji="1" lang="ja-JP" altLang="en-US" sz="2000" dirty="0"/>
          </a:p>
        </p:txBody>
      </p:sp>
      <p:sp>
        <p:nvSpPr>
          <p:cNvPr id="34" name="テキスト ボックス 33">
            <a:extLst>
              <a:ext uri="{FF2B5EF4-FFF2-40B4-BE49-F238E27FC236}">
                <a16:creationId xmlns:a16="http://schemas.microsoft.com/office/drawing/2014/main" id="{0FF6DB32-A844-427A-A56E-DC88612DB8FC}"/>
              </a:ext>
            </a:extLst>
          </p:cNvPr>
          <p:cNvSpPr txBox="1"/>
          <p:nvPr/>
        </p:nvSpPr>
        <p:spPr>
          <a:xfrm>
            <a:off x="571984" y="-20406"/>
            <a:ext cx="7953787" cy="338554"/>
          </a:xfrm>
          <a:prstGeom prst="rect">
            <a:avLst/>
          </a:prstGeom>
          <a:noFill/>
        </p:spPr>
        <p:txBody>
          <a:bodyPr wrap="square" rtlCol="0">
            <a:spAutoFit/>
          </a:bodyPr>
          <a:lstStyle/>
          <a:p>
            <a:r>
              <a:rPr lang="en-US" altLang="ja-JP" sz="1600" b="1" dirty="0">
                <a:solidFill>
                  <a:schemeClr val="bg1"/>
                </a:solidFill>
              </a:rPr>
              <a:t>3. </a:t>
            </a:r>
            <a:r>
              <a:rPr kumimoji="1" lang="ja-JP" altLang="en-US" sz="1600" b="1" dirty="0">
                <a:solidFill>
                  <a:schemeClr val="bg1"/>
                </a:solidFill>
              </a:rPr>
              <a:t>下期の進め方・計画</a:t>
            </a:r>
          </a:p>
        </p:txBody>
      </p:sp>
    </p:spTree>
    <p:extLst>
      <p:ext uri="{BB962C8B-B14F-4D97-AF65-F5344CB8AC3E}">
        <p14:creationId xmlns:p14="http://schemas.microsoft.com/office/powerpoint/2010/main" val="3164107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8EC5A200-B899-4909-9015-44AED6D1ED25}"/>
              </a:ext>
            </a:extLst>
          </p:cNvPr>
          <p:cNvSpPr>
            <a:spLocks noGrp="1"/>
          </p:cNvSpPr>
          <p:nvPr>
            <p:ph type="sldNum" sz="quarter" idx="10"/>
          </p:nvPr>
        </p:nvSpPr>
        <p:spPr/>
        <p:txBody>
          <a:bodyPr/>
          <a:lstStyle/>
          <a:p>
            <a:fld id="{584EAAFE-CFE5-40AD-8E95-5BFF290DC5CF}" type="slidenum">
              <a:rPr kumimoji="1" lang="ja-JP" altLang="en-US" smtClean="0"/>
              <a:pPr/>
              <a:t>31</a:t>
            </a:fld>
            <a:endParaRPr kumimoji="1" lang="ja-JP" altLang="en-US"/>
          </a:p>
        </p:txBody>
      </p:sp>
      <p:sp>
        <p:nvSpPr>
          <p:cNvPr id="34" name="テキスト プレースホルダー 5">
            <a:extLst>
              <a:ext uri="{FF2B5EF4-FFF2-40B4-BE49-F238E27FC236}">
                <a16:creationId xmlns:a16="http://schemas.microsoft.com/office/drawing/2014/main" id="{24D1FC3E-3B9F-44E2-9167-F738C1A1A3A2}"/>
              </a:ext>
            </a:extLst>
          </p:cNvPr>
          <p:cNvSpPr>
            <a:spLocks noGrp="1"/>
          </p:cNvSpPr>
          <p:nvPr>
            <p:ph type="body" sz="quarter" idx="11"/>
          </p:nvPr>
        </p:nvSpPr>
        <p:spPr>
          <a:xfrm>
            <a:off x="517055" y="873184"/>
            <a:ext cx="10160470" cy="1012766"/>
          </a:xfrm>
        </p:spPr>
        <p:txBody>
          <a:bodyPr/>
          <a:lstStyle/>
          <a:p>
            <a:r>
              <a:rPr lang="ja-JP" altLang="en-US" sz="2800" dirty="0"/>
              <a:t>パレートフロンティアが広い、可能領域が非連結な場合を想定し、二段階アプローチをベースとした技術検討・検証を進める。</a:t>
            </a:r>
            <a:endParaRPr lang="en-US" altLang="ja-JP" sz="2800" dirty="0"/>
          </a:p>
        </p:txBody>
      </p:sp>
      <p:graphicFrame>
        <p:nvGraphicFramePr>
          <p:cNvPr id="14" name="表 13">
            <a:extLst>
              <a:ext uri="{FF2B5EF4-FFF2-40B4-BE49-F238E27FC236}">
                <a16:creationId xmlns:a16="http://schemas.microsoft.com/office/drawing/2014/main" id="{5DB63EA7-E3C0-4B64-BE61-53D75F4AE014}"/>
              </a:ext>
            </a:extLst>
          </p:cNvPr>
          <p:cNvGraphicFramePr>
            <a:graphicFrameLocks noGrp="1"/>
          </p:cNvGraphicFramePr>
          <p:nvPr>
            <p:extLst>
              <p:ext uri="{D42A27DB-BD31-4B8C-83A1-F6EECF244321}">
                <p14:modId xmlns:p14="http://schemas.microsoft.com/office/powerpoint/2010/main" val="2930038533"/>
              </p:ext>
            </p:extLst>
          </p:nvPr>
        </p:nvGraphicFramePr>
        <p:xfrm>
          <a:off x="410928" y="1770416"/>
          <a:ext cx="11612378" cy="4450080"/>
        </p:xfrm>
        <a:graphic>
          <a:graphicData uri="http://schemas.openxmlformats.org/drawingml/2006/table">
            <a:tbl>
              <a:tblPr firstRow="1" bandRow="1">
                <a:tableStyleId>{5C22544A-7EE6-4342-B048-85BDC9FD1C3A}</a:tableStyleId>
              </a:tblPr>
              <a:tblGrid>
                <a:gridCol w="2676525">
                  <a:extLst>
                    <a:ext uri="{9D8B030D-6E8A-4147-A177-3AD203B41FA5}">
                      <a16:colId xmlns:a16="http://schemas.microsoft.com/office/drawing/2014/main" val="1489534588"/>
                    </a:ext>
                  </a:extLst>
                </a:gridCol>
                <a:gridCol w="2265597">
                  <a:extLst>
                    <a:ext uri="{9D8B030D-6E8A-4147-A177-3AD203B41FA5}">
                      <a16:colId xmlns:a16="http://schemas.microsoft.com/office/drawing/2014/main" val="2855674475"/>
                    </a:ext>
                  </a:extLst>
                </a:gridCol>
                <a:gridCol w="1724025">
                  <a:extLst>
                    <a:ext uri="{9D8B030D-6E8A-4147-A177-3AD203B41FA5}">
                      <a16:colId xmlns:a16="http://schemas.microsoft.com/office/drawing/2014/main" val="422137597"/>
                    </a:ext>
                  </a:extLst>
                </a:gridCol>
                <a:gridCol w="3819525">
                  <a:extLst>
                    <a:ext uri="{9D8B030D-6E8A-4147-A177-3AD203B41FA5}">
                      <a16:colId xmlns:a16="http://schemas.microsoft.com/office/drawing/2014/main" val="1645929428"/>
                    </a:ext>
                  </a:extLst>
                </a:gridCol>
                <a:gridCol w="1126706">
                  <a:extLst>
                    <a:ext uri="{9D8B030D-6E8A-4147-A177-3AD203B41FA5}">
                      <a16:colId xmlns:a16="http://schemas.microsoft.com/office/drawing/2014/main" val="938337337"/>
                    </a:ext>
                  </a:extLst>
                </a:gridCol>
              </a:tblGrid>
              <a:tr h="22766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大項目</a:t>
                      </a:r>
                      <a:endParaRPr kumimoji="1" lang="en-US" altLang="ja-JP"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中項目</a:t>
                      </a:r>
                      <a:endParaRPr kumimoji="1" lang="en-US" altLang="ja-JP"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1600" dirty="0"/>
                        <a:t>小項目</a:t>
                      </a:r>
                      <a:endParaRPr kumimoji="1" lang="en-US" altLang="ja-JP"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1600" dirty="0"/>
                        <a:t>小項目</a:t>
                      </a:r>
                      <a:endParaRPr kumimoji="1" lang="en-US" altLang="ja-JP"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1600" dirty="0"/>
                        <a:t>担当</a:t>
                      </a:r>
                      <a:endParaRPr kumimoji="1" lang="en-US" altLang="ja-JP"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22811591"/>
                  </a:ext>
                </a:extLst>
              </a:tr>
              <a:tr h="0">
                <a:tc rowSpan="5">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アルゴリズムの部品開発・検証</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第一段階</a:t>
                      </a:r>
                      <a:endParaRPr kumimoji="1" lang="en-US" altLang="ja-JP" sz="1600" dirty="0"/>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dirty="0"/>
                        <a:t>（可能領域の特定）</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近傍生成</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dirty="0"/>
                        <a:t>適応型</a:t>
                      </a:r>
                      <a:r>
                        <a:rPr kumimoji="1" lang="en-US" altLang="ja-JP" sz="1600" dirty="0"/>
                        <a:t>DE</a:t>
                      </a:r>
                      <a:r>
                        <a:rPr kumimoji="1" lang="ja-JP" altLang="en-US" sz="1600" dirty="0"/>
                        <a:t>など、より優秀な近傍生成を使用</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熊谷</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531634353"/>
                  </a:ext>
                </a:extLst>
              </a:tr>
              <a:tr h="0">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解の評価・選択</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dirty="0"/>
                        <a:t>制約違反量削減優先が優位</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熊谷</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solidFill>
                      <a:schemeClr val="bg1">
                        <a:lumMod val="85000"/>
                      </a:schemeClr>
                    </a:solidFill>
                  </a:tcPr>
                </a:tc>
                <a:extLst>
                  <a:ext uri="{0D108BD9-81ED-4DB2-BD59-A6C34878D82A}">
                    <a16:rowId xmlns:a16="http://schemas.microsoft.com/office/drawing/2014/main" val="527447074"/>
                  </a:ext>
                </a:extLst>
              </a:tr>
              <a:tr h="0">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第二段階</a:t>
                      </a:r>
                      <a:endParaRPr kumimoji="1" lang="en-US" altLang="ja-JP" sz="1600" dirty="0"/>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dirty="0"/>
                        <a:t>（制約境界付近の探索）</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近傍生成</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dirty="0"/>
                        <a:t>二段階目の問題分割に合致した近傍生成法を検討</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佐藤さん</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9748230"/>
                  </a:ext>
                </a:extLst>
              </a:tr>
              <a:tr h="0">
                <a:tc vMerge="1">
                  <a:txBody>
                    <a:bodyPr/>
                    <a:lstStyle/>
                    <a:p>
                      <a:endParaRPr kumimoji="1" lang="ja-JP" altLang="en-US"/>
                    </a:p>
                  </a:txBody>
                  <a:tcPr/>
                </a:tc>
                <a:tc vMerge="1">
                  <a:txBody>
                    <a:bodyPr/>
                    <a:lstStyle/>
                    <a:p>
                      <a:endParaRPr kumimoji="1" lang="ja-JP" altLang="en-US"/>
                    </a:p>
                  </a:txBody>
                  <a:tcPr/>
                </a:tc>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解の評価・選択</a:t>
                      </a:r>
                      <a:endParaRPr kumimoji="1" lang="en-US" altLang="ja-JP" sz="1600" dirty="0"/>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dirty="0"/>
                        <a:t>（問題分割）</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dirty="0"/>
                        <a:t>可能領域が狭い・非連結な場合での可能解獲得に優れたアルゴリズムを開発</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安田さん</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164271397"/>
                  </a:ext>
                </a:extLst>
              </a:tr>
              <a:tr h="0">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解の評価・選択</a:t>
                      </a:r>
                      <a:endParaRPr kumimoji="1" lang="en-US" altLang="ja-JP" sz="1600" dirty="0"/>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dirty="0"/>
                        <a:t>（問題分割）</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dirty="0"/>
                        <a:t>二段階目の適用における問題分割の課題を解決する</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小嶋さん</a:t>
                      </a:r>
                      <a:endParaRPr kumimoji="1" lang="en-US" altLang="ja-JP" sz="1600" dirty="0"/>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新</a:t>
                      </a:r>
                      <a:r>
                        <a:rPr kumimoji="1" lang="en-US" altLang="ja-JP" sz="1600" dirty="0"/>
                        <a:t>B4</a:t>
                      </a:r>
                      <a:endParaRPr kumimoji="1" lang="ja-JP"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61341364"/>
                  </a:ext>
                </a:extLst>
              </a:tr>
              <a:tr h="0">
                <a:tc row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合体アルゴリズムの検証</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プラントスケジュール問題への適用</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紙パ蒸解工程</a:t>
                      </a:r>
                      <a:endParaRPr kumimoji="1" lang="en-US" altLang="ja-JP" sz="1600" dirty="0"/>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dirty="0"/>
                        <a:t>（線形・連続）</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dirty="0"/>
                        <a:t>実プラント問題で検証し、可能解を得た</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熊谷</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686399575"/>
                  </a:ext>
                </a:extLst>
              </a:tr>
              <a:tr h="0">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0-1</a:t>
                      </a:r>
                      <a:r>
                        <a:rPr kumimoji="1" lang="ja-JP" altLang="en-US" sz="1400" dirty="0"/>
                        <a:t>整数・非線形性などへの対応</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dirty="0"/>
                        <a:t>混合変数、非線形性の実プラント問題で検証する</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熊谷</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42041949"/>
                  </a:ext>
                </a:extLst>
              </a:tr>
              <a:tr h="0">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モデリングとの合体</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dirty="0"/>
                        <a:t>非線形モデリング・動的モデリングによる制約条件を含む問題で検証</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熊谷</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29347376"/>
                  </a:ext>
                </a:extLst>
              </a:tr>
            </a:tbl>
          </a:graphicData>
        </a:graphic>
      </p:graphicFrame>
      <p:sp>
        <p:nvSpPr>
          <p:cNvPr id="6" name="テキスト ボックス 5">
            <a:extLst>
              <a:ext uri="{FF2B5EF4-FFF2-40B4-BE49-F238E27FC236}">
                <a16:creationId xmlns:a16="http://schemas.microsoft.com/office/drawing/2014/main" id="{271DD692-6346-48DB-82A8-38B9E9544395}"/>
              </a:ext>
            </a:extLst>
          </p:cNvPr>
          <p:cNvSpPr txBox="1"/>
          <p:nvPr/>
        </p:nvSpPr>
        <p:spPr>
          <a:xfrm>
            <a:off x="571984" y="-20406"/>
            <a:ext cx="7953787" cy="338554"/>
          </a:xfrm>
          <a:prstGeom prst="rect">
            <a:avLst/>
          </a:prstGeom>
          <a:noFill/>
        </p:spPr>
        <p:txBody>
          <a:bodyPr wrap="square" rtlCol="0">
            <a:spAutoFit/>
          </a:bodyPr>
          <a:lstStyle/>
          <a:p>
            <a:r>
              <a:rPr lang="en-US" altLang="ja-JP" sz="1600" b="1" dirty="0">
                <a:solidFill>
                  <a:schemeClr val="bg1"/>
                </a:solidFill>
              </a:rPr>
              <a:t>3. </a:t>
            </a:r>
            <a:r>
              <a:rPr kumimoji="1" lang="ja-JP" altLang="en-US" sz="1600" b="1" dirty="0">
                <a:solidFill>
                  <a:schemeClr val="bg1"/>
                </a:solidFill>
              </a:rPr>
              <a:t>下期の進め方・計画</a:t>
            </a:r>
          </a:p>
        </p:txBody>
      </p:sp>
      <p:sp>
        <p:nvSpPr>
          <p:cNvPr id="7" name="タイトル 1">
            <a:extLst>
              <a:ext uri="{FF2B5EF4-FFF2-40B4-BE49-F238E27FC236}">
                <a16:creationId xmlns:a16="http://schemas.microsoft.com/office/drawing/2014/main" id="{6F4C41E0-2B6F-4157-9F74-BA86DAE780D5}"/>
              </a:ext>
            </a:extLst>
          </p:cNvPr>
          <p:cNvSpPr txBox="1">
            <a:spLocks/>
          </p:cNvSpPr>
          <p:nvPr/>
        </p:nvSpPr>
        <p:spPr>
          <a:xfrm>
            <a:off x="517055" y="241034"/>
            <a:ext cx="11400125" cy="51809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2800" b="1" kern="1200">
                <a:solidFill>
                  <a:schemeClr val="bg1"/>
                </a:solidFill>
                <a:latin typeface="+mj-lt"/>
                <a:ea typeface="+mj-ea"/>
                <a:cs typeface="+mj-cs"/>
              </a:defRPr>
            </a:lvl1pPr>
          </a:lstStyle>
          <a:p>
            <a:r>
              <a:rPr lang="en-US" altLang="ja-JP" dirty="0"/>
              <a:t>2022</a:t>
            </a:r>
            <a:r>
              <a:rPr lang="ja-JP" altLang="en-US" dirty="0"/>
              <a:t>年度下期の研究開発項目</a:t>
            </a:r>
            <a:endParaRPr lang="en-US" dirty="0"/>
          </a:p>
        </p:txBody>
      </p:sp>
    </p:spTree>
    <p:extLst>
      <p:ext uri="{BB962C8B-B14F-4D97-AF65-F5344CB8AC3E}">
        <p14:creationId xmlns:p14="http://schemas.microsoft.com/office/powerpoint/2010/main" val="271164617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8EC5A200-B899-4909-9015-44AED6D1ED25}"/>
              </a:ext>
            </a:extLst>
          </p:cNvPr>
          <p:cNvSpPr>
            <a:spLocks noGrp="1"/>
          </p:cNvSpPr>
          <p:nvPr>
            <p:ph type="sldNum" sz="quarter" idx="10"/>
          </p:nvPr>
        </p:nvSpPr>
        <p:spPr/>
        <p:txBody>
          <a:bodyPr/>
          <a:lstStyle/>
          <a:p>
            <a:fld id="{584EAAFE-CFE5-40AD-8E95-5BFF290DC5CF}" type="slidenum">
              <a:rPr kumimoji="1" lang="ja-JP" altLang="en-US" smtClean="0"/>
              <a:pPr/>
              <a:t>32</a:t>
            </a:fld>
            <a:endParaRPr kumimoji="1" lang="ja-JP" altLang="en-US"/>
          </a:p>
        </p:txBody>
      </p:sp>
      <p:sp>
        <p:nvSpPr>
          <p:cNvPr id="8" name="テキスト ボックス 7">
            <a:extLst>
              <a:ext uri="{FF2B5EF4-FFF2-40B4-BE49-F238E27FC236}">
                <a16:creationId xmlns:a16="http://schemas.microsoft.com/office/drawing/2014/main" id="{E004ADC0-B3D7-4C58-95ED-24C3716A838F}"/>
              </a:ext>
            </a:extLst>
          </p:cNvPr>
          <p:cNvSpPr txBox="1"/>
          <p:nvPr/>
        </p:nvSpPr>
        <p:spPr>
          <a:xfrm>
            <a:off x="1889900" y="1271644"/>
            <a:ext cx="5026594" cy="4898362"/>
          </a:xfrm>
          <a:prstGeom prst="rect">
            <a:avLst/>
          </a:prstGeom>
          <a:solidFill>
            <a:schemeClr val="bg1">
              <a:lumMod val="85000"/>
            </a:schemeClr>
          </a:solidFill>
        </p:spPr>
        <p:txBody>
          <a:bodyPr wrap="square" rtlCol="0">
            <a:spAutoFit/>
          </a:bodyPr>
          <a:lstStyle/>
          <a:p>
            <a:pPr algn="ctr"/>
            <a:endParaRPr kumimoji="1" lang="en-US" altLang="ja-JP" dirty="0">
              <a:solidFill>
                <a:schemeClr val="bg1"/>
              </a:solidFill>
            </a:endParaRPr>
          </a:p>
        </p:txBody>
      </p:sp>
      <p:graphicFrame>
        <p:nvGraphicFramePr>
          <p:cNvPr id="9" name="コンテンツ プレースホルダー 6">
            <a:extLst>
              <a:ext uri="{FF2B5EF4-FFF2-40B4-BE49-F238E27FC236}">
                <a16:creationId xmlns:a16="http://schemas.microsoft.com/office/drawing/2014/main" id="{06B2E94D-A8C0-4645-B913-E4408D5281D7}"/>
              </a:ext>
            </a:extLst>
          </p:cNvPr>
          <p:cNvGraphicFramePr>
            <a:graphicFrameLocks/>
          </p:cNvGraphicFramePr>
          <p:nvPr>
            <p:extLst>
              <p:ext uri="{D42A27DB-BD31-4B8C-83A1-F6EECF244321}">
                <p14:modId xmlns:p14="http://schemas.microsoft.com/office/powerpoint/2010/main" val="553810122"/>
              </p:ext>
            </p:extLst>
          </p:nvPr>
        </p:nvGraphicFramePr>
        <p:xfrm>
          <a:off x="81623" y="901038"/>
          <a:ext cx="11880000" cy="365760"/>
        </p:xfrm>
        <a:graphic>
          <a:graphicData uri="http://schemas.openxmlformats.org/drawingml/2006/table">
            <a:tbl>
              <a:tblPr firstRow="1" bandRow="1">
                <a:tableStyleId>{69012ECD-51FC-41F1-AA8D-1B2483CD663E}</a:tableStyleId>
              </a:tblPr>
              <a:tblGrid>
                <a:gridCol w="1800000">
                  <a:extLst>
                    <a:ext uri="{9D8B030D-6E8A-4147-A177-3AD203B41FA5}">
                      <a16:colId xmlns:a16="http://schemas.microsoft.com/office/drawing/2014/main" val="593228238"/>
                    </a:ext>
                  </a:extLst>
                </a:gridCol>
                <a:gridCol w="2520000">
                  <a:extLst>
                    <a:ext uri="{9D8B030D-6E8A-4147-A177-3AD203B41FA5}">
                      <a16:colId xmlns:a16="http://schemas.microsoft.com/office/drawing/2014/main" val="3320444244"/>
                    </a:ext>
                  </a:extLst>
                </a:gridCol>
                <a:gridCol w="2520000">
                  <a:extLst>
                    <a:ext uri="{9D8B030D-6E8A-4147-A177-3AD203B41FA5}">
                      <a16:colId xmlns:a16="http://schemas.microsoft.com/office/drawing/2014/main" val="869470032"/>
                    </a:ext>
                  </a:extLst>
                </a:gridCol>
                <a:gridCol w="2520000">
                  <a:extLst>
                    <a:ext uri="{9D8B030D-6E8A-4147-A177-3AD203B41FA5}">
                      <a16:colId xmlns:a16="http://schemas.microsoft.com/office/drawing/2014/main" val="2652370762"/>
                    </a:ext>
                  </a:extLst>
                </a:gridCol>
                <a:gridCol w="2520000">
                  <a:extLst>
                    <a:ext uri="{9D8B030D-6E8A-4147-A177-3AD203B41FA5}">
                      <a16:colId xmlns:a16="http://schemas.microsoft.com/office/drawing/2014/main" val="1552732749"/>
                    </a:ext>
                  </a:extLst>
                </a:gridCol>
              </a:tblGrid>
              <a:tr h="266148">
                <a:tc>
                  <a:txBody>
                    <a:bodyPr/>
                    <a:lstStyle/>
                    <a:p>
                      <a:pPr algn="ctr"/>
                      <a:r>
                        <a:rPr kumimoji="1" lang="ja-JP" altLang="en-US" sz="1600" dirty="0"/>
                        <a:t>項目</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lg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dirty="0"/>
                        <a:t>1Q</a:t>
                      </a:r>
                      <a:endParaRPr kumimoji="1" lang="ja-JP" altLang="en-US" dirty="0"/>
                    </a:p>
                  </a:txBody>
                  <a:tcPr>
                    <a:lnL w="12700" cap="flat" cmpd="sng" algn="ctr">
                      <a:solidFill>
                        <a:schemeClr val="tx1"/>
                      </a:solidFill>
                      <a:prstDash val="lg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dirty="0"/>
                        <a:t>2Q</a:t>
                      </a: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dirty="0"/>
                        <a:t>3Q</a:t>
                      </a: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dirty="0"/>
                        <a:t>4Q</a:t>
                      </a: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79225261"/>
                  </a:ext>
                </a:extLst>
              </a:tr>
            </a:tbl>
          </a:graphicData>
        </a:graphic>
      </p:graphicFrame>
      <p:sp>
        <p:nvSpPr>
          <p:cNvPr id="10" name="テキスト ボックス 9">
            <a:extLst>
              <a:ext uri="{FF2B5EF4-FFF2-40B4-BE49-F238E27FC236}">
                <a16:creationId xmlns:a16="http://schemas.microsoft.com/office/drawing/2014/main" id="{0A4C43E7-4A40-4A45-9B37-DCD5231820C5}"/>
              </a:ext>
            </a:extLst>
          </p:cNvPr>
          <p:cNvSpPr txBox="1"/>
          <p:nvPr/>
        </p:nvSpPr>
        <p:spPr>
          <a:xfrm>
            <a:off x="314391" y="1885555"/>
            <a:ext cx="1338828" cy="369332"/>
          </a:xfrm>
          <a:prstGeom prst="rect">
            <a:avLst/>
          </a:prstGeom>
          <a:noFill/>
        </p:spPr>
        <p:txBody>
          <a:bodyPr wrap="none" rtlCol="0">
            <a:spAutoFit/>
          </a:bodyPr>
          <a:lstStyle/>
          <a:p>
            <a:r>
              <a:rPr kumimoji="1" lang="ja-JP" altLang="en-US" b="1" dirty="0"/>
              <a:t>制約対処法</a:t>
            </a:r>
          </a:p>
        </p:txBody>
      </p:sp>
      <p:sp>
        <p:nvSpPr>
          <p:cNvPr id="11" name="テキスト ボックス 10">
            <a:extLst>
              <a:ext uri="{FF2B5EF4-FFF2-40B4-BE49-F238E27FC236}">
                <a16:creationId xmlns:a16="http://schemas.microsoft.com/office/drawing/2014/main" id="{2D0FCE5E-AAE1-4A31-8E76-1BBB3C41BCD5}"/>
              </a:ext>
            </a:extLst>
          </p:cNvPr>
          <p:cNvSpPr txBox="1"/>
          <p:nvPr/>
        </p:nvSpPr>
        <p:spPr>
          <a:xfrm>
            <a:off x="314391" y="2868785"/>
            <a:ext cx="1338828" cy="369332"/>
          </a:xfrm>
          <a:prstGeom prst="rect">
            <a:avLst/>
          </a:prstGeom>
          <a:noFill/>
        </p:spPr>
        <p:txBody>
          <a:bodyPr wrap="none" rtlCol="0">
            <a:spAutoFit/>
          </a:bodyPr>
          <a:lstStyle/>
          <a:p>
            <a:r>
              <a:rPr kumimoji="1" lang="ja-JP" altLang="en-US" b="1" dirty="0"/>
              <a:t>近傍生成法</a:t>
            </a:r>
          </a:p>
        </p:txBody>
      </p:sp>
      <p:sp>
        <p:nvSpPr>
          <p:cNvPr id="12" name="テキスト ボックス 11">
            <a:extLst>
              <a:ext uri="{FF2B5EF4-FFF2-40B4-BE49-F238E27FC236}">
                <a16:creationId xmlns:a16="http://schemas.microsoft.com/office/drawing/2014/main" id="{F6E34FC7-E578-4F92-9BE0-4962AB66AD43}"/>
              </a:ext>
            </a:extLst>
          </p:cNvPr>
          <p:cNvSpPr txBox="1"/>
          <p:nvPr/>
        </p:nvSpPr>
        <p:spPr>
          <a:xfrm>
            <a:off x="65124" y="3749025"/>
            <a:ext cx="1837362" cy="369332"/>
          </a:xfrm>
          <a:prstGeom prst="rect">
            <a:avLst/>
          </a:prstGeom>
          <a:noFill/>
        </p:spPr>
        <p:txBody>
          <a:bodyPr wrap="none" rtlCol="0">
            <a:spAutoFit/>
          </a:bodyPr>
          <a:lstStyle/>
          <a:p>
            <a:r>
              <a:rPr kumimoji="1" lang="ja-JP" altLang="en-US" b="1" dirty="0"/>
              <a:t>合体アルゴリズム</a:t>
            </a:r>
          </a:p>
        </p:txBody>
      </p:sp>
      <p:cxnSp>
        <p:nvCxnSpPr>
          <p:cNvPr id="13" name="直線矢印コネクタ 12">
            <a:extLst>
              <a:ext uri="{FF2B5EF4-FFF2-40B4-BE49-F238E27FC236}">
                <a16:creationId xmlns:a16="http://schemas.microsoft.com/office/drawing/2014/main" id="{6BBAA7FF-576C-4D0A-BFDE-766E19D55540}"/>
              </a:ext>
            </a:extLst>
          </p:cNvPr>
          <p:cNvCxnSpPr>
            <a:cxnSpLocks/>
          </p:cNvCxnSpPr>
          <p:nvPr/>
        </p:nvCxnSpPr>
        <p:spPr>
          <a:xfrm flipV="1">
            <a:off x="1879731" y="2060141"/>
            <a:ext cx="7586126" cy="0"/>
          </a:xfrm>
          <a:prstGeom prst="straightConnector1">
            <a:avLst/>
          </a:prstGeom>
          <a:ln>
            <a:solidFill>
              <a:schemeClr val="accent1"/>
            </a:solidFill>
            <a:headEnd w="med" len="med"/>
            <a:tailEnd type="triangle" w="lg" len="lg"/>
          </a:ln>
        </p:spPr>
        <p:style>
          <a:lnRef idx="2">
            <a:schemeClr val="dk1"/>
          </a:lnRef>
          <a:fillRef idx="0">
            <a:schemeClr val="dk1"/>
          </a:fillRef>
          <a:effectRef idx="1">
            <a:schemeClr val="dk1"/>
          </a:effectRef>
          <a:fontRef idx="minor">
            <a:schemeClr val="tx1"/>
          </a:fontRef>
        </p:style>
      </p:cxnSp>
      <p:sp>
        <p:nvSpPr>
          <p:cNvPr id="15" name="テキスト ボックス 14">
            <a:extLst>
              <a:ext uri="{FF2B5EF4-FFF2-40B4-BE49-F238E27FC236}">
                <a16:creationId xmlns:a16="http://schemas.microsoft.com/office/drawing/2014/main" id="{C8291458-E65B-4947-8380-AE6C1A4A70F6}"/>
              </a:ext>
            </a:extLst>
          </p:cNvPr>
          <p:cNvSpPr txBox="1"/>
          <p:nvPr/>
        </p:nvSpPr>
        <p:spPr>
          <a:xfrm>
            <a:off x="2037485" y="4165324"/>
            <a:ext cx="889067" cy="369332"/>
          </a:xfrm>
          <a:prstGeom prst="rect">
            <a:avLst/>
          </a:prstGeom>
          <a:noFill/>
        </p:spPr>
        <p:txBody>
          <a:bodyPr wrap="square" rtlCol="0">
            <a:spAutoFit/>
          </a:bodyPr>
          <a:lstStyle/>
          <a:p>
            <a:pPr algn="ctr"/>
            <a:r>
              <a:rPr kumimoji="1" lang="ja-JP" altLang="en-US" dirty="0"/>
              <a:t>熊谷</a:t>
            </a:r>
          </a:p>
        </p:txBody>
      </p:sp>
      <p:sp>
        <p:nvSpPr>
          <p:cNvPr id="16" name="二等辺三角形 15">
            <a:extLst>
              <a:ext uri="{FF2B5EF4-FFF2-40B4-BE49-F238E27FC236}">
                <a16:creationId xmlns:a16="http://schemas.microsoft.com/office/drawing/2014/main" id="{3491A818-92F2-412A-A5E4-B9DB66ADB1DA}"/>
              </a:ext>
            </a:extLst>
          </p:cNvPr>
          <p:cNvSpPr/>
          <p:nvPr/>
        </p:nvSpPr>
        <p:spPr>
          <a:xfrm rot="10800000">
            <a:off x="6014903" y="1931847"/>
            <a:ext cx="164002" cy="129245"/>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7" name="テキスト ボックス 16">
            <a:extLst>
              <a:ext uri="{FF2B5EF4-FFF2-40B4-BE49-F238E27FC236}">
                <a16:creationId xmlns:a16="http://schemas.microsoft.com/office/drawing/2014/main" id="{87E4035C-94B9-4636-94A4-02E782BB9835}"/>
              </a:ext>
            </a:extLst>
          </p:cNvPr>
          <p:cNvSpPr txBox="1"/>
          <p:nvPr/>
        </p:nvSpPr>
        <p:spPr>
          <a:xfrm>
            <a:off x="5122250" y="1578671"/>
            <a:ext cx="1924647" cy="307777"/>
          </a:xfrm>
          <a:prstGeom prst="rect">
            <a:avLst/>
          </a:prstGeom>
          <a:noFill/>
        </p:spPr>
        <p:txBody>
          <a:bodyPr wrap="square" rtlCol="0">
            <a:spAutoFit/>
          </a:bodyPr>
          <a:lstStyle/>
          <a:p>
            <a:pPr algn="ctr"/>
            <a:r>
              <a:rPr kumimoji="1" lang="ja-JP" altLang="en-US" sz="1400" dirty="0"/>
              <a:t>電気学会 </a:t>
            </a:r>
            <a:r>
              <a:rPr kumimoji="1" lang="en-US" altLang="ja-JP" sz="1400" dirty="0"/>
              <a:t>C</a:t>
            </a:r>
            <a:r>
              <a:rPr kumimoji="1" lang="ja-JP" altLang="en-US" sz="1400" dirty="0"/>
              <a:t>部門大会</a:t>
            </a:r>
          </a:p>
        </p:txBody>
      </p:sp>
      <p:cxnSp>
        <p:nvCxnSpPr>
          <p:cNvPr id="18" name="直線コネクタ 17">
            <a:extLst>
              <a:ext uri="{FF2B5EF4-FFF2-40B4-BE49-F238E27FC236}">
                <a16:creationId xmlns:a16="http://schemas.microsoft.com/office/drawing/2014/main" id="{0F1AB81C-0B90-4B9A-80C9-15F8F86E3602}"/>
              </a:ext>
            </a:extLst>
          </p:cNvPr>
          <p:cNvCxnSpPr>
            <a:cxnSpLocks/>
          </p:cNvCxnSpPr>
          <p:nvPr/>
        </p:nvCxnSpPr>
        <p:spPr>
          <a:xfrm>
            <a:off x="1879731" y="1266798"/>
            <a:ext cx="0" cy="4903208"/>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91444EB2-7BB5-4B57-A3B3-2643C32727D6}"/>
              </a:ext>
            </a:extLst>
          </p:cNvPr>
          <p:cNvCxnSpPr>
            <a:cxnSpLocks/>
          </p:cNvCxnSpPr>
          <p:nvPr/>
        </p:nvCxnSpPr>
        <p:spPr>
          <a:xfrm>
            <a:off x="4399247" y="1266798"/>
            <a:ext cx="0" cy="4903208"/>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AE017029-8A8C-41BD-888F-4B222C16B593}"/>
              </a:ext>
            </a:extLst>
          </p:cNvPr>
          <p:cNvCxnSpPr>
            <a:cxnSpLocks/>
          </p:cNvCxnSpPr>
          <p:nvPr/>
        </p:nvCxnSpPr>
        <p:spPr>
          <a:xfrm>
            <a:off x="6926138" y="1266798"/>
            <a:ext cx="0" cy="4903208"/>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BE660C8F-D4C3-44EA-B2E8-9887A6A85D1A}"/>
              </a:ext>
            </a:extLst>
          </p:cNvPr>
          <p:cNvCxnSpPr>
            <a:cxnSpLocks/>
          </p:cNvCxnSpPr>
          <p:nvPr/>
        </p:nvCxnSpPr>
        <p:spPr>
          <a:xfrm>
            <a:off x="9445654" y="1266798"/>
            <a:ext cx="0" cy="4903208"/>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2" name="テキスト ボックス 21">
            <a:extLst>
              <a:ext uri="{FF2B5EF4-FFF2-40B4-BE49-F238E27FC236}">
                <a16:creationId xmlns:a16="http://schemas.microsoft.com/office/drawing/2014/main" id="{F5660FE4-7023-4638-974C-19EEE2779406}"/>
              </a:ext>
            </a:extLst>
          </p:cNvPr>
          <p:cNvSpPr txBox="1"/>
          <p:nvPr/>
        </p:nvSpPr>
        <p:spPr>
          <a:xfrm>
            <a:off x="3849760" y="1702675"/>
            <a:ext cx="1088062" cy="369332"/>
          </a:xfrm>
          <a:prstGeom prst="rect">
            <a:avLst/>
          </a:prstGeom>
          <a:noFill/>
        </p:spPr>
        <p:txBody>
          <a:bodyPr wrap="square" rtlCol="0">
            <a:spAutoFit/>
          </a:bodyPr>
          <a:lstStyle/>
          <a:p>
            <a:pPr algn="ctr"/>
            <a:r>
              <a:rPr kumimoji="1" lang="ja-JP" altLang="en-US" dirty="0"/>
              <a:t>小嶋さん</a:t>
            </a:r>
          </a:p>
        </p:txBody>
      </p:sp>
      <p:cxnSp>
        <p:nvCxnSpPr>
          <p:cNvPr id="23" name="直線矢印コネクタ 22">
            <a:extLst>
              <a:ext uri="{FF2B5EF4-FFF2-40B4-BE49-F238E27FC236}">
                <a16:creationId xmlns:a16="http://schemas.microsoft.com/office/drawing/2014/main" id="{118BDDFD-FC0A-4AC4-B0D3-5B250C4F513F}"/>
              </a:ext>
            </a:extLst>
          </p:cNvPr>
          <p:cNvCxnSpPr>
            <a:cxnSpLocks/>
          </p:cNvCxnSpPr>
          <p:nvPr/>
        </p:nvCxnSpPr>
        <p:spPr>
          <a:xfrm flipV="1">
            <a:off x="1879731" y="3060388"/>
            <a:ext cx="10081892" cy="0"/>
          </a:xfrm>
          <a:prstGeom prst="straightConnector1">
            <a:avLst/>
          </a:prstGeom>
          <a:ln>
            <a:solidFill>
              <a:schemeClr val="accent1"/>
            </a:solidFill>
            <a:headEnd w="med" len="med"/>
            <a:tailEnd type="triangle" w="lg" len="lg"/>
          </a:ln>
        </p:spPr>
        <p:style>
          <a:lnRef idx="2">
            <a:schemeClr val="dk1"/>
          </a:lnRef>
          <a:fillRef idx="0">
            <a:schemeClr val="dk1"/>
          </a:fillRef>
          <a:effectRef idx="1">
            <a:schemeClr val="dk1"/>
          </a:effectRef>
          <a:fontRef idx="minor">
            <a:schemeClr val="tx1"/>
          </a:fontRef>
        </p:style>
      </p:cxnSp>
      <p:sp>
        <p:nvSpPr>
          <p:cNvPr id="24" name="テキスト ボックス 23">
            <a:extLst>
              <a:ext uri="{FF2B5EF4-FFF2-40B4-BE49-F238E27FC236}">
                <a16:creationId xmlns:a16="http://schemas.microsoft.com/office/drawing/2014/main" id="{BFB02C4E-DA50-4CAA-988F-5D27B13CEB6A}"/>
              </a:ext>
            </a:extLst>
          </p:cNvPr>
          <p:cNvSpPr txBox="1"/>
          <p:nvPr/>
        </p:nvSpPr>
        <p:spPr>
          <a:xfrm>
            <a:off x="3850915" y="2689167"/>
            <a:ext cx="1088062" cy="369332"/>
          </a:xfrm>
          <a:prstGeom prst="rect">
            <a:avLst/>
          </a:prstGeom>
          <a:noFill/>
        </p:spPr>
        <p:txBody>
          <a:bodyPr wrap="square" rtlCol="0">
            <a:spAutoFit/>
          </a:bodyPr>
          <a:lstStyle/>
          <a:p>
            <a:pPr algn="ctr"/>
            <a:r>
              <a:rPr kumimoji="1" lang="ja-JP" altLang="en-US" dirty="0"/>
              <a:t>佐藤さん</a:t>
            </a:r>
          </a:p>
        </p:txBody>
      </p:sp>
      <p:sp>
        <p:nvSpPr>
          <p:cNvPr id="25" name="二等辺三角形 24">
            <a:extLst>
              <a:ext uri="{FF2B5EF4-FFF2-40B4-BE49-F238E27FC236}">
                <a16:creationId xmlns:a16="http://schemas.microsoft.com/office/drawing/2014/main" id="{A27F6895-9BAF-440B-9225-7BCC102D2A00}"/>
              </a:ext>
            </a:extLst>
          </p:cNvPr>
          <p:cNvSpPr/>
          <p:nvPr/>
        </p:nvSpPr>
        <p:spPr>
          <a:xfrm rot="10800000">
            <a:off x="6014903" y="2926297"/>
            <a:ext cx="164002" cy="129245"/>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6" name="テキスト ボックス 25">
            <a:extLst>
              <a:ext uri="{FF2B5EF4-FFF2-40B4-BE49-F238E27FC236}">
                <a16:creationId xmlns:a16="http://schemas.microsoft.com/office/drawing/2014/main" id="{D1DDC890-E573-4F00-9348-BC1B449683A9}"/>
              </a:ext>
            </a:extLst>
          </p:cNvPr>
          <p:cNvSpPr txBox="1"/>
          <p:nvPr/>
        </p:nvSpPr>
        <p:spPr>
          <a:xfrm>
            <a:off x="5146911" y="2573121"/>
            <a:ext cx="1924647" cy="307777"/>
          </a:xfrm>
          <a:prstGeom prst="rect">
            <a:avLst/>
          </a:prstGeom>
          <a:noFill/>
        </p:spPr>
        <p:txBody>
          <a:bodyPr wrap="square" rtlCol="0">
            <a:spAutoFit/>
          </a:bodyPr>
          <a:lstStyle/>
          <a:p>
            <a:pPr algn="ctr"/>
            <a:r>
              <a:rPr kumimoji="1" lang="ja-JP" altLang="en-US" sz="1400" dirty="0"/>
              <a:t>電気学会 </a:t>
            </a:r>
            <a:r>
              <a:rPr kumimoji="1" lang="en-US" altLang="ja-JP" sz="1400" dirty="0"/>
              <a:t>C</a:t>
            </a:r>
            <a:r>
              <a:rPr kumimoji="1" lang="ja-JP" altLang="en-US" sz="1400" dirty="0"/>
              <a:t>部門大会</a:t>
            </a:r>
          </a:p>
        </p:txBody>
      </p:sp>
      <p:sp>
        <p:nvSpPr>
          <p:cNvPr id="27" name="二等辺三角形 26">
            <a:extLst>
              <a:ext uri="{FF2B5EF4-FFF2-40B4-BE49-F238E27FC236}">
                <a16:creationId xmlns:a16="http://schemas.microsoft.com/office/drawing/2014/main" id="{5C758A75-1515-43A6-BC5D-95B13A10AE0D}"/>
              </a:ext>
            </a:extLst>
          </p:cNvPr>
          <p:cNvSpPr/>
          <p:nvPr/>
        </p:nvSpPr>
        <p:spPr>
          <a:xfrm rot="10800000">
            <a:off x="11445826" y="2888256"/>
            <a:ext cx="164002" cy="129245"/>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8" name="テキスト ボックス 27">
            <a:extLst>
              <a:ext uri="{FF2B5EF4-FFF2-40B4-BE49-F238E27FC236}">
                <a16:creationId xmlns:a16="http://schemas.microsoft.com/office/drawing/2014/main" id="{F3F47B21-C8FD-4478-9136-C648B7A968C4}"/>
              </a:ext>
            </a:extLst>
          </p:cNvPr>
          <p:cNvSpPr txBox="1"/>
          <p:nvPr/>
        </p:nvSpPr>
        <p:spPr>
          <a:xfrm>
            <a:off x="10363715" y="2573121"/>
            <a:ext cx="1828285" cy="307777"/>
          </a:xfrm>
          <a:prstGeom prst="rect">
            <a:avLst/>
          </a:prstGeom>
          <a:noFill/>
        </p:spPr>
        <p:txBody>
          <a:bodyPr wrap="square" rtlCol="0">
            <a:spAutoFit/>
          </a:bodyPr>
          <a:lstStyle/>
          <a:p>
            <a:pPr algn="ctr"/>
            <a:r>
              <a:rPr kumimoji="1" lang="ja-JP" altLang="en-US" sz="1400" dirty="0"/>
              <a:t>電気学会 全国大会</a:t>
            </a:r>
          </a:p>
        </p:txBody>
      </p:sp>
      <p:sp>
        <p:nvSpPr>
          <p:cNvPr id="29" name="吹き出し: 角を丸めた四角形 28">
            <a:extLst>
              <a:ext uri="{FF2B5EF4-FFF2-40B4-BE49-F238E27FC236}">
                <a16:creationId xmlns:a16="http://schemas.microsoft.com/office/drawing/2014/main" id="{2392E491-1D04-4F47-B33F-CFB9520B47F1}"/>
              </a:ext>
            </a:extLst>
          </p:cNvPr>
          <p:cNvSpPr/>
          <p:nvPr/>
        </p:nvSpPr>
        <p:spPr>
          <a:xfrm>
            <a:off x="7518537" y="2338973"/>
            <a:ext cx="2112756" cy="468295"/>
          </a:xfrm>
          <a:prstGeom prst="wedgeRoundRectCallout">
            <a:avLst>
              <a:gd name="adj1" fmla="val 18543"/>
              <a:gd name="adj2" fmla="val -96466"/>
              <a:gd name="adj3" fmla="val 16667"/>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a:t>論文投稿を目指して、</a:t>
            </a:r>
            <a:endParaRPr lang="en-US" altLang="ja-JP" sz="1400" dirty="0"/>
          </a:p>
          <a:p>
            <a:pPr algn="ctr"/>
            <a:r>
              <a:rPr lang="ja-JP" altLang="en-US" sz="1400" dirty="0"/>
              <a:t>適宜進めるスケジュール感</a:t>
            </a:r>
          </a:p>
        </p:txBody>
      </p:sp>
      <p:sp>
        <p:nvSpPr>
          <p:cNvPr id="30" name="吹き出し: 角を丸めた四角形 29">
            <a:extLst>
              <a:ext uri="{FF2B5EF4-FFF2-40B4-BE49-F238E27FC236}">
                <a16:creationId xmlns:a16="http://schemas.microsoft.com/office/drawing/2014/main" id="{ED869ED3-16B8-4A7E-9578-AA8587A0745F}"/>
              </a:ext>
            </a:extLst>
          </p:cNvPr>
          <p:cNvSpPr/>
          <p:nvPr/>
        </p:nvSpPr>
        <p:spPr>
          <a:xfrm>
            <a:off x="9804424" y="3328639"/>
            <a:ext cx="2112756" cy="468295"/>
          </a:xfrm>
          <a:prstGeom prst="wedgeRoundRectCallout">
            <a:avLst>
              <a:gd name="adj1" fmla="val 31616"/>
              <a:gd name="adj2" fmla="val -100535"/>
              <a:gd name="adj3" fmla="val 16667"/>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a:t>学会発表を目指して、</a:t>
            </a:r>
            <a:endParaRPr lang="en-US" altLang="ja-JP" sz="1400" dirty="0"/>
          </a:p>
          <a:p>
            <a:pPr algn="ctr"/>
            <a:r>
              <a:rPr lang="ja-JP" altLang="en-US" sz="1400" dirty="0"/>
              <a:t>適宜進めるスケジュール感</a:t>
            </a:r>
          </a:p>
        </p:txBody>
      </p:sp>
      <p:cxnSp>
        <p:nvCxnSpPr>
          <p:cNvPr id="31" name="直線矢印コネクタ 30">
            <a:extLst>
              <a:ext uri="{FF2B5EF4-FFF2-40B4-BE49-F238E27FC236}">
                <a16:creationId xmlns:a16="http://schemas.microsoft.com/office/drawing/2014/main" id="{B2C4CDD3-71BD-4C2A-B8DA-CA5A938F77FD}"/>
              </a:ext>
            </a:extLst>
          </p:cNvPr>
          <p:cNvCxnSpPr>
            <a:cxnSpLocks/>
          </p:cNvCxnSpPr>
          <p:nvPr/>
        </p:nvCxnSpPr>
        <p:spPr>
          <a:xfrm flipV="1">
            <a:off x="1872357" y="4580507"/>
            <a:ext cx="1223087" cy="1"/>
          </a:xfrm>
          <a:prstGeom prst="straightConnector1">
            <a:avLst/>
          </a:prstGeom>
          <a:ln>
            <a:solidFill>
              <a:schemeClr val="accent1"/>
            </a:solidFill>
            <a:headEnd w="med" len="med"/>
            <a:tailEnd type="triangle" w="lg" len="lg"/>
          </a:ln>
        </p:spPr>
        <p:style>
          <a:lnRef idx="2">
            <a:schemeClr val="dk1"/>
          </a:lnRef>
          <a:fillRef idx="0">
            <a:schemeClr val="dk1"/>
          </a:fillRef>
          <a:effectRef idx="1">
            <a:schemeClr val="dk1"/>
          </a:effectRef>
          <a:fontRef idx="minor">
            <a:schemeClr val="tx1"/>
          </a:fontRef>
        </p:style>
      </p:cxnSp>
      <p:cxnSp>
        <p:nvCxnSpPr>
          <p:cNvPr id="32" name="直線矢印コネクタ 31">
            <a:extLst>
              <a:ext uri="{FF2B5EF4-FFF2-40B4-BE49-F238E27FC236}">
                <a16:creationId xmlns:a16="http://schemas.microsoft.com/office/drawing/2014/main" id="{C93CB225-545A-455A-A708-1470C7CBEBDE}"/>
              </a:ext>
            </a:extLst>
          </p:cNvPr>
          <p:cNvCxnSpPr>
            <a:cxnSpLocks/>
          </p:cNvCxnSpPr>
          <p:nvPr/>
        </p:nvCxnSpPr>
        <p:spPr>
          <a:xfrm flipV="1">
            <a:off x="3095444" y="5170588"/>
            <a:ext cx="3821050" cy="7374"/>
          </a:xfrm>
          <a:prstGeom prst="straightConnector1">
            <a:avLst/>
          </a:prstGeom>
          <a:ln>
            <a:solidFill>
              <a:schemeClr val="accent1"/>
            </a:solidFill>
            <a:headEnd w="med" len="med"/>
            <a:tailEnd type="triangle" w="lg" len="lg"/>
          </a:ln>
        </p:spPr>
        <p:style>
          <a:lnRef idx="2">
            <a:schemeClr val="dk1"/>
          </a:lnRef>
          <a:fillRef idx="0">
            <a:schemeClr val="dk1"/>
          </a:fillRef>
          <a:effectRef idx="1">
            <a:schemeClr val="dk1"/>
          </a:effectRef>
          <a:fontRef idx="minor">
            <a:schemeClr val="tx1"/>
          </a:fontRef>
        </p:style>
      </p:cxnSp>
      <p:sp>
        <p:nvSpPr>
          <p:cNvPr id="33" name="テキスト ボックス 32">
            <a:extLst>
              <a:ext uri="{FF2B5EF4-FFF2-40B4-BE49-F238E27FC236}">
                <a16:creationId xmlns:a16="http://schemas.microsoft.com/office/drawing/2014/main" id="{DFA0A76B-6E8F-4F56-8E14-BAF6E8B10894}"/>
              </a:ext>
            </a:extLst>
          </p:cNvPr>
          <p:cNvSpPr txBox="1"/>
          <p:nvPr/>
        </p:nvSpPr>
        <p:spPr>
          <a:xfrm>
            <a:off x="4549409" y="4799761"/>
            <a:ext cx="889067" cy="369332"/>
          </a:xfrm>
          <a:prstGeom prst="rect">
            <a:avLst/>
          </a:prstGeom>
          <a:noFill/>
        </p:spPr>
        <p:txBody>
          <a:bodyPr wrap="square" rtlCol="0">
            <a:spAutoFit/>
          </a:bodyPr>
          <a:lstStyle/>
          <a:p>
            <a:pPr algn="ctr"/>
            <a:r>
              <a:rPr kumimoji="1" lang="ja-JP" altLang="en-US" dirty="0"/>
              <a:t>熊谷</a:t>
            </a:r>
          </a:p>
        </p:txBody>
      </p:sp>
      <p:sp>
        <p:nvSpPr>
          <p:cNvPr id="36" name="テキスト ボックス 35">
            <a:extLst>
              <a:ext uri="{FF2B5EF4-FFF2-40B4-BE49-F238E27FC236}">
                <a16:creationId xmlns:a16="http://schemas.microsoft.com/office/drawing/2014/main" id="{E8E63CF5-FEF6-4145-BE65-D6E8225F4978}"/>
              </a:ext>
            </a:extLst>
          </p:cNvPr>
          <p:cNvSpPr txBox="1"/>
          <p:nvPr/>
        </p:nvSpPr>
        <p:spPr>
          <a:xfrm>
            <a:off x="113214" y="5016700"/>
            <a:ext cx="1741182" cy="307777"/>
          </a:xfrm>
          <a:prstGeom prst="rect">
            <a:avLst/>
          </a:prstGeom>
          <a:noFill/>
        </p:spPr>
        <p:txBody>
          <a:bodyPr wrap="none" rtlCol="0">
            <a:spAutoFit/>
          </a:bodyPr>
          <a:lstStyle/>
          <a:p>
            <a:r>
              <a:rPr kumimoji="1" lang="ja-JP" altLang="en-US" sz="1400" dirty="0"/>
              <a:t>スケジュール問題適用</a:t>
            </a:r>
          </a:p>
        </p:txBody>
      </p:sp>
      <p:sp>
        <p:nvSpPr>
          <p:cNvPr id="37" name="テキスト ボックス 36">
            <a:extLst>
              <a:ext uri="{FF2B5EF4-FFF2-40B4-BE49-F238E27FC236}">
                <a16:creationId xmlns:a16="http://schemas.microsoft.com/office/drawing/2014/main" id="{58F4BB58-CA15-471D-9FD5-4912BE2CE513}"/>
              </a:ext>
            </a:extLst>
          </p:cNvPr>
          <p:cNvSpPr txBox="1"/>
          <p:nvPr/>
        </p:nvSpPr>
        <p:spPr>
          <a:xfrm>
            <a:off x="532400" y="4413640"/>
            <a:ext cx="902811" cy="307777"/>
          </a:xfrm>
          <a:prstGeom prst="rect">
            <a:avLst/>
          </a:prstGeom>
          <a:noFill/>
        </p:spPr>
        <p:txBody>
          <a:bodyPr wrap="none" rtlCol="0">
            <a:spAutoFit/>
          </a:bodyPr>
          <a:lstStyle/>
          <a:p>
            <a:pPr algn="ctr"/>
            <a:r>
              <a:rPr kumimoji="1" lang="ja-JP" altLang="en-US" sz="1400" dirty="0"/>
              <a:t>性能評価</a:t>
            </a:r>
          </a:p>
        </p:txBody>
      </p:sp>
      <p:sp>
        <p:nvSpPr>
          <p:cNvPr id="38" name="テキスト ボックス 37">
            <a:extLst>
              <a:ext uri="{FF2B5EF4-FFF2-40B4-BE49-F238E27FC236}">
                <a16:creationId xmlns:a16="http://schemas.microsoft.com/office/drawing/2014/main" id="{4BBAD12E-1B57-4FAF-A36E-7DD1AACB12A0}"/>
              </a:ext>
            </a:extLst>
          </p:cNvPr>
          <p:cNvSpPr txBox="1"/>
          <p:nvPr/>
        </p:nvSpPr>
        <p:spPr>
          <a:xfrm>
            <a:off x="539107" y="5634508"/>
            <a:ext cx="877163" cy="369332"/>
          </a:xfrm>
          <a:prstGeom prst="rect">
            <a:avLst/>
          </a:prstGeom>
          <a:noFill/>
        </p:spPr>
        <p:txBody>
          <a:bodyPr wrap="none" rtlCol="0">
            <a:spAutoFit/>
          </a:bodyPr>
          <a:lstStyle/>
          <a:p>
            <a:r>
              <a:rPr kumimoji="1" lang="ja-JP" altLang="en-US" b="1" dirty="0"/>
              <a:t>並列化</a:t>
            </a:r>
          </a:p>
        </p:txBody>
      </p:sp>
      <p:sp>
        <p:nvSpPr>
          <p:cNvPr id="39" name="吹き出し: 角を丸めた四角形 38">
            <a:extLst>
              <a:ext uri="{FF2B5EF4-FFF2-40B4-BE49-F238E27FC236}">
                <a16:creationId xmlns:a16="http://schemas.microsoft.com/office/drawing/2014/main" id="{CC6B0D42-085D-4E17-8832-693A7DD9F372}"/>
              </a:ext>
            </a:extLst>
          </p:cNvPr>
          <p:cNvSpPr/>
          <p:nvPr/>
        </p:nvSpPr>
        <p:spPr>
          <a:xfrm>
            <a:off x="9759854" y="4620421"/>
            <a:ext cx="2247926" cy="623435"/>
          </a:xfrm>
          <a:prstGeom prst="wedgeRoundRectCallout">
            <a:avLst>
              <a:gd name="adj1" fmla="val -62112"/>
              <a:gd name="adj2" fmla="val 37784"/>
              <a:gd name="adj3" fmla="val 16667"/>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a:t>混合整数・非線形性などの実プラントへの適用を目指す</a:t>
            </a:r>
          </a:p>
        </p:txBody>
      </p:sp>
      <p:cxnSp>
        <p:nvCxnSpPr>
          <p:cNvPr id="40" name="直線矢印コネクタ 39">
            <a:extLst>
              <a:ext uri="{FF2B5EF4-FFF2-40B4-BE49-F238E27FC236}">
                <a16:creationId xmlns:a16="http://schemas.microsoft.com/office/drawing/2014/main" id="{39F8ADC5-2F96-4E57-86AB-528886098316}"/>
              </a:ext>
            </a:extLst>
          </p:cNvPr>
          <p:cNvCxnSpPr>
            <a:cxnSpLocks/>
          </p:cNvCxnSpPr>
          <p:nvPr/>
        </p:nvCxnSpPr>
        <p:spPr>
          <a:xfrm>
            <a:off x="9461020" y="5953485"/>
            <a:ext cx="937205" cy="0"/>
          </a:xfrm>
          <a:prstGeom prst="straightConnector1">
            <a:avLst/>
          </a:prstGeom>
          <a:ln>
            <a:solidFill>
              <a:schemeClr val="accent1"/>
            </a:solidFill>
            <a:headEnd w="med" len="med"/>
            <a:tailEnd type="triangle" w="lg" len="lg"/>
          </a:ln>
        </p:spPr>
        <p:style>
          <a:lnRef idx="2">
            <a:schemeClr val="dk1"/>
          </a:lnRef>
          <a:fillRef idx="0">
            <a:schemeClr val="dk1"/>
          </a:fillRef>
          <a:effectRef idx="1">
            <a:schemeClr val="dk1"/>
          </a:effectRef>
          <a:fontRef idx="minor">
            <a:schemeClr val="tx1"/>
          </a:fontRef>
        </p:style>
      </p:cxnSp>
      <p:sp>
        <p:nvSpPr>
          <p:cNvPr id="42" name="テキスト ボックス 41">
            <a:extLst>
              <a:ext uri="{FF2B5EF4-FFF2-40B4-BE49-F238E27FC236}">
                <a16:creationId xmlns:a16="http://schemas.microsoft.com/office/drawing/2014/main" id="{6A624E33-8A0A-4051-9441-50E9434108B9}"/>
              </a:ext>
            </a:extLst>
          </p:cNvPr>
          <p:cNvSpPr txBox="1"/>
          <p:nvPr/>
        </p:nvSpPr>
        <p:spPr>
          <a:xfrm>
            <a:off x="9475552" y="5536457"/>
            <a:ext cx="889067" cy="369332"/>
          </a:xfrm>
          <a:prstGeom prst="rect">
            <a:avLst/>
          </a:prstGeom>
          <a:noFill/>
        </p:spPr>
        <p:txBody>
          <a:bodyPr wrap="square" rtlCol="0">
            <a:spAutoFit/>
          </a:bodyPr>
          <a:lstStyle/>
          <a:p>
            <a:pPr algn="ctr"/>
            <a:r>
              <a:rPr kumimoji="1" lang="ja-JP" altLang="en-US" dirty="0"/>
              <a:t>熊谷</a:t>
            </a:r>
          </a:p>
        </p:txBody>
      </p:sp>
      <p:cxnSp>
        <p:nvCxnSpPr>
          <p:cNvPr id="44" name="直線矢印コネクタ 43">
            <a:extLst>
              <a:ext uri="{FF2B5EF4-FFF2-40B4-BE49-F238E27FC236}">
                <a16:creationId xmlns:a16="http://schemas.microsoft.com/office/drawing/2014/main" id="{67A33FE2-97C8-4E7E-8185-14A7C237A8E5}"/>
              </a:ext>
            </a:extLst>
          </p:cNvPr>
          <p:cNvCxnSpPr>
            <a:cxnSpLocks/>
          </p:cNvCxnSpPr>
          <p:nvPr/>
        </p:nvCxnSpPr>
        <p:spPr>
          <a:xfrm>
            <a:off x="6980810" y="5177962"/>
            <a:ext cx="2444642" cy="0"/>
          </a:xfrm>
          <a:prstGeom prst="straightConnector1">
            <a:avLst/>
          </a:prstGeom>
          <a:ln>
            <a:solidFill>
              <a:schemeClr val="accent1"/>
            </a:solidFill>
            <a:headEnd w="med" len="med"/>
            <a:tailEnd type="triangle" w="lg" len="lg"/>
          </a:ln>
        </p:spPr>
        <p:style>
          <a:lnRef idx="2">
            <a:schemeClr val="dk1"/>
          </a:lnRef>
          <a:fillRef idx="0">
            <a:schemeClr val="dk1"/>
          </a:fillRef>
          <a:effectRef idx="1">
            <a:schemeClr val="dk1"/>
          </a:effectRef>
          <a:fontRef idx="minor">
            <a:schemeClr val="tx1"/>
          </a:fontRef>
        </p:style>
      </p:cxnSp>
      <p:sp>
        <p:nvSpPr>
          <p:cNvPr id="45" name="テキスト ボックス 44">
            <a:extLst>
              <a:ext uri="{FF2B5EF4-FFF2-40B4-BE49-F238E27FC236}">
                <a16:creationId xmlns:a16="http://schemas.microsoft.com/office/drawing/2014/main" id="{20FCAB1D-6148-47DD-9198-46039EBBDD98}"/>
              </a:ext>
            </a:extLst>
          </p:cNvPr>
          <p:cNvSpPr txBox="1"/>
          <p:nvPr/>
        </p:nvSpPr>
        <p:spPr>
          <a:xfrm>
            <a:off x="7758597" y="4801256"/>
            <a:ext cx="889067" cy="369332"/>
          </a:xfrm>
          <a:prstGeom prst="rect">
            <a:avLst/>
          </a:prstGeom>
          <a:noFill/>
        </p:spPr>
        <p:txBody>
          <a:bodyPr wrap="square" rtlCol="0">
            <a:spAutoFit/>
          </a:bodyPr>
          <a:lstStyle/>
          <a:p>
            <a:pPr algn="ctr"/>
            <a:r>
              <a:rPr kumimoji="1" lang="ja-JP" altLang="en-US" dirty="0"/>
              <a:t>熊谷</a:t>
            </a:r>
          </a:p>
        </p:txBody>
      </p:sp>
      <p:sp>
        <p:nvSpPr>
          <p:cNvPr id="47" name="二等辺三角形 46">
            <a:extLst>
              <a:ext uri="{FF2B5EF4-FFF2-40B4-BE49-F238E27FC236}">
                <a16:creationId xmlns:a16="http://schemas.microsoft.com/office/drawing/2014/main" id="{42009DD6-220B-4FF3-A331-42D4DADC4F25}"/>
              </a:ext>
            </a:extLst>
          </p:cNvPr>
          <p:cNvSpPr/>
          <p:nvPr/>
        </p:nvSpPr>
        <p:spPr>
          <a:xfrm rot="10800000">
            <a:off x="10635044" y="1921470"/>
            <a:ext cx="164002" cy="129245"/>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8" name="テキスト ボックス 47">
            <a:extLst>
              <a:ext uri="{FF2B5EF4-FFF2-40B4-BE49-F238E27FC236}">
                <a16:creationId xmlns:a16="http://schemas.microsoft.com/office/drawing/2014/main" id="{93691901-8A53-4096-A6DE-915440FB8FCC}"/>
              </a:ext>
            </a:extLst>
          </p:cNvPr>
          <p:cNvSpPr txBox="1"/>
          <p:nvPr/>
        </p:nvSpPr>
        <p:spPr>
          <a:xfrm>
            <a:off x="10068131" y="1577778"/>
            <a:ext cx="1297828" cy="307777"/>
          </a:xfrm>
          <a:prstGeom prst="rect">
            <a:avLst/>
          </a:prstGeom>
          <a:noFill/>
        </p:spPr>
        <p:txBody>
          <a:bodyPr wrap="square" rtlCol="0">
            <a:spAutoFit/>
          </a:bodyPr>
          <a:lstStyle/>
          <a:p>
            <a:pPr algn="ctr"/>
            <a:r>
              <a:rPr kumimoji="1" lang="ja-JP" altLang="en-US" sz="1400" dirty="0"/>
              <a:t>修士論文</a:t>
            </a:r>
          </a:p>
        </p:txBody>
      </p:sp>
      <p:sp>
        <p:nvSpPr>
          <p:cNvPr id="49" name="二等辺三角形 48">
            <a:extLst>
              <a:ext uri="{FF2B5EF4-FFF2-40B4-BE49-F238E27FC236}">
                <a16:creationId xmlns:a16="http://schemas.microsoft.com/office/drawing/2014/main" id="{76FC2E4C-503A-4495-95C7-F2CAD15AD69C}"/>
              </a:ext>
            </a:extLst>
          </p:cNvPr>
          <p:cNvSpPr/>
          <p:nvPr/>
        </p:nvSpPr>
        <p:spPr>
          <a:xfrm rot="10800000">
            <a:off x="8900378" y="1925345"/>
            <a:ext cx="164002" cy="129245"/>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0" name="テキスト ボックス 49">
            <a:extLst>
              <a:ext uri="{FF2B5EF4-FFF2-40B4-BE49-F238E27FC236}">
                <a16:creationId xmlns:a16="http://schemas.microsoft.com/office/drawing/2014/main" id="{D96AF07D-AE13-4C13-9E57-C56B85EEB383}"/>
              </a:ext>
            </a:extLst>
          </p:cNvPr>
          <p:cNvSpPr txBox="1"/>
          <p:nvPr/>
        </p:nvSpPr>
        <p:spPr>
          <a:xfrm>
            <a:off x="8333465" y="1581653"/>
            <a:ext cx="1297828" cy="307777"/>
          </a:xfrm>
          <a:prstGeom prst="rect">
            <a:avLst/>
          </a:prstGeom>
          <a:noFill/>
        </p:spPr>
        <p:txBody>
          <a:bodyPr wrap="square" rtlCol="0">
            <a:spAutoFit/>
          </a:bodyPr>
          <a:lstStyle/>
          <a:p>
            <a:pPr algn="ctr"/>
            <a:r>
              <a:rPr kumimoji="1" lang="ja-JP" altLang="en-US" sz="1400" dirty="0"/>
              <a:t>論文投稿</a:t>
            </a:r>
          </a:p>
        </p:txBody>
      </p:sp>
      <p:sp>
        <p:nvSpPr>
          <p:cNvPr id="41" name="テキスト ボックス 40">
            <a:extLst>
              <a:ext uri="{FF2B5EF4-FFF2-40B4-BE49-F238E27FC236}">
                <a16:creationId xmlns:a16="http://schemas.microsoft.com/office/drawing/2014/main" id="{58498DAC-24A3-4467-B45D-3B3FA25BEE05}"/>
              </a:ext>
            </a:extLst>
          </p:cNvPr>
          <p:cNvSpPr txBox="1"/>
          <p:nvPr/>
        </p:nvSpPr>
        <p:spPr>
          <a:xfrm>
            <a:off x="571984" y="-20406"/>
            <a:ext cx="7953787" cy="338554"/>
          </a:xfrm>
          <a:prstGeom prst="rect">
            <a:avLst/>
          </a:prstGeom>
          <a:noFill/>
        </p:spPr>
        <p:txBody>
          <a:bodyPr wrap="square" rtlCol="0">
            <a:spAutoFit/>
          </a:bodyPr>
          <a:lstStyle/>
          <a:p>
            <a:r>
              <a:rPr lang="en-US" altLang="ja-JP" sz="1600" b="1" dirty="0">
                <a:solidFill>
                  <a:schemeClr val="bg1"/>
                </a:solidFill>
              </a:rPr>
              <a:t>3. </a:t>
            </a:r>
            <a:r>
              <a:rPr kumimoji="1" lang="ja-JP" altLang="en-US" sz="1600" b="1" dirty="0">
                <a:solidFill>
                  <a:schemeClr val="bg1"/>
                </a:solidFill>
              </a:rPr>
              <a:t>下期の進め方・計画</a:t>
            </a:r>
          </a:p>
        </p:txBody>
      </p:sp>
      <p:sp>
        <p:nvSpPr>
          <p:cNvPr id="43" name="タイトル 1">
            <a:extLst>
              <a:ext uri="{FF2B5EF4-FFF2-40B4-BE49-F238E27FC236}">
                <a16:creationId xmlns:a16="http://schemas.microsoft.com/office/drawing/2014/main" id="{C4D21440-5AE1-4A6C-A794-071B0D5AC6C4}"/>
              </a:ext>
            </a:extLst>
          </p:cNvPr>
          <p:cNvSpPr txBox="1">
            <a:spLocks/>
          </p:cNvSpPr>
          <p:nvPr/>
        </p:nvSpPr>
        <p:spPr>
          <a:xfrm>
            <a:off x="517055" y="241062"/>
            <a:ext cx="11400125" cy="51809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2800" b="1" kern="1200">
                <a:solidFill>
                  <a:schemeClr val="bg1"/>
                </a:solidFill>
                <a:latin typeface="+mj-lt"/>
                <a:ea typeface="+mj-ea"/>
                <a:cs typeface="+mj-cs"/>
              </a:defRPr>
            </a:lvl1pPr>
          </a:lstStyle>
          <a:p>
            <a:r>
              <a:rPr lang="en-US" altLang="ja-JP" dirty="0"/>
              <a:t>2022</a:t>
            </a:r>
            <a:r>
              <a:rPr lang="ja-JP" altLang="en-US" dirty="0"/>
              <a:t>年度下期の研究開発計画</a:t>
            </a:r>
            <a:endParaRPr lang="en-US" dirty="0"/>
          </a:p>
        </p:txBody>
      </p:sp>
    </p:spTree>
    <p:extLst>
      <p:ext uri="{BB962C8B-B14F-4D97-AF65-F5344CB8AC3E}">
        <p14:creationId xmlns:p14="http://schemas.microsoft.com/office/powerpoint/2010/main" val="377604462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8EC5A200-B899-4909-9015-44AED6D1ED25}"/>
              </a:ext>
            </a:extLst>
          </p:cNvPr>
          <p:cNvSpPr>
            <a:spLocks noGrp="1"/>
          </p:cNvSpPr>
          <p:nvPr>
            <p:ph type="sldNum" sz="quarter" idx="10"/>
          </p:nvPr>
        </p:nvSpPr>
        <p:spPr/>
        <p:txBody>
          <a:bodyPr/>
          <a:lstStyle/>
          <a:p>
            <a:fld id="{584EAAFE-CFE5-40AD-8E95-5BFF290DC5CF}" type="slidenum">
              <a:rPr kumimoji="1" lang="ja-JP" altLang="en-US" smtClean="0"/>
              <a:pPr/>
              <a:t>33</a:t>
            </a:fld>
            <a:endParaRPr kumimoji="1" lang="ja-JP" altLang="en-US"/>
          </a:p>
        </p:txBody>
      </p:sp>
      <p:sp>
        <p:nvSpPr>
          <p:cNvPr id="34" name="テキスト プレースホルダー 5">
            <a:extLst>
              <a:ext uri="{FF2B5EF4-FFF2-40B4-BE49-F238E27FC236}">
                <a16:creationId xmlns:a16="http://schemas.microsoft.com/office/drawing/2014/main" id="{24D1FC3E-3B9F-44E2-9167-F738C1A1A3A2}"/>
              </a:ext>
            </a:extLst>
          </p:cNvPr>
          <p:cNvSpPr>
            <a:spLocks noGrp="1"/>
          </p:cNvSpPr>
          <p:nvPr>
            <p:ph type="body" sz="quarter" idx="11"/>
          </p:nvPr>
        </p:nvSpPr>
        <p:spPr>
          <a:xfrm>
            <a:off x="517055" y="901759"/>
            <a:ext cx="11341887" cy="689974"/>
          </a:xfrm>
        </p:spPr>
        <p:txBody>
          <a:bodyPr/>
          <a:lstStyle/>
          <a:p>
            <a:r>
              <a:rPr lang="ja-JP" altLang="en-US" sz="2800" dirty="0"/>
              <a:t>多目的ベース制約対処法に合致した近傍生成法の検討は下記の通り。</a:t>
            </a:r>
            <a:endParaRPr lang="en-US" altLang="ja-JP" sz="2800" dirty="0"/>
          </a:p>
        </p:txBody>
      </p:sp>
      <p:sp>
        <p:nvSpPr>
          <p:cNvPr id="5" name="テキスト ボックス 4">
            <a:extLst>
              <a:ext uri="{FF2B5EF4-FFF2-40B4-BE49-F238E27FC236}">
                <a16:creationId xmlns:a16="http://schemas.microsoft.com/office/drawing/2014/main" id="{56BF655B-1BB0-23D5-4BC9-FCCB26201630}"/>
              </a:ext>
            </a:extLst>
          </p:cNvPr>
          <p:cNvSpPr txBox="1"/>
          <p:nvPr/>
        </p:nvSpPr>
        <p:spPr>
          <a:xfrm>
            <a:off x="7085545" y="1664640"/>
            <a:ext cx="3636078" cy="369332"/>
          </a:xfrm>
          <a:prstGeom prst="rect">
            <a:avLst/>
          </a:prstGeom>
          <a:noFill/>
        </p:spPr>
        <p:txBody>
          <a:bodyPr wrap="square" rtlCol="0">
            <a:spAutoFit/>
          </a:bodyPr>
          <a:lstStyle/>
          <a:p>
            <a:pPr algn="ctr"/>
            <a:r>
              <a:rPr kumimoji="1" lang="ja-JP" altLang="en-US" dirty="0"/>
              <a:t>②実行可能性を利用した近傍生成</a:t>
            </a:r>
          </a:p>
        </p:txBody>
      </p:sp>
      <p:sp>
        <p:nvSpPr>
          <p:cNvPr id="7" name="テキスト ボックス 6">
            <a:extLst>
              <a:ext uri="{FF2B5EF4-FFF2-40B4-BE49-F238E27FC236}">
                <a16:creationId xmlns:a16="http://schemas.microsoft.com/office/drawing/2014/main" id="{AFB89019-EBED-91E4-A4B7-C8C3EF79DBE2}"/>
              </a:ext>
            </a:extLst>
          </p:cNvPr>
          <p:cNvSpPr txBox="1"/>
          <p:nvPr/>
        </p:nvSpPr>
        <p:spPr>
          <a:xfrm>
            <a:off x="918573" y="1664640"/>
            <a:ext cx="4486073" cy="369332"/>
          </a:xfrm>
          <a:prstGeom prst="rect">
            <a:avLst/>
          </a:prstGeom>
          <a:noFill/>
        </p:spPr>
        <p:txBody>
          <a:bodyPr wrap="square" rtlCol="0">
            <a:spAutoFit/>
          </a:bodyPr>
          <a:lstStyle/>
          <a:p>
            <a:pPr algn="ctr"/>
            <a:r>
              <a:rPr kumimoji="1" lang="ja-JP" altLang="en-US" dirty="0"/>
              <a:t>①問題分割に組み込む近傍生成の高度化</a:t>
            </a:r>
          </a:p>
        </p:txBody>
      </p:sp>
      <p:cxnSp>
        <p:nvCxnSpPr>
          <p:cNvPr id="8" name="直線コネクタ 7">
            <a:extLst>
              <a:ext uri="{FF2B5EF4-FFF2-40B4-BE49-F238E27FC236}">
                <a16:creationId xmlns:a16="http://schemas.microsoft.com/office/drawing/2014/main" id="{49043AFD-DE0A-3C40-CC26-B2114B646CCF}"/>
              </a:ext>
            </a:extLst>
          </p:cNvPr>
          <p:cNvCxnSpPr>
            <a:cxnSpLocks/>
          </p:cNvCxnSpPr>
          <p:nvPr/>
        </p:nvCxnSpPr>
        <p:spPr>
          <a:xfrm flipH="1">
            <a:off x="390968" y="2072039"/>
            <a:ext cx="5541280"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5" name="テキスト ボックス 14">
            <a:extLst>
              <a:ext uri="{FF2B5EF4-FFF2-40B4-BE49-F238E27FC236}">
                <a16:creationId xmlns:a16="http://schemas.microsoft.com/office/drawing/2014/main" id="{65A794E5-B039-B7FB-FE0F-79F3202B644E}"/>
              </a:ext>
            </a:extLst>
          </p:cNvPr>
          <p:cNvSpPr txBox="1"/>
          <p:nvPr/>
        </p:nvSpPr>
        <p:spPr>
          <a:xfrm>
            <a:off x="653888" y="2283770"/>
            <a:ext cx="5015442" cy="830997"/>
          </a:xfrm>
          <a:prstGeom prst="rect">
            <a:avLst/>
          </a:prstGeom>
          <a:noFill/>
        </p:spPr>
        <p:txBody>
          <a:bodyPr wrap="square" rtlCol="0">
            <a:spAutoFit/>
          </a:bodyPr>
          <a:lstStyle/>
          <a:p>
            <a:r>
              <a:rPr kumimoji="1" lang="ja-JP" altLang="en-US" sz="1600" dirty="0"/>
              <a:t>近年、実数値</a:t>
            </a:r>
            <a:r>
              <a:rPr kumimoji="1" lang="en-US" altLang="ja-JP" sz="1600" dirty="0"/>
              <a:t>GA</a:t>
            </a:r>
            <a:r>
              <a:rPr kumimoji="1" lang="ja-JP" altLang="en-US" sz="1600" dirty="0"/>
              <a:t>ではなく、単一目的最適化で優秀な</a:t>
            </a:r>
            <a:endParaRPr kumimoji="1" lang="en-US" altLang="ja-JP" sz="1600" dirty="0"/>
          </a:p>
          <a:p>
            <a:r>
              <a:rPr kumimoji="1" lang="ja-JP" altLang="en-US" sz="1600" dirty="0"/>
              <a:t>適応型</a:t>
            </a:r>
            <a:r>
              <a:rPr kumimoji="1" lang="en-US" altLang="ja-JP" sz="1600" dirty="0"/>
              <a:t>DE</a:t>
            </a:r>
            <a:r>
              <a:rPr kumimoji="1" lang="ja-JP" altLang="en-US" sz="1600" dirty="0"/>
              <a:t>の操作を組み込んだ</a:t>
            </a:r>
            <a:r>
              <a:rPr kumimoji="1" lang="en-US" altLang="ja-JP" sz="1600" dirty="0"/>
              <a:t>MOEA/D</a:t>
            </a:r>
          </a:p>
          <a:p>
            <a:r>
              <a:rPr kumimoji="1" lang="ja-JP" altLang="en-US" sz="1400" dirty="0"/>
              <a:t>（</a:t>
            </a:r>
            <a:r>
              <a:rPr kumimoji="1" lang="en-US" altLang="ja-JP" sz="1400" dirty="0"/>
              <a:t>Adaptive MOEA/D-DE</a:t>
            </a:r>
            <a:r>
              <a:rPr kumimoji="1" lang="ja-JP" altLang="en-US" sz="1400" dirty="0"/>
              <a:t>）</a:t>
            </a:r>
            <a:r>
              <a:rPr kumimoji="1" lang="ja-JP" altLang="en-US" sz="1600" dirty="0"/>
              <a:t>の開発が進んでいる</a:t>
            </a:r>
            <a:r>
              <a:rPr kumimoji="1" lang="en-US" altLang="ja-JP" sz="1400" dirty="0"/>
              <a:t>[5]</a:t>
            </a:r>
            <a:r>
              <a:rPr kumimoji="1" lang="ja-JP" altLang="en-US" sz="1600" dirty="0"/>
              <a:t>。</a:t>
            </a:r>
          </a:p>
        </p:txBody>
      </p:sp>
      <p:sp>
        <p:nvSpPr>
          <p:cNvPr id="17" name="テキスト ボックス 16">
            <a:extLst>
              <a:ext uri="{FF2B5EF4-FFF2-40B4-BE49-F238E27FC236}">
                <a16:creationId xmlns:a16="http://schemas.microsoft.com/office/drawing/2014/main" id="{9B707424-547A-4EFC-809D-E1888ECB6378}"/>
              </a:ext>
            </a:extLst>
          </p:cNvPr>
          <p:cNvSpPr txBox="1"/>
          <p:nvPr/>
        </p:nvSpPr>
        <p:spPr>
          <a:xfrm>
            <a:off x="517055" y="5948889"/>
            <a:ext cx="11086798" cy="307777"/>
          </a:xfrm>
          <a:prstGeom prst="rect">
            <a:avLst/>
          </a:prstGeom>
          <a:noFill/>
        </p:spPr>
        <p:txBody>
          <a:bodyPr wrap="square" rtlCol="0">
            <a:spAutoFit/>
          </a:bodyPr>
          <a:lstStyle/>
          <a:p>
            <a:r>
              <a:rPr kumimoji="1" lang="en-US" altLang="ja-JP" sz="1400" dirty="0"/>
              <a:t>[5]</a:t>
            </a:r>
            <a:r>
              <a:rPr kumimoji="1" lang="ja-JP" altLang="en-US" sz="1400" dirty="0"/>
              <a:t> </a:t>
            </a:r>
            <a:r>
              <a:rPr kumimoji="1" lang="en-US" altLang="ja-JP" sz="1400" dirty="0"/>
              <a:t>Nishihara et al. : “Comparison of Adaptive Differential Evolution Algorithms on the MOEA/D-DE Framework” (2021)</a:t>
            </a:r>
            <a:endParaRPr kumimoji="1" lang="ja-JP" altLang="en-US" sz="1400" dirty="0"/>
          </a:p>
        </p:txBody>
      </p:sp>
      <p:sp>
        <p:nvSpPr>
          <p:cNvPr id="21" name="テキスト ボックス 20">
            <a:extLst>
              <a:ext uri="{FF2B5EF4-FFF2-40B4-BE49-F238E27FC236}">
                <a16:creationId xmlns:a16="http://schemas.microsoft.com/office/drawing/2014/main" id="{25A6C5A2-70ED-4624-8050-74A11876FFF5}"/>
              </a:ext>
            </a:extLst>
          </p:cNvPr>
          <p:cNvSpPr txBox="1"/>
          <p:nvPr/>
        </p:nvSpPr>
        <p:spPr>
          <a:xfrm>
            <a:off x="6174280" y="2283771"/>
            <a:ext cx="5627376" cy="830997"/>
          </a:xfrm>
          <a:prstGeom prst="rect">
            <a:avLst/>
          </a:prstGeom>
          <a:noFill/>
        </p:spPr>
        <p:txBody>
          <a:bodyPr wrap="square" rtlCol="0">
            <a:spAutoFit/>
          </a:bodyPr>
          <a:lstStyle/>
          <a:p>
            <a:r>
              <a:rPr kumimoji="1" lang="en-US" altLang="ja-JP" sz="1600" dirty="0"/>
              <a:t>MOEA/D</a:t>
            </a:r>
            <a:r>
              <a:rPr kumimoji="1" lang="ja-JP" altLang="en-US" sz="1600" dirty="0"/>
              <a:t>は部分問題</a:t>
            </a:r>
            <a:r>
              <a:rPr kumimoji="1" lang="ja-JP" altLang="en-US" sz="1400" dirty="0"/>
              <a:t>（重みが近い）</a:t>
            </a:r>
            <a:r>
              <a:rPr kumimoji="1" lang="ja-JP" altLang="en-US" sz="1600" dirty="0"/>
              <a:t>に含まれる現在の個体同士で、近傍生成するに過ぎず、探索履歴は活用できていない。</a:t>
            </a:r>
            <a:endParaRPr kumimoji="1" lang="en-US" altLang="ja-JP" sz="1600" dirty="0"/>
          </a:p>
          <a:p>
            <a:r>
              <a:rPr kumimoji="1" lang="ja-JP" altLang="en-US" sz="1600" dirty="0"/>
              <a:t>（現に二段階アプローチでは、得た実行可能解を未活用）</a:t>
            </a:r>
          </a:p>
        </p:txBody>
      </p:sp>
      <p:cxnSp>
        <p:nvCxnSpPr>
          <p:cNvPr id="22" name="直線コネクタ 21">
            <a:extLst>
              <a:ext uri="{FF2B5EF4-FFF2-40B4-BE49-F238E27FC236}">
                <a16:creationId xmlns:a16="http://schemas.microsoft.com/office/drawing/2014/main" id="{0A977179-AF06-4A5D-AA33-E8C08E7BEABD}"/>
              </a:ext>
            </a:extLst>
          </p:cNvPr>
          <p:cNvCxnSpPr>
            <a:cxnSpLocks/>
          </p:cNvCxnSpPr>
          <p:nvPr/>
        </p:nvCxnSpPr>
        <p:spPr>
          <a:xfrm flipH="1">
            <a:off x="6200347" y="2072039"/>
            <a:ext cx="5541280"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3" name="テキスト ボックス 22">
            <a:extLst>
              <a:ext uri="{FF2B5EF4-FFF2-40B4-BE49-F238E27FC236}">
                <a16:creationId xmlns:a16="http://schemas.microsoft.com/office/drawing/2014/main" id="{AA6BA22B-1F42-418A-86EB-B0174D7D4EF0}"/>
              </a:ext>
            </a:extLst>
          </p:cNvPr>
          <p:cNvSpPr txBox="1"/>
          <p:nvPr/>
        </p:nvSpPr>
        <p:spPr>
          <a:xfrm>
            <a:off x="6318113" y="3637184"/>
            <a:ext cx="5305748" cy="338554"/>
          </a:xfrm>
          <a:prstGeom prst="rect">
            <a:avLst/>
          </a:prstGeom>
          <a:noFill/>
        </p:spPr>
        <p:txBody>
          <a:bodyPr wrap="square" rtlCol="0">
            <a:spAutoFit/>
          </a:bodyPr>
          <a:lstStyle/>
          <a:p>
            <a:pPr algn="ctr"/>
            <a:r>
              <a:rPr kumimoji="1" lang="ja-JP" altLang="en-US" sz="1600" b="1" dirty="0"/>
              <a:t>実行可能解の探索履歴を活用した近傍生成法の検討</a:t>
            </a:r>
          </a:p>
        </p:txBody>
      </p:sp>
      <p:sp>
        <p:nvSpPr>
          <p:cNvPr id="24" name="テキスト ボックス 23">
            <a:extLst>
              <a:ext uri="{FF2B5EF4-FFF2-40B4-BE49-F238E27FC236}">
                <a16:creationId xmlns:a16="http://schemas.microsoft.com/office/drawing/2014/main" id="{4314A778-EE0C-4198-80FC-97C493B23138}"/>
              </a:ext>
            </a:extLst>
          </p:cNvPr>
          <p:cNvSpPr txBox="1"/>
          <p:nvPr/>
        </p:nvSpPr>
        <p:spPr>
          <a:xfrm>
            <a:off x="653888" y="3642851"/>
            <a:ext cx="5015442" cy="338554"/>
          </a:xfrm>
          <a:prstGeom prst="rect">
            <a:avLst/>
          </a:prstGeom>
          <a:noFill/>
        </p:spPr>
        <p:txBody>
          <a:bodyPr wrap="square" rtlCol="0">
            <a:spAutoFit/>
          </a:bodyPr>
          <a:lstStyle/>
          <a:p>
            <a:pPr algn="ctr"/>
            <a:r>
              <a:rPr kumimoji="1" lang="en-US" altLang="ja-JP" sz="1600" b="1" dirty="0"/>
              <a:t>MOEA/D</a:t>
            </a:r>
            <a:r>
              <a:rPr kumimoji="1" lang="ja-JP" altLang="en-US" sz="1600" b="1" dirty="0"/>
              <a:t>ベース制約対処法に組み込む適応型</a:t>
            </a:r>
            <a:r>
              <a:rPr kumimoji="1" lang="en-US" altLang="ja-JP" sz="1600" b="1" dirty="0"/>
              <a:t>DE</a:t>
            </a:r>
            <a:r>
              <a:rPr kumimoji="1" lang="ja-JP" altLang="en-US" sz="1600" b="1" dirty="0"/>
              <a:t>の検討</a:t>
            </a:r>
          </a:p>
        </p:txBody>
      </p:sp>
      <p:sp>
        <p:nvSpPr>
          <p:cNvPr id="25" name="二等辺三角形 24">
            <a:extLst>
              <a:ext uri="{FF2B5EF4-FFF2-40B4-BE49-F238E27FC236}">
                <a16:creationId xmlns:a16="http://schemas.microsoft.com/office/drawing/2014/main" id="{42301D9C-9A9E-4CAB-B1D1-B07E997195B4}"/>
              </a:ext>
            </a:extLst>
          </p:cNvPr>
          <p:cNvSpPr/>
          <p:nvPr/>
        </p:nvSpPr>
        <p:spPr>
          <a:xfrm rot="10800000">
            <a:off x="2701142" y="3219966"/>
            <a:ext cx="920933" cy="269805"/>
          </a:xfrm>
          <a:prstGeom prst="triangl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6" name="二等辺三角形 25">
            <a:extLst>
              <a:ext uri="{FF2B5EF4-FFF2-40B4-BE49-F238E27FC236}">
                <a16:creationId xmlns:a16="http://schemas.microsoft.com/office/drawing/2014/main" id="{F83F9F16-C321-4BE0-B0C4-CC0A9D1E776A}"/>
              </a:ext>
            </a:extLst>
          </p:cNvPr>
          <p:cNvSpPr/>
          <p:nvPr/>
        </p:nvSpPr>
        <p:spPr>
          <a:xfrm rot="10800000">
            <a:off x="8510520" y="3219966"/>
            <a:ext cx="920933" cy="269805"/>
          </a:xfrm>
          <a:prstGeom prst="triangl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7" name="正方形/長方形 26">
            <a:extLst>
              <a:ext uri="{FF2B5EF4-FFF2-40B4-BE49-F238E27FC236}">
                <a16:creationId xmlns:a16="http://schemas.microsoft.com/office/drawing/2014/main" id="{8C907B3E-2C23-4C2B-8795-EA8027726265}"/>
              </a:ext>
            </a:extLst>
          </p:cNvPr>
          <p:cNvSpPr/>
          <p:nvPr/>
        </p:nvSpPr>
        <p:spPr>
          <a:xfrm>
            <a:off x="1489860" y="4196274"/>
            <a:ext cx="2210272" cy="3051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solidFill>
                  <a:schemeClr val="tx1"/>
                </a:solidFill>
              </a:rPr>
              <a:t>MOEA/D</a:t>
            </a:r>
            <a:r>
              <a:rPr kumimoji="1" lang="ja-JP" altLang="en-US" sz="1600" dirty="0">
                <a:solidFill>
                  <a:schemeClr val="tx1"/>
                </a:solidFill>
              </a:rPr>
              <a:t>＋実数値</a:t>
            </a:r>
            <a:r>
              <a:rPr kumimoji="1" lang="en-US" altLang="ja-JP" sz="1600" dirty="0">
                <a:solidFill>
                  <a:schemeClr val="tx1"/>
                </a:solidFill>
              </a:rPr>
              <a:t>GA</a:t>
            </a:r>
            <a:endParaRPr kumimoji="1" lang="ja-JP" altLang="en-US" sz="1600" dirty="0">
              <a:solidFill>
                <a:schemeClr val="tx1"/>
              </a:solidFill>
            </a:endParaRPr>
          </a:p>
        </p:txBody>
      </p:sp>
      <p:sp>
        <p:nvSpPr>
          <p:cNvPr id="30" name="テキスト ボックス 29">
            <a:extLst>
              <a:ext uri="{FF2B5EF4-FFF2-40B4-BE49-F238E27FC236}">
                <a16:creationId xmlns:a16="http://schemas.microsoft.com/office/drawing/2014/main" id="{5BEE61A4-BC92-4380-9A5E-1AE9678B7382}"/>
              </a:ext>
            </a:extLst>
          </p:cNvPr>
          <p:cNvSpPr txBox="1"/>
          <p:nvPr/>
        </p:nvSpPr>
        <p:spPr>
          <a:xfrm>
            <a:off x="98710" y="4685781"/>
            <a:ext cx="1434304" cy="338554"/>
          </a:xfrm>
          <a:prstGeom prst="rect">
            <a:avLst/>
          </a:prstGeom>
          <a:noFill/>
        </p:spPr>
        <p:txBody>
          <a:bodyPr wrap="square" rtlCol="0">
            <a:spAutoFit/>
          </a:bodyPr>
          <a:lstStyle/>
          <a:p>
            <a:pPr algn="ctr"/>
            <a:r>
              <a:rPr lang="ja-JP" altLang="en-US" sz="1600" dirty="0"/>
              <a:t>無制約多目的</a:t>
            </a:r>
          </a:p>
        </p:txBody>
      </p:sp>
      <p:sp>
        <p:nvSpPr>
          <p:cNvPr id="33" name="テキスト ボックス 32">
            <a:extLst>
              <a:ext uri="{FF2B5EF4-FFF2-40B4-BE49-F238E27FC236}">
                <a16:creationId xmlns:a16="http://schemas.microsoft.com/office/drawing/2014/main" id="{B09552FB-534D-40AB-8FB7-4EBCDD8209AC}"/>
              </a:ext>
            </a:extLst>
          </p:cNvPr>
          <p:cNvSpPr txBox="1"/>
          <p:nvPr/>
        </p:nvSpPr>
        <p:spPr>
          <a:xfrm>
            <a:off x="98710" y="5209684"/>
            <a:ext cx="1419880" cy="338538"/>
          </a:xfrm>
          <a:prstGeom prst="rect">
            <a:avLst/>
          </a:prstGeom>
          <a:noFill/>
        </p:spPr>
        <p:txBody>
          <a:bodyPr wrap="square" rtlCol="0">
            <a:spAutoFit/>
          </a:bodyPr>
          <a:lstStyle/>
          <a:p>
            <a:pPr algn="ctr"/>
            <a:r>
              <a:rPr lang="ja-JP" altLang="en-US" sz="1600" dirty="0"/>
              <a:t>有制約単目的</a:t>
            </a:r>
          </a:p>
        </p:txBody>
      </p:sp>
      <p:sp>
        <p:nvSpPr>
          <p:cNvPr id="38" name="テキスト ボックス 37">
            <a:extLst>
              <a:ext uri="{FF2B5EF4-FFF2-40B4-BE49-F238E27FC236}">
                <a16:creationId xmlns:a16="http://schemas.microsoft.com/office/drawing/2014/main" id="{D6C4AD3D-A163-4AB1-9EE1-DA25A7C32985}"/>
              </a:ext>
            </a:extLst>
          </p:cNvPr>
          <p:cNvSpPr txBox="1"/>
          <p:nvPr/>
        </p:nvSpPr>
        <p:spPr>
          <a:xfrm>
            <a:off x="6014154" y="5481737"/>
            <a:ext cx="872931" cy="338554"/>
          </a:xfrm>
          <a:prstGeom prst="rect">
            <a:avLst/>
          </a:prstGeom>
          <a:noFill/>
        </p:spPr>
        <p:txBody>
          <a:bodyPr wrap="square" rtlCol="0">
            <a:spAutoFit/>
          </a:bodyPr>
          <a:lstStyle/>
          <a:p>
            <a:pPr algn="ctr"/>
            <a:r>
              <a:rPr lang="ja-JP" altLang="en-US" sz="1600" dirty="0">
                <a:solidFill>
                  <a:schemeClr val="accent4"/>
                </a:solidFill>
              </a:rPr>
              <a:t>次の例</a:t>
            </a:r>
          </a:p>
        </p:txBody>
      </p:sp>
      <p:sp>
        <p:nvSpPr>
          <p:cNvPr id="39" name="正方形/長方形 38">
            <a:extLst>
              <a:ext uri="{FF2B5EF4-FFF2-40B4-BE49-F238E27FC236}">
                <a16:creationId xmlns:a16="http://schemas.microsoft.com/office/drawing/2014/main" id="{E63DB4BF-A9A4-47DB-8EE7-AF2E27148C3D}"/>
              </a:ext>
            </a:extLst>
          </p:cNvPr>
          <p:cNvSpPr/>
          <p:nvPr/>
        </p:nvSpPr>
        <p:spPr>
          <a:xfrm>
            <a:off x="6300427" y="4436204"/>
            <a:ext cx="2992678" cy="35131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solidFill>
                  <a:schemeClr val="tx1"/>
                </a:solidFill>
              </a:rPr>
              <a:t>現在の部分問題に含まれる個体</a:t>
            </a:r>
          </a:p>
        </p:txBody>
      </p:sp>
      <p:sp>
        <p:nvSpPr>
          <p:cNvPr id="40" name="正方形/長方形 39">
            <a:extLst>
              <a:ext uri="{FF2B5EF4-FFF2-40B4-BE49-F238E27FC236}">
                <a16:creationId xmlns:a16="http://schemas.microsoft.com/office/drawing/2014/main" id="{0E5BCBBC-6225-4A20-B388-2CAF06617D7E}"/>
              </a:ext>
            </a:extLst>
          </p:cNvPr>
          <p:cNvSpPr/>
          <p:nvPr/>
        </p:nvSpPr>
        <p:spPr>
          <a:xfrm>
            <a:off x="6658640" y="5040480"/>
            <a:ext cx="2269346" cy="35360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solidFill>
                  <a:schemeClr val="tx1"/>
                </a:solidFill>
              </a:rPr>
              <a:t>探索履歴の実行可能解</a:t>
            </a:r>
          </a:p>
        </p:txBody>
      </p:sp>
      <p:sp>
        <p:nvSpPr>
          <p:cNvPr id="63" name="テキスト ボックス 62">
            <a:extLst>
              <a:ext uri="{FF2B5EF4-FFF2-40B4-BE49-F238E27FC236}">
                <a16:creationId xmlns:a16="http://schemas.microsoft.com/office/drawing/2014/main" id="{4706AFDC-05CD-4FD4-8956-91EC5A187007}"/>
              </a:ext>
            </a:extLst>
          </p:cNvPr>
          <p:cNvSpPr txBox="1"/>
          <p:nvPr/>
        </p:nvSpPr>
        <p:spPr>
          <a:xfrm>
            <a:off x="4223707" y="5211011"/>
            <a:ext cx="1038761" cy="338554"/>
          </a:xfrm>
          <a:prstGeom prst="rect">
            <a:avLst/>
          </a:prstGeom>
          <a:noFill/>
        </p:spPr>
        <p:txBody>
          <a:bodyPr wrap="square" rtlCol="0">
            <a:spAutoFit/>
          </a:bodyPr>
          <a:lstStyle/>
          <a:p>
            <a:pPr algn="ctr"/>
            <a:r>
              <a:rPr lang="ja-JP" altLang="en-US" sz="1600" dirty="0">
                <a:solidFill>
                  <a:schemeClr val="accent4"/>
                </a:solidFill>
              </a:rPr>
              <a:t>次の例</a:t>
            </a:r>
          </a:p>
        </p:txBody>
      </p:sp>
      <p:sp>
        <p:nvSpPr>
          <p:cNvPr id="66" name="テキスト ボックス 65">
            <a:extLst>
              <a:ext uri="{FF2B5EF4-FFF2-40B4-BE49-F238E27FC236}">
                <a16:creationId xmlns:a16="http://schemas.microsoft.com/office/drawing/2014/main" id="{1B804EB7-CC61-4B6F-8558-B90E7B3A3F12}"/>
              </a:ext>
            </a:extLst>
          </p:cNvPr>
          <p:cNvSpPr txBox="1"/>
          <p:nvPr/>
        </p:nvSpPr>
        <p:spPr>
          <a:xfrm>
            <a:off x="9722010" y="4317648"/>
            <a:ext cx="2203471" cy="307777"/>
          </a:xfrm>
          <a:prstGeom prst="rect">
            <a:avLst/>
          </a:prstGeom>
          <a:noFill/>
        </p:spPr>
        <p:txBody>
          <a:bodyPr wrap="square" rtlCol="0">
            <a:spAutoFit/>
          </a:bodyPr>
          <a:lstStyle/>
          <a:p>
            <a:pPr algn="ctr"/>
            <a:r>
              <a:rPr lang="ja-JP" altLang="en-US" sz="1400" dirty="0"/>
              <a:t>近傍生成に使用する個体</a:t>
            </a:r>
          </a:p>
        </p:txBody>
      </p:sp>
      <p:sp>
        <p:nvSpPr>
          <p:cNvPr id="67" name="正方形/長方形 66">
            <a:extLst>
              <a:ext uri="{FF2B5EF4-FFF2-40B4-BE49-F238E27FC236}">
                <a16:creationId xmlns:a16="http://schemas.microsoft.com/office/drawing/2014/main" id="{99D5E5AA-7313-47AF-9D1E-3387CE52E4F5}"/>
              </a:ext>
            </a:extLst>
          </p:cNvPr>
          <p:cNvSpPr/>
          <p:nvPr/>
        </p:nvSpPr>
        <p:spPr>
          <a:xfrm>
            <a:off x="6185549" y="4356093"/>
            <a:ext cx="3245904" cy="527147"/>
          </a:xfrm>
          <a:prstGeom prst="rect">
            <a:avLst/>
          </a:prstGeom>
          <a:noFill/>
          <a:ln>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8" name="正方形/長方形 67">
            <a:extLst>
              <a:ext uri="{FF2B5EF4-FFF2-40B4-BE49-F238E27FC236}">
                <a16:creationId xmlns:a16="http://schemas.microsoft.com/office/drawing/2014/main" id="{5D9FDC09-8380-45A4-8297-7E61F4A49D20}"/>
              </a:ext>
            </a:extLst>
          </p:cNvPr>
          <p:cNvSpPr/>
          <p:nvPr/>
        </p:nvSpPr>
        <p:spPr>
          <a:xfrm>
            <a:off x="6096000" y="4269089"/>
            <a:ext cx="3471230" cy="1195593"/>
          </a:xfrm>
          <a:prstGeom prst="rect">
            <a:avLst/>
          </a:prstGeom>
          <a:noFill/>
          <a:ln>
            <a:solidFill>
              <a:schemeClr val="accent4"/>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9" name="テキスト ボックス 68">
            <a:extLst>
              <a:ext uri="{FF2B5EF4-FFF2-40B4-BE49-F238E27FC236}">
                <a16:creationId xmlns:a16="http://schemas.microsoft.com/office/drawing/2014/main" id="{E5F8536D-4984-4E79-95FC-4599EC7CE3F5}"/>
              </a:ext>
            </a:extLst>
          </p:cNvPr>
          <p:cNvSpPr txBox="1"/>
          <p:nvPr/>
        </p:nvSpPr>
        <p:spPr>
          <a:xfrm>
            <a:off x="6014154" y="3962915"/>
            <a:ext cx="1938506" cy="338554"/>
          </a:xfrm>
          <a:prstGeom prst="rect">
            <a:avLst/>
          </a:prstGeom>
          <a:noFill/>
        </p:spPr>
        <p:txBody>
          <a:bodyPr wrap="square" rtlCol="0">
            <a:spAutoFit/>
          </a:bodyPr>
          <a:lstStyle/>
          <a:p>
            <a:pPr algn="ctr"/>
            <a:r>
              <a:rPr lang="ja-JP" altLang="en-US" sz="1600" dirty="0">
                <a:solidFill>
                  <a:schemeClr val="accent1"/>
                </a:solidFill>
              </a:rPr>
              <a:t>オリジナル</a:t>
            </a:r>
            <a:r>
              <a:rPr lang="en-US" altLang="ja-JP" sz="1600" dirty="0">
                <a:solidFill>
                  <a:schemeClr val="accent1"/>
                </a:solidFill>
              </a:rPr>
              <a:t>MOEA/D</a:t>
            </a:r>
            <a:endParaRPr lang="ja-JP" altLang="en-US" sz="1600" dirty="0">
              <a:solidFill>
                <a:schemeClr val="accent1"/>
              </a:solidFill>
            </a:endParaRPr>
          </a:p>
        </p:txBody>
      </p:sp>
      <p:sp>
        <p:nvSpPr>
          <p:cNvPr id="70" name="二等辺三角形 69">
            <a:extLst>
              <a:ext uri="{FF2B5EF4-FFF2-40B4-BE49-F238E27FC236}">
                <a16:creationId xmlns:a16="http://schemas.microsoft.com/office/drawing/2014/main" id="{AE15679C-A35E-4193-8127-001F52BEDC18}"/>
              </a:ext>
            </a:extLst>
          </p:cNvPr>
          <p:cNvSpPr/>
          <p:nvPr/>
        </p:nvSpPr>
        <p:spPr>
          <a:xfrm rot="5400000">
            <a:off x="9629548" y="4765187"/>
            <a:ext cx="400308" cy="233952"/>
          </a:xfrm>
          <a:prstGeom prst="triangl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81" name="楕円 80">
            <a:extLst>
              <a:ext uri="{FF2B5EF4-FFF2-40B4-BE49-F238E27FC236}">
                <a16:creationId xmlns:a16="http://schemas.microsoft.com/office/drawing/2014/main" id="{3AA2E956-E773-4BCF-81DC-73149E79A517}"/>
              </a:ext>
            </a:extLst>
          </p:cNvPr>
          <p:cNvSpPr/>
          <p:nvPr/>
        </p:nvSpPr>
        <p:spPr>
          <a:xfrm>
            <a:off x="10702914" y="4794022"/>
            <a:ext cx="108000" cy="108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82" name="楕円 81">
            <a:extLst>
              <a:ext uri="{FF2B5EF4-FFF2-40B4-BE49-F238E27FC236}">
                <a16:creationId xmlns:a16="http://schemas.microsoft.com/office/drawing/2014/main" id="{A6D32D47-0109-40F3-B01A-166317C6A50F}"/>
              </a:ext>
            </a:extLst>
          </p:cNvPr>
          <p:cNvSpPr/>
          <p:nvPr/>
        </p:nvSpPr>
        <p:spPr>
          <a:xfrm>
            <a:off x="10929990" y="5156908"/>
            <a:ext cx="108000" cy="108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1" name="正方形/長方形 40">
            <a:extLst>
              <a:ext uri="{FF2B5EF4-FFF2-40B4-BE49-F238E27FC236}">
                <a16:creationId xmlns:a16="http://schemas.microsoft.com/office/drawing/2014/main" id="{DA22D8FC-12AB-41F4-83D2-8747D6B7D4EB}"/>
              </a:ext>
            </a:extLst>
          </p:cNvPr>
          <p:cNvSpPr/>
          <p:nvPr/>
        </p:nvSpPr>
        <p:spPr>
          <a:xfrm>
            <a:off x="3637951" y="4203923"/>
            <a:ext cx="2210272" cy="3051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solidFill>
                  <a:schemeClr val="tx1"/>
                </a:solidFill>
              </a:rPr>
              <a:t>MOEA/D</a:t>
            </a:r>
            <a:r>
              <a:rPr kumimoji="1" lang="ja-JP" altLang="en-US" sz="1600" dirty="0">
                <a:solidFill>
                  <a:schemeClr val="tx1"/>
                </a:solidFill>
              </a:rPr>
              <a:t>＋適応型</a:t>
            </a:r>
            <a:r>
              <a:rPr kumimoji="1" lang="en-US" altLang="ja-JP" sz="1600" dirty="0">
                <a:solidFill>
                  <a:schemeClr val="tx1"/>
                </a:solidFill>
              </a:rPr>
              <a:t>DE</a:t>
            </a:r>
            <a:endParaRPr kumimoji="1" lang="ja-JP" altLang="en-US" sz="1600" dirty="0">
              <a:solidFill>
                <a:schemeClr val="tx1"/>
              </a:solidFill>
            </a:endParaRPr>
          </a:p>
        </p:txBody>
      </p:sp>
      <p:cxnSp>
        <p:nvCxnSpPr>
          <p:cNvPr id="43" name="直線コネクタ 42">
            <a:extLst>
              <a:ext uri="{FF2B5EF4-FFF2-40B4-BE49-F238E27FC236}">
                <a16:creationId xmlns:a16="http://schemas.microsoft.com/office/drawing/2014/main" id="{633A7514-55B6-476F-9FD8-E58BAF28DAD9}"/>
              </a:ext>
            </a:extLst>
          </p:cNvPr>
          <p:cNvCxnSpPr>
            <a:cxnSpLocks/>
          </p:cNvCxnSpPr>
          <p:nvPr/>
        </p:nvCxnSpPr>
        <p:spPr>
          <a:xfrm flipH="1" flipV="1">
            <a:off x="3666679" y="4209016"/>
            <a:ext cx="0" cy="1445452"/>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6" name="直線コネクタ 45">
            <a:extLst>
              <a:ext uri="{FF2B5EF4-FFF2-40B4-BE49-F238E27FC236}">
                <a16:creationId xmlns:a16="http://schemas.microsoft.com/office/drawing/2014/main" id="{2B254F38-AEE7-4403-B20C-C898EB738CAA}"/>
              </a:ext>
            </a:extLst>
          </p:cNvPr>
          <p:cNvCxnSpPr>
            <a:cxnSpLocks/>
          </p:cNvCxnSpPr>
          <p:nvPr/>
        </p:nvCxnSpPr>
        <p:spPr>
          <a:xfrm flipH="1" flipV="1">
            <a:off x="1489860" y="4209016"/>
            <a:ext cx="0" cy="1445452"/>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107C27A5-0CD6-45FA-9DF8-B047E1D7252D}"/>
              </a:ext>
            </a:extLst>
          </p:cNvPr>
          <p:cNvCxnSpPr>
            <a:cxnSpLocks/>
          </p:cNvCxnSpPr>
          <p:nvPr/>
        </p:nvCxnSpPr>
        <p:spPr>
          <a:xfrm>
            <a:off x="109781" y="4534511"/>
            <a:ext cx="5738442"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0" name="直線コネクタ 49">
            <a:extLst>
              <a:ext uri="{FF2B5EF4-FFF2-40B4-BE49-F238E27FC236}">
                <a16:creationId xmlns:a16="http://schemas.microsoft.com/office/drawing/2014/main" id="{CC6DF9D3-CACE-40FA-B1E9-B71B5ECFC3FF}"/>
              </a:ext>
            </a:extLst>
          </p:cNvPr>
          <p:cNvCxnSpPr>
            <a:cxnSpLocks/>
          </p:cNvCxnSpPr>
          <p:nvPr/>
        </p:nvCxnSpPr>
        <p:spPr>
          <a:xfrm>
            <a:off x="109781" y="5090002"/>
            <a:ext cx="5738442"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1" name="テキスト ボックス 50">
            <a:extLst>
              <a:ext uri="{FF2B5EF4-FFF2-40B4-BE49-F238E27FC236}">
                <a16:creationId xmlns:a16="http://schemas.microsoft.com/office/drawing/2014/main" id="{92791C0B-EBBE-4D9F-959C-2EFBC24A2ADC}"/>
              </a:ext>
            </a:extLst>
          </p:cNvPr>
          <p:cNvSpPr txBox="1"/>
          <p:nvPr/>
        </p:nvSpPr>
        <p:spPr>
          <a:xfrm>
            <a:off x="4081075" y="4684568"/>
            <a:ext cx="1324025" cy="338554"/>
          </a:xfrm>
          <a:prstGeom prst="rect">
            <a:avLst/>
          </a:prstGeom>
          <a:noFill/>
        </p:spPr>
        <p:txBody>
          <a:bodyPr wrap="square" rtlCol="0">
            <a:spAutoFit/>
          </a:bodyPr>
          <a:lstStyle/>
          <a:p>
            <a:pPr algn="ctr"/>
            <a:r>
              <a:rPr lang="ja-JP" altLang="en-US" sz="1600" dirty="0">
                <a:solidFill>
                  <a:schemeClr val="accent1"/>
                </a:solidFill>
              </a:rPr>
              <a:t>先行研究</a:t>
            </a:r>
            <a:r>
              <a:rPr lang="en-US" altLang="ja-JP" sz="1600" dirty="0">
                <a:solidFill>
                  <a:schemeClr val="accent1"/>
                </a:solidFill>
              </a:rPr>
              <a:t>[5]</a:t>
            </a:r>
            <a:endParaRPr lang="ja-JP" altLang="en-US" sz="1600" dirty="0">
              <a:solidFill>
                <a:schemeClr val="accent1"/>
              </a:solidFill>
            </a:endParaRPr>
          </a:p>
        </p:txBody>
      </p:sp>
      <p:sp>
        <p:nvSpPr>
          <p:cNvPr id="52" name="テキスト ボックス 51">
            <a:extLst>
              <a:ext uri="{FF2B5EF4-FFF2-40B4-BE49-F238E27FC236}">
                <a16:creationId xmlns:a16="http://schemas.microsoft.com/office/drawing/2014/main" id="{882DE444-C35D-48B4-BF6C-7D8F5DD89783}"/>
              </a:ext>
            </a:extLst>
          </p:cNvPr>
          <p:cNvSpPr txBox="1"/>
          <p:nvPr/>
        </p:nvSpPr>
        <p:spPr>
          <a:xfrm>
            <a:off x="1698250" y="5209684"/>
            <a:ext cx="1793493" cy="338554"/>
          </a:xfrm>
          <a:prstGeom prst="rect">
            <a:avLst/>
          </a:prstGeom>
          <a:noFill/>
        </p:spPr>
        <p:txBody>
          <a:bodyPr wrap="square" rtlCol="0">
            <a:spAutoFit/>
          </a:bodyPr>
          <a:lstStyle/>
          <a:p>
            <a:pPr algn="ctr"/>
            <a:r>
              <a:rPr lang="ja-JP" altLang="en-US" sz="1600" dirty="0">
                <a:solidFill>
                  <a:schemeClr val="accent1"/>
                </a:solidFill>
              </a:rPr>
              <a:t>共同研究の成果</a:t>
            </a:r>
          </a:p>
        </p:txBody>
      </p:sp>
      <p:sp>
        <p:nvSpPr>
          <p:cNvPr id="53" name="テキスト ボックス 52">
            <a:extLst>
              <a:ext uri="{FF2B5EF4-FFF2-40B4-BE49-F238E27FC236}">
                <a16:creationId xmlns:a16="http://schemas.microsoft.com/office/drawing/2014/main" id="{41F46E57-9876-4D02-9A16-79E58C4DB8C0}"/>
              </a:ext>
            </a:extLst>
          </p:cNvPr>
          <p:cNvSpPr txBox="1"/>
          <p:nvPr/>
        </p:nvSpPr>
        <p:spPr>
          <a:xfrm>
            <a:off x="1690505" y="4682009"/>
            <a:ext cx="1786681" cy="338554"/>
          </a:xfrm>
          <a:prstGeom prst="rect">
            <a:avLst/>
          </a:prstGeom>
          <a:noFill/>
        </p:spPr>
        <p:txBody>
          <a:bodyPr wrap="square" rtlCol="0">
            <a:spAutoFit/>
          </a:bodyPr>
          <a:lstStyle/>
          <a:p>
            <a:pPr algn="ctr"/>
            <a:r>
              <a:rPr lang="ja-JP" altLang="en-US" sz="1600" dirty="0">
                <a:solidFill>
                  <a:schemeClr val="accent1"/>
                </a:solidFill>
              </a:rPr>
              <a:t>オリジナル</a:t>
            </a:r>
            <a:r>
              <a:rPr lang="en-US" altLang="ja-JP" sz="1600" dirty="0">
                <a:solidFill>
                  <a:schemeClr val="accent1"/>
                </a:solidFill>
              </a:rPr>
              <a:t>MOEA/D</a:t>
            </a:r>
            <a:endParaRPr lang="ja-JP" altLang="en-US" sz="1600" dirty="0">
              <a:solidFill>
                <a:schemeClr val="accent1"/>
              </a:solidFill>
            </a:endParaRPr>
          </a:p>
        </p:txBody>
      </p:sp>
      <p:sp>
        <p:nvSpPr>
          <p:cNvPr id="42" name="テキスト ボックス 41">
            <a:extLst>
              <a:ext uri="{FF2B5EF4-FFF2-40B4-BE49-F238E27FC236}">
                <a16:creationId xmlns:a16="http://schemas.microsoft.com/office/drawing/2014/main" id="{C4955FD9-3548-47E4-9FBA-9E0FA39AF99B}"/>
              </a:ext>
            </a:extLst>
          </p:cNvPr>
          <p:cNvSpPr txBox="1"/>
          <p:nvPr/>
        </p:nvSpPr>
        <p:spPr>
          <a:xfrm>
            <a:off x="571984" y="-20406"/>
            <a:ext cx="7953787" cy="338554"/>
          </a:xfrm>
          <a:prstGeom prst="rect">
            <a:avLst/>
          </a:prstGeom>
          <a:noFill/>
        </p:spPr>
        <p:txBody>
          <a:bodyPr wrap="square" rtlCol="0">
            <a:spAutoFit/>
          </a:bodyPr>
          <a:lstStyle/>
          <a:p>
            <a:r>
              <a:rPr lang="en-US" altLang="ja-JP" sz="1600" b="1" dirty="0">
                <a:solidFill>
                  <a:schemeClr val="bg1"/>
                </a:solidFill>
              </a:rPr>
              <a:t>3. </a:t>
            </a:r>
            <a:r>
              <a:rPr kumimoji="1" lang="ja-JP" altLang="en-US" sz="1600" b="1" dirty="0">
                <a:solidFill>
                  <a:schemeClr val="bg1"/>
                </a:solidFill>
              </a:rPr>
              <a:t>下期の進め方・計画</a:t>
            </a:r>
          </a:p>
        </p:txBody>
      </p:sp>
      <p:sp>
        <p:nvSpPr>
          <p:cNvPr id="44" name="タイトル 1">
            <a:extLst>
              <a:ext uri="{FF2B5EF4-FFF2-40B4-BE49-F238E27FC236}">
                <a16:creationId xmlns:a16="http://schemas.microsoft.com/office/drawing/2014/main" id="{78ED3AA1-0227-4608-83DC-F8C96E24A210}"/>
              </a:ext>
            </a:extLst>
          </p:cNvPr>
          <p:cNvSpPr txBox="1">
            <a:spLocks/>
          </p:cNvSpPr>
          <p:nvPr/>
        </p:nvSpPr>
        <p:spPr>
          <a:xfrm>
            <a:off x="517055" y="241034"/>
            <a:ext cx="11400125" cy="51809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2800" b="1" kern="1200">
                <a:solidFill>
                  <a:schemeClr val="bg1"/>
                </a:solidFill>
                <a:latin typeface="+mj-lt"/>
                <a:ea typeface="+mj-ea"/>
                <a:cs typeface="+mj-cs"/>
              </a:defRPr>
            </a:lvl1pPr>
          </a:lstStyle>
          <a:p>
            <a:r>
              <a:rPr lang="ja-JP" altLang="en-US" dirty="0"/>
              <a:t>制約対処法に組み込む近傍生成法の方向性</a:t>
            </a:r>
            <a:endParaRPr lang="en-US" dirty="0"/>
          </a:p>
        </p:txBody>
      </p:sp>
    </p:spTree>
    <p:extLst>
      <p:ext uri="{BB962C8B-B14F-4D97-AF65-F5344CB8AC3E}">
        <p14:creationId xmlns:p14="http://schemas.microsoft.com/office/powerpoint/2010/main" val="228871366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BC6A427-DC83-4401-A44B-38B1E272D5E4}"/>
              </a:ext>
            </a:extLst>
          </p:cNvPr>
          <p:cNvSpPr>
            <a:spLocks noGrp="1"/>
          </p:cNvSpPr>
          <p:nvPr>
            <p:ph type="title"/>
          </p:nvPr>
        </p:nvSpPr>
        <p:spPr/>
        <p:txBody>
          <a:bodyPr/>
          <a:lstStyle/>
          <a:p>
            <a:r>
              <a:rPr kumimoji="1" lang="ja-JP" altLang="en-US" dirty="0"/>
              <a:t>まとめ</a:t>
            </a:r>
          </a:p>
        </p:txBody>
      </p:sp>
      <p:sp>
        <p:nvSpPr>
          <p:cNvPr id="3" name="スライド番号プレースホルダー 2">
            <a:extLst>
              <a:ext uri="{FF2B5EF4-FFF2-40B4-BE49-F238E27FC236}">
                <a16:creationId xmlns:a16="http://schemas.microsoft.com/office/drawing/2014/main" id="{8EC5A200-B899-4909-9015-44AED6D1ED25}"/>
              </a:ext>
            </a:extLst>
          </p:cNvPr>
          <p:cNvSpPr>
            <a:spLocks noGrp="1"/>
          </p:cNvSpPr>
          <p:nvPr>
            <p:ph type="sldNum" sz="quarter" idx="10"/>
          </p:nvPr>
        </p:nvSpPr>
        <p:spPr/>
        <p:txBody>
          <a:bodyPr/>
          <a:lstStyle/>
          <a:p>
            <a:fld id="{584EAAFE-CFE5-40AD-8E95-5BFF290DC5CF}" type="slidenum">
              <a:rPr kumimoji="1" lang="ja-JP" altLang="en-US" smtClean="0"/>
              <a:pPr/>
              <a:t>34</a:t>
            </a:fld>
            <a:endParaRPr kumimoji="1" lang="ja-JP" altLang="en-US"/>
          </a:p>
        </p:txBody>
      </p:sp>
      <p:sp>
        <p:nvSpPr>
          <p:cNvPr id="6" name="テキスト プレースホルダー 5">
            <a:extLst>
              <a:ext uri="{FF2B5EF4-FFF2-40B4-BE49-F238E27FC236}">
                <a16:creationId xmlns:a16="http://schemas.microsoft.com/office/drawing/2014/main" id="{2B6C257B-44D0-4D8E-97C1-E3D93A6367C8}"/>
              </a:ext>
            </a:extLst>
          </p:cNvPr>
          <p:cNvSpPr>
            <a:spLocks noGrp="1"/>
          </p:cNvSpPr>
          <p:nvPr>
            <p:ph type="body" sz="quarter" idx="11"/>
          </p:nvPr>
        </p:nvSpPr>
        <p:spPr>
          <a:xfrm>
            <a:off x="517055" y="901759"/>
            <a:ext cx="11341887" cy="2693088"/>
          </a:xfrm>
        </p:spPr>
        <p:txBody>
          <a:bodyPr/>
          <a:lstStyle/>
          <a:p>
            <a:r>
              <a:rPr lang="ja-JP" altLang="en-US" sz="2800" dirty="0"/>
              <a:t>プラント操業スケジューリング問題に適用し、問題とアプローチの関係性が明らかになりつつある。</a:t>
            </a:r>
            <a:endParaRPr lang="en-US" altLang="ja-JP" sz="2800" dirty="0"/>
          </a:p>
          <a:p>
            <a:r>
              <a:rPr lang="ja-JP" altLang="en-US" sz="2800" dirty="0"/>
              <a:t>基本的に、可能解獲得においては、制約違反量削減優先が有利だと考えられる。</a:t>
            </a:r>
            <a:endParaRPr lang="en-US" altLang="ja-JP" sz="2800" dirty="0"/>
          </a:p>
          <a:p>
            <a:r>
              <a:rPr lang="ja-JP" altLang="en-US" sz="2800" dirty="0"/>
              <a:t>今後は、</a:t>
            </a:r>
            <a:endParaRPr lang="en-US" altLang="ja-JP" sz="2800" dirty="0"/>
          </a:p>
          <a:p>
            <a:pPr lvl="1"/>
            <a:r>
              <a:rPr lang="ja-JP" altLang="en-US" sz="2400" dirty="0"/>
              <a:t>二段階アプローチの二段階目に組み込むアルゴリズムを工夫することで、より最適な解を獲得することを狙う</a:t>
            </a:r>
            <a:endParaRPr lang="en-US" altLang="ja-JP" sz="2400" dirty="0"/>
          </a:p>
          <a:p>
            <a:pPr lvl="1"/>
            <a:r>
              <a:rPr lang="ja-JP" altLang="en-US" sz="2400" dirty="0"/>
              <a:t>実問題への適用を進めることで、二段階アプローチと制約違反量削減優先の使い分けを明らかにしていく</a:t>
            </a:r>
            <a:endParaRPr lang="en-US" altLang="ja-JP" sz="2400" dirty="0"/>
          </a:p>
        </p:txBody>
      </p:sp>
    </p:spTree>
    <p:extLst>
      <p:ext uri="{BB962C8B-B14F-4D97-AF65-F5344CB8AC3E}">
        <p14:creationId xmlns:p14="http://schemas.microsoft.com/office/powerpoint/2010/main" val="190473899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F2B2B343-CF0D-4CE9-8049-5FF23009C315}"/>
              </a:ext>
            </a:extLst>
          </p:cNvPr>
          <p:cNvSpPr>
            <a:spLocks noGrp="1"/>
          </p:cNvSpPr>
          <p:nvPr>
            <p:ph type="sldNum" sz="quarter" idx="11"/>
          </p:nvPr>
        </p:nvSpPr>
        <p:spPr/>
        <p:txBody>
          <a:bodyPr/>
          <a:lstStyle/>
          <a:p>
            <a:fld id="{B3001740-FA51-4383-A84C-3DA006D12C29}" type="slidenum">
              <a:rPr lang="ja-JP" altLang="en-US" smtClean="0"/>
              <a:pPr/>
              <a:t>35</a:t>
            </a:fld>
            <a:endParaRPr lang="ja-JP" altLang="en-US" dirty="0"/>
          </a:p>
        </p:txBody>
      </p:sp>
      <p:sp>
        <p:nvSpPr>
          <p:cNvPr id="3" name="テキスト プレースホルダー 2">
            <a:extLst>
              <a:ext uri="{FF2B5EF4-FFF2-40B4-BE49-F238E27FC236}">
                <a16:creationId xmlns:a16="http://schemas.microsoft.com/office/drawing/2014/main" id="{EC73A151-6AE6-45B0-B969-B764FDC1ADAE}"/>
              </a:ext>
            </a:extLst>
          </p:cNvPr>
          <p:cNvSpPr>
            <a:spLocks noGrp="1"/>
          </p:cNvSpPr>
          <p:nvPr>
            <p:ph type="body" sz="quarter" idx="12"/>
          </p:nvPr>
        </p:nvSpPr>
        <p:spPr/>
        <p:txBody>
          <a:bodyPr/>
          <a:lstStyle/>
          <a:p>
            <a:endParaRPr kumimoji="1" lang="ja-JP" altLang="en-US"/>
          </a:p>
        </p:txBody>
      </p:sp>
    </p:spTree>
    <p:extLst>
      <p:ext uri="{BB962C8B-B14F-4D97-AF65-F5344CB8AC3E}">
        <p14:creationId xmlns:p14="http://schemas.microsoft.com/office/powerpoint/2010/main" val="27449135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normAutofit/>
          </a:bodyPr>
          <a:lstStyle/>
          <a:p>
            <a:r>
              <a:rPr lang="ja-JP" altLang="en-US" dirty="0"/>
              <a:t>アルゴリズム開発・検証の進捗</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4</a:t>
            </a:fld>
            <a:endParaRPr kumimoji="1" lang="ja-JP" altLang="en-US"/>
          </a:p>
        </p:txBody>
      </p:sp>
      <p:sp>
        <p:nvSpPr>
          <p:cNvPr id="14" name="テキスト プレースホルダー 2">
            <a:extLst>
              <a:ext uri="{FF2B5EF4-FFF2-40B4-BE49-F238E27FC236}">
                <a16:creationId xmlns:a16="http://schemas.microsoft.com/office/drawing/2014/main" id="{E87AC5CB-0891-46ED-86C5-FF795F031FB1}"/>
              </a:ext>
            </a:extLst>
          </p:cNvPr>
          <p:cNvSpPr txBox="1">
            <a:spLocks/>
          </p:cNvSpPr>
          <p:nvPr/>
        </p:nvSpPr>
        <p:spPr>
          <a:xfrm>
            <a:off x="517054" y="1020574"/>
            <a:ext cx="11400125" cy="535381"/>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制約対処法と近傍生成法について、別々に改良・検証を進めた。</a:t>
            </a:r>
            <a:endParaRPr lang="en-US" altLang="ja-JP" sz="2800" dirty="0"/>
          </a:p>
        </p:txBody>
      </p:sp>
      <p:sp>
        <p:nvSpPr>
          <p:cNvPr id="11" name="テキスト ボックス 10">
            <a:extLst>
              <a:ext uri="{FF2B5EF4-FFF2-40B4-BE49-F238E27FC236}">
                <a16:creationId xmlns:a16="http://schemas.microsoft.com/office/drawing/2014/main" id="{E34ABD51-F839-4248-9067-3256F0F116A5}"/>
              </a:ext>
            </a:extLst>
          </p:cNvPr>
          <p:cNvSpPr txBox="1"/>
          <p:nvPr/>
        </p:nvSpPr>
        <p:spPr>
          <a:xfrm>
            <a:off x="571984" y="-20412"/>
            <a:ext cx="4521842" cy="338554"/>
          </a:xfrm>
          <a:prstGeom prst="rect">
            <a:avLst/>
          </a:prstGeom>
          <a:noFill/>
        </p:spPr>
        <p:txBody>
          <a:bodyPr wrap="square" rtlCol="0">
            <a:spAutoFit/>
          </a:bodyPr>
          <a:lstStyle/>
          <a:p>
            <a:r>
              <a:rPr kumimoji="1" lang="en-US" altLang="ja-JP" sz="1600" b="1" dirty="0">
                <a:solidFill>
                  <a:schemeClr val="bg1"/>
                </a:solidFill>
              </a:rPr>
              <a:t>2.1 </a:t>
            </a:r>
            <a:r>
              <a:rPr kumimoji="1" lang="ja-JP" altLang="en-US" sz="1600" b="1" dirty="0">
                <a:solidFill>
                  <a:schemeClr val="bg1"/>
                </a:solidFill>
              </a:rPr>
              <a:t>アルゴリズム要素検討</a:t>
            </a:r>
          </a:p>
        </p:txBody>
      </p:sp>
      <p:sp>
        <p:nvSpPr>
          <p:cNvPr id="12" name="テキスト ボックス 11">
            <a:extLst>
              <a:ext uri="{FF2B5EF4-FFF2-40B4-BE49-F238E27FC236}">
                <a16:creationId xmlns:a16="http://schemas.microsoft.com/office/drawing/2014/main" id="{EA6B4B9B-CB6A-4A73-8AED-AC68086B55FA}"/>
              </a:ext>
            </a:extLst>
          </p:cNvPr>
          <p:cNvSpPr txBox="1"/>
          <p:nvPr/>
        </p:nvSpPr>
        <p:spPr>
          <a:xfrm>
            <a:off x="347145" y="4938869"/>
            <a:ext cx="1467068" cy="400110"/>
          </a:xfrm>
          <a:prstGeom prst="rect">
            <a:avLst/>
          </a:prstGeom>
          <a:noFill/>
        </p:spPr>
        <p:txBody>
          <a:bodyPr wrap="none" rtlCol="0">
            <a:spAutoFit/>
          </a:bodyPr>
          <a:lstStyle/>
          <a:p>
            <a:r>
              <a:rPr kumimoji="1" lang="ja-JP" altLang="en-US" sz="2000" b="1" dirty="0"/>
              <a:t>近傍生成法</a:t>
            </a:r>
          </a:p>
        </p:txBody>
      </p:sp>
      <p:sp>
        <p:nvSpPr>
          <p:cNvPr id="13" name="テキスト ボックス 12">
            <a:extLst>
              <a:ext uri="{FF2B5EF4-FFF2-40B4-BE49-F238E27FC236}">
                <a16:creationId xmlns:a16="http://schemas.microsoft.com/office/drawing/2014/main" id="{C61C0772-EA65-4A5E-8500-88FF936C7C5C}"/>
              </a:ext>
            </a:extLst>
          </p:cNvPr>
          <p:cNvSpPr txBox="1"/>
          <p:nvPr/>
        </p:nvSpPr>
        <p:spPr>
          <a:xfrm>
            <a:off x="347145" y="2731726"/>
            <a:ext cx="1467068" cy="400110"/>
          </a:xfrm>
          <a:prstGeom prst="rect">
            <a:avLst/>
          </a:prstGeom>
          <a:noFill/>
        </p:spPr>
        <p:txBody>
          <a:bodyPr wrap="none" rtlCol="0">
            <a:spAutoFit/>
          </a:bodyPr>
          <a:lstStyle/>
          <a:p>
            <a:r>
              <a:rPr kumimoji="1" lang="ja-JP" altLang="en-US" sz="2000" b="1" dirty="0"/>
              <a:t>制約対処法</a:t>
            </a:r>
          </a:p>
        </p:txBody>
      </p:sp>
      <p:cxnSp>
        <p:nvCxnSpPr>
          <p:cNvPr id="17" name="直線コネクタ 16">
            <a:extLst>
              <a:ext uri="{FF2B5EF4-FFF2-40B4-BE49-F238E27FC236}">
                <a16:creationId xmlns:a16="http://schemas.microsoft.com/office/drawing/2014/main" id="{8860B63E-9A83-4BF6-8647-5A6D73A86542}"/>
              </a:ext>
            </a:extLst>
          </p:cNvPr>
          <p:cNvCxnSpPr/>
          <p:nvPr/>
        </p:nvCxnSpPr>
        <p:spPr>
          <a:xfrm>
            <a:off x="2074639" y="1740317"/>
            <a:ext cx="0" cy="4340351"/>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9" name="テキスト ボックス 18">
            <a:extLst>
              <a:ext uri="{FF2B5EF4-FFF2-40B4-BE49-F238E27FC236}">
                <a16:creationId xmlns:a16="http://schemas.microsoft.com/office/drawing/2014/main" id="{FE152613-5F85-4D4E-8086-D269337DA0E9}"/>
              </a:ext>
            </a:extLst>
          </p:cNvPr>
          <p:cNvSpPr txBox="1"/>
          <p:nvPr/>
        </p:nvSpPr>
        <p:spPr>
          <a:xfrm>
            <a:off x="2224079" y="4938869"/>
            <a:ext cx="3256212" cy="400110"/>
          </a:xfrm>
          <a:prstGeom prst="rect">
            <a:avLst/>
          </a:prstGeom>
          <a:noFill/>
        </p:spPr>
        <p:txBody>
          <a:bodyPr wrap="none" rtlCol="0">
            <a:spAutoFit/>
          </a:bodyPr>
          <a:lstStyle/>
          <a:p>
            <a:r>
              <a:rPr kumimoji="1" lang="en-US" altLang="ja-JP" sz="2000" dirty="0"/>
              <a:t>Differential Evolution</a:t>
            </a:r>
            <a:r>
              <a:rPr kumimoji="1" lang="ja-JP" altLang="en-US" sz="2000" dirty="0"/>
              <a:t>の改良</a:t>
            </a:r>
          </a:p>
        </p:txBody>
      </p:sp>
      <p:sp>
        <p:nvSpPr>
          <p:cNvPr id="21" name="テキスト ボックス 20">
            <a:extLst>
              <a:ext uri="{FF2B5EF4-FFF2-40B4-BE49-F238E27FC236}">
                <a16:creationId xmlns:a16="http://schemas.microsoft.com/office/drawing/2014/main" id="{17DF28A8-B205-421A-8602-4238C4E52A25}"/>
              </a:ext>
            </a:extLst>
          </p:cNvPr>
          <p:cNvSpPr txBox="1"/>
          <p:nvPr/>
        </p:nvSpPr>
        <p:spPr>
          <a:xfrm>
            <a:off x="2497487" y="2557201"/>
            <a:ext cx="2709396" cy="400110"/>
          </a:xfrm>
          <a:prstGeom prst="rect">
            <a:avLst/>
          </a:prstGeom>
          <a:noFill/>
        </p:spPr>
        <p:txBody>
          <a:bodyPr wrap="none" rtlCol="0">
            <a:spAutoFit/>
          </a:bodyPr>
          <a:lstStyle/>
          <a:p>
            <a:pPr algn="ctr"/>
            <a:r>
              <a:rPr kumimoji="1" lang="ja-JP" altLang="en-US" sz="2000" dirty="0"/>
              <a:t>多目的最適化アプローチ</a:t>
            </a:r>
          </a:p>
        </p:txBody>
      </p:sp>
      <p:sp>
        <p:nvSpPr>
          <p:cNvPr id="23" name="テキスト ボックス 22">
            <a:extLst>
              <a:ext uri="{FF2B5EF4-FFF2-40B4-BE49-F238E27FC236}">
                <a16:creationId xmlns:a16="http://schemas.microsoft.com/office/drawing/2014/main" id="{403F6131-6D93-4F5E-AE44-A89755427704}"/>
              </a:ext>
            </a:extLst>
          </p:cNvPr>
          <p:cNvSpPr txBox="1"/>
          <p:nvPr/>
        </p:nvSpPr>
        <p:spPr>
          <a:xfrm>
            <a:off x="2535158" y="2966431"/>
            <a:ext cx="2634054" cy="369332"/>
          </a:xfrm>
          <a:prstGeom prst="rect">
            <a:avLst/>
          </a:prstGeom>
          <a:noFill/>
        </p:spPr>
        <p:txBody>
          <a:bodyPr wrap="none" rtlCol="0">
            <a:spAutoFit/>
          </a:bodyPr>
          <a:lstStyle/>
          <a:p>
            <a:pPr algn="ctr"/>
            <a:r>
              <a:rPr kumimoji="1" lang="ja-JP" altLang="en-US" dirty="0"/>
              <a:t>（問題分割、</a:t>
            </a:r>
            <a:r>
              <a:rPr kumimoji="1" lang="en-US" altLang="ja-JP" dirty="0"/>
              <a:t>MOEA/D</a:t>
            </a:r>
            <a:r>
              <a:rPr kumimoji="1" lang="ja-JP" altLang="en-US" dirty="0"/>
              <a:t>）</a:t>
            </a:r>
          </a:p>
        </p:txBody>
      </p:sp>
      <p:sp>
        <p:nvSpPr>
          <p:cNvPr id="26" name="テキスト ボックス 25">
            <a:extLst>
              <a:ext uri="{FF2B5EF4-FFF2-40B4-BE49-F238E27FC236}">
                <a16:creationId xmlns:a16="http://schemas.microsoft.com/office/drawing/2014/main" id="{3BD7A66B-1BB1-4281-B5CC-26BE821CF4F1}"/>
              </a:ext>
            </a:extLst>
          </p:cNvPr>
          <p:cNvSpPr txBox="1"/>
          <p:nvPr/>
        </p:nvSpPr>
        <p:spPr>
          <a:xfrm>
            <a:off x="5673189" y="4938869"/>
            <a:ext cx="1794252" cy="400110"/>
          </a:xfrm>
          <a:prstGeom prst="rect">
            <a:avLst/>
          </a:prstGeom>
          <a:noFill/>
        </p:spPr>
        <p:txBody>
          <a:bodyPr wrap="square" rtlCol="0">
            <a:spAutoFit/>
          </a:bodyPr>
          <a:lstStyle/>
          <a:p>
            <a:pPr algn="ctr"/>
            <a:r>
              <a:rPr kumimoji="1" lang="ja-JP" altLang="en-US" sz="2000" dirty="0"/>
              <a:t>佐藤さん検討</a:t>
            </a:r>
          </a:p>
        </p:txBody>
      </p:sp>
      <p:sp>
        <p:nvSpPr>
          <p:cNvPr id="27" name="テキスト ボックス 26">
            <a:extLst>
              <a:ext uri="{FF2B5EF4-FFF2-40B4-BE49-F238E27FC236}">
                <a16:creationId xmlns:a16="http://schemas.microsoft.com/office/drawing/2014/main" id="{F7DECE73-2325-4A98-A0A6-34338D16C6D1}"/>
              </a:ext>
            </a:extLst>
          </p:cNvPr>
          <p:cNvSpPr txBox="1"/>
          <p:nvPr/>
        </p:nvSpPr>
        <p:spPr>
          <a:xfrm>
            <a:off x="5725989" y="2194993"/>
            <a:ext cx="1688653" cy="400110"/>
          </a:xfrm>
          <a:prstGeom prst="rect">
            <a:avLst/>
          </a:prstGeom>
          <a:noFill/>
        </p:spPr>
        <p:txBody>
          <a:bodyPr wrap="square" rtlCol="0">
            <a:spAutoFit/>
          </a:bodyPr>
          <a:lstStyle/>
          <a:p>
            <a:pPr algn="ctr"/>
            <a:r>
              <a:rPr kumimoji="1" lang="ja-JP" altLang="en-US" sz="2000" dirty="0"/>
              <a:t>安田さん検討</a:t>
            </a:r>
          </a:p>
        </p:txBody>
      </p:sp>
      <p:sp>
        <p:nvSpPr>
          <p:cNvPr id="30" name="二等辺三角形 29">
            <a:extLst>
              <a:ext uri="{FF2B5EF4-FFF2-40B4-BE49-F238E27FC236}">
                <a16:creationId xmlns:a16="http://schemas.microsoft.com/office/drawing/2014/main" id="{629F9521-26A7-4B8D-9995-139AA96630D2}"/>
              </a:ext>
            </a:extLst>
          </p:cNvPr>
          <p:cNvSpPr/>
          <p:nvPr/>
        </p:nvSpPr>
        <p:spPr>
          <a:xfrm rot="5400000">
            <a:off x="7591612" y="2176245"/>
            <a:ext cx="489755" cy="437606"/>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 name="テキスト ボックス 3">
            <a:extLst>
              <a:ext uri="{FF2B5EF4-FFF2-40B4-BE49-F238E27FC236}">
                <a16:creationId xmlns:a16="http://schemas.microsoft.com/office/drawing/2014/main" id="{9DBA4CB2-55B8-AA4E-95E9-1BC84A63DF45}"/>
              </a:ext>
            </a:extLst>
          </p:cNvPr>
          <p:cNvSpPr txBox="1"/>
          <p:nvPr/>
        </p:nvSpPr>
        <p:spPr>
          <a:xfrm>
            <a:off x="8672949" y="2194993"/>
            <a:ext cx="2491388" cy="400110"/>
          </a:xfrm>
          <a:prstGeom prst="rect">
            <a:avLst/>
          </a:prstGeom>
          <a:noFill/>
        </p:spPr>
        <p:txBody>
          <a:bodyPr wrap="none" rtlCol="0">
            <a:spAutoFit/>
          </a:bodyPr>
          <a:lstStyle/>
          <a:p>
            <a:r>
              <a:rPr kumimoji="1" lang="ja-JP" altLang="en-US" sz="2000" dirty="0"/>
              <a:t>適応的スカラ化の開発</a:t>
            </a:r>
          </a:p>
        </p:txBody>
      </p:sp>
      <p:sp>
        <p:nvSpPr>
          <p:cNvPr id="5" name="二等辺三角形 4">
            <a:extLst>
              <a:ext uri="{FF2B5EF4-FFF2-40B4-BE49-F238E27FC236}">
                <a16:creationId xmlns:a16="http://schemas.microsoft.com/office/drawing/2014/main" id="{629941FD-13CE-549B-414A-6D0EA4415F3D}"/>
              </a:ext>
            </a:extLst>
          </p:cNvPr>
          <p:cNvSpPr/>
          <p:nvPr/>
        </p:nvSpPr>
        <p:spPr>
          <a:xfrm rot="5400000">
            <a:off x="7591612" y="3221901"/>
            <a:ext cx="489755" cy="437606"/>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 name="二等辺三角形 5">
            <a:extLst>
              <a:ext uri="{FF2B5EF4-FFF2-40B4-BE49-F238E27FC236}">
                <a16:creationId xmlns:a16="http://schemas.microsoft.com/office/drawing/2014/main" id="{DC58B157-4F54-274F-947C-8BD84E6672E5}"/>
              </a:ext>
            </a:extLst>
          </p:cNvPr>
          <p:cNvSpPr/>
          <p:nvPr/>
        </p:nvSpPr>
        <p:spPr>
          <a:xfrm rot="5400000">
            <a:off x="7591612" y="3221901"/>
            <a:ext cx="489755" cy="437606"/>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 name="二等辺三角形 6">
            <a:extLst>
              <a:ext uri="{FF2B5EF4-FFF2-40B4-BE49-F238E27FC236}">
                <a16:creationId xmlns:a16="http://schemas.microsoft.com/office/drawing/2014/main" id="{96ABB5B1-33F3-C42C-05B6-94A93BA13D2E}"/>
              </a:ext>
            </a:extLst>
          </p:cNvPr>
          <p:cNvSpPr/>
          <p:nvPr/>
        </p:nvSpPr>
        <p:spPr>
          <a:xfrm rot="5400000">
            <a:off x="7591612" y="4920121"/>
            <a:ext cx="489755" cy="437606"/>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9" name="テキスト ボックス 8">
            <a:extLst>
              <a:ext uri="{FF2B5EF4-FFF2-40B4-BE49-F238E27FC236}">
                <a16:creationId xmlns:a16="http://schemas.microsoft.com/office/drawing/2014/main" id="{44948413-03F0-4DFF-14F4-DC753E6EA0B3}"/>
              </a:ext>
            </a:extLst>
          </p:cNvPr>
          <p:cNvSpPr txBox="1"/>
          <p:nvPr/>
        </p:nvSpPr>
        <p:spPr>
          <a:xfrm>
            <a:off x="5725989" y="3240649"/>
            <a:ext cx="1688653" cy="400110"/>
          </a:xfrm>
          <a:prstGeom prst="rect">
            <a:avLst/>
          </a:prstGeom>
          <a:noFill/>
        </p:spPr>
        <p:txBody>
          <a:bodyPr wrap="square" rtlCol="0">
            <a:spAutoFit/>
          </a:bodyPr>
          <a:lstStyle/>
          <a:p>
            <a:pPr algn="ctr"/>
            <a:r>
              <a:rPr kumimoji="1" lang="ja-JP" altLang="en-US" sz="2000" dirty="0"/>
              <a:t>小嶋さん検討</a:t>
            </a:r>
          </a:p>
        </p:txBody>
      </p:sp>
      <p:sp>
        <p:nvSpPr>
          <p:cNvPr id="24" name="テキスト ボックス 23">
            <a:extLst>
              <a:ext uri="{FF2B5EF4-FFF2-40B4-BE49-F238E27FC236}">
                <a16:creationId xmlns:a16="http://schemas.microsoft.com/office/drawing/2014/main" id="{6029E157-54C8-8EBF-F723-F6EFC5A182ED}"/>
              </a:ext>
            </a:extLst>
          </p:cNvPr>
          <p:cNvSpPr txBox="1"/>
          <p:nvPr/>
        </p:nvSpPr>
        <p:spPr>
          <a:xfrm>
            <a:off x="8100677" y="4784981"/>
            <a:ext cx="3635932" cy="707886"/>
          </a:xfrm>
          <a:prstGeom prst="rect">
            <a:avLst/>
          </a:prstGeom>
          <a:noFill/>
        </p:spPr>
        <p:txBody>
          <a:bodyPr wrap="none" rtlCol="0">
            <a:spAutoFit/>
          </a:bodyPr>
          <a:lstStyle/>
          <a:p>
            <a:pPr algn="ctr"/>
            <a:r>
              <a:rPr kumimoji="1" lang="ja-JP" altLang="en-US" sz="2000" dirty="0"/>
              <a:t>近傍生成における制約を考慮した</a:t>
            </a:r>
            <a:endParaRPr kumimoji="1" lang="en-US" altLang="ja-JP" sz="2000" dirty="0"/>
          </a:p>
          <a:p>
            <a:pPr algn="ctr"/>
            <a:r>
              <a:rPr kumimoji="1" lang="ja-JP" altLang="en-US" sz="2000" dirty="0"/>
              <a:t>上位解選択の導入</a:t>
            </a:r>
          </a:p>
        </p:txBody>
      </p:sp>
      <p:sp>
        <p:nvSpPr>
          <p:cNvPr id="25" name="テキスト ボックス 24">
            <a:extLst>
              <a:ext uri="{FF2B5EF4-FFF2-40B4-BE49-F238E27FC236}">
                <a16:creationId xmlns:a16="http://schemas.microsoft.com/office/drawing/2014/main" id="{923C72DF-2EDE-81A6-A518-526D0C0D44B2}"/>
              </a:ext>
            </a:extLst>
          </p:cNvPr>
          <p:cNvSpPr txBox="1"/>
          <p:nvPr/>
        </p:nvSpPr>
        <p:spPr>
          <a:xfrm>
            <a:off x="8670545" y="3240649"/>
            <a:ext cx="2496196" cy="400110"/>
          </a:xfrm>
          <a:prstGeom prst="rect">
            <a:avLst/>
          </a:prstGeom>
          <a:noFill/>
        </p:spPr>
        <p:txBody>
          <a:bodyPr wrap="none" rtlCol="0">
            <a:spAutoFit/>
          </a:bodyPr>
          <a:lstStyle/>
          <a:p>
            <a:r>
              <a:rPr kumimoji="1" lang="ja-JP" altLang="en-US" sz="2000" dirty="0"/>
              <a:t>スケール差の影響分析</a:t>
            </a:r>
          </a:p>
        </p:txBody>
      </p:sp>
      <p:cxnSp>
        <p:nvCxnSpPr>
          <p:cNvPr id="32" name="直線コネクタ 31">
            <a:extLst>
              <a:ext uri="{FF2B5EF4-FFF2-40B4-BE49-F238E27FC236}">
                <a16:creationId xmlns:a16="http://schemas.microsoft.com/office/drawing/2014/main" id="{68CD09F4-E933-AC81-C792-2A5FD6C84CA6}"/>
              </a:ext>
            </a:extLst>
          </p:cNvPr>
          <p:cNvCxnSpPr/>
          <p:nvPr/>
        </p:nvCxnSpPr>
        <p:spPr>
          <a:xfrm>
            <a:off x="5623312" y="1670633"/>
            <a:ext cx="0" cy="4340351"/>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0076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4" name="表 3">
                <a:extLst>
                  <a:ext uri="{FF2B5EF4-FFF2-40B4-BE49-F238E27FC236}">
                    <a16:creationId xmlns:a16="http://schemas.microsoft.com/office/drawing/2014/main" id="{9CC3BD6C-B5BD-DD86-554E-A0BB8FEDAD3C}"/>
                  </a:ext>
                </a:extLst>
              </p:cNvPr>
              <p:cNvGraphicFramePr>
                <a:graphicFrameLocks noGrp="1"/>
              </p:cNvGraphicFramePr>
              <p:nvPr>
                <p:extLst>
                  <p:ext uri="{D42A27DB-BD31-4B8C-83A1-F6EECF244321}">
                    <p14:modId xmlns:p14="http://schemas.microsoft.com/office/powerpoint/2010/main" val="1194535039"/>
                  </p:ext>
                </p:extLst>
              </p:nvPr>
            </p:nvGraphicFramePr>
            <p:xfrm>
              <a:off x="242098" y="1881221"/>
              <a:ext cx="11689038" cy="4039033"/>
            </p:xfrm>
            <a:graphic>
              <a:graphicData uri="http://schemas.openxmlformats.org/drawingml/2006/table">
                <a:tbl>
                  <a:tblPr firstRow="1" bandRow="1">
                    <a:tableStyleId>{5C22544A-7EE6-4342-B048-85BDC9FD1C3A}</a:tableStyleId>
                  </a:tblPr>
                  <a:tblGrid>
                    <a:gridCol w="845297">
                      <a:extLst>
                        <a:ext uri="{9D8B030D-6E8A-4147-A177-3AD203B41FA5}">
                          <a16:colId xmlns:a16="http://schemas.microsoft.com/office/drawing/2014/main" val="937617659"/>
                        </a:ext>
                      </a:extLst>
                    </a:gridCol>
                    <a:gridCol w="619741">
                      <a:extLst>
                        <a:ext uri="{9D8B030D-6E8A-4147-A177-3AD203B41FA5}">
                          <a16:colId xmlns:a16="http://schemas.microsoft.com/office/drawing/2014/main" val="640933973"/>
                        </a:ext>
                      </a:extLst>
                    </a:gridCol>
                    <a:gridCol w="3168000">
                      <a:extLst>
                        <a:ext uri="{9D8B030D-6E8A-4147-A177-3AD203B41FA5}">
                          <a16:colId xmlns:a16="http://schemas.microsoft.com/office/drawing/2014/main" val="2145614959"/>
                        </a:ext>
                      </a:extLst>
                    </a:gridCol>
                    <a:gridCol w="1764000">
                      <a:extLst>
                        <a:ext uri="{9D8B030D-6E8A-4147-A177-3AD203B41FA5}">
                          <a16:colId xmlns:a16="http://schemas.microsoft.com/office/drawing/2014/main" val="612450490"/>
                        </a:ext>
                      </a:extLst>
                    </a:gridCol>
                    <a:gridCol w="1764000">
                      <a:extLst>
                        <a:ext uri="{9D8B030D-6E8A-4147-A177-3AD203B41FA5}">
                          <a16:colId xmlns:a16="http://schemas.microsoft.com/office/drawing/2014/main" val="188455083"/>
                        </a:ext>
                      </a:extLst>
                    </a:gridCol>
                    <a:gridCol w="1764000">
                      <a:extLst>
                        <a:ext uri="{9D8B030D-6E8A-4147-A177-3AD203B41FA5}">
                          <a16:colId xmlns:a16="http://schemas.microsoft.com/office/drawing/2014/main" val="1462014734"/>
                        </a:ext>
                      </a:extLst>
                    </a:gridCol>
                    <a:gridCol w="1764000">
                      <a:extLst>
                        <a:ext uri="{9D8B030D-6E8A-4147-A177-3AD203B41FA5}">
                          <a16:colId xmlns:a16="http://schemas.microsoft.com/office/drawing/2014/main" val="2300472571"/>
                        </a:ext>
                      </a:extLst>
                    </a:gridCol>
                  </a:tblGrid>
                  <a:tr h="828000">
                    <a:tc>
                      <a:txBody>
                        <a:bodyPr/>
                        <a:lstStyle/>
                        <a:p>
                          <a:pPr algn="ctr"/>
                          <a:endParaRPr kumimoji="1" lang="en-US" altLang="ja-JP"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kumimoji="1" lang="en-US" altLang="ja-JP"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2000" b="1" dirty="0"/>
                            <a:t>ペナルティベース</a:t>
                          </a:r>
                          <a:endParaRPr kumimoji="1" lang="en-US" altLang="ja-JP" sz="2000" b="1" dirty="0"/>
                        </a:p>
                        <a:p>
                          <a:pPr algn="ctr"/>
                          <a14:m>
                            <m:oMath xmlns:m="http://schemas.openxmlformats.org/officeDocument/2006/math">
                              <m:r>
                                <a:rPr kumimoji="1" lang="en-US" altLang="ja-JP" sz="1800" b="1" i="1" smtClean="0">
                                  <a:latin typeface="Cambria Math" panose="02040503050406030204" pitchFamily="18" charset="0"/>
                                </a:rPr>
                                <m:t>𝑭</m:t>
                              </m:r>
                              <m:r>
                                <a:rPr kumimoji="1" lang="en-US" altLang="ja-JP" sz="1800" b="1" i="1" smtClean="0">
                                  <a:latin typeface="Cambria Math" panose="02040503050406030204" pitchFamily="18" charset="0"/>
                                </a:rPr>
                                <m:t>=</m:t>
                              </m:r>
                              <m:r>
                                <a:rPr kumimoji="1" lang="en-US" altLang="ja-JP" sz="1800" b="1" i="1" smtClean="0">
                                  <a:latin typeface="Cambria Math" panose="02040503050406030204" pitchFamily="18" charset="0"/>
                                </a:rPr>
                                <m:t>𝒇</m:t>
                              </m:r>
                              <m:r>
                                <a:rPr kumimoji="1" lang="en-US" altLang="ja-JP" sz="1800" b="1" i="1" smtClean="0">
                                  <a:latin typeface="Cambria Math" panose="02040503050406030204" pitchFamily="18" charset="0"/>
                                </a:rPr>
                                <m:t>+</m:t>
                              </m:r>
                              <m:r>
                                <a:rPr kumimoji="1" lang="en-US" altLang="ja-JP" sz="1800" b="1" i="1" smtClean="0">
                                  <a:latin typeface="Cambria Math" panose="02040503050406030204" pitchFamily="18" charset="0"/>
                                </a:rPr>
                                <m:t>𝒗</m:t>
                              </m:r>
                            </m:oMath>
                          </a14:m>
                          <a:r>
                            <a:rPr kumimoji="1" lang="ja-JP" altLang="en-US" sz="1800" b="1" dirty="0"/>
                            <a:t>で評価</a:t>
                          </a:r>
                          <a:endParaRPr kumimoji="1" lang="en-US" altLang="ja-JP" sz="18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algn="ctr"/>
                          <a:r>
                            <a:rPr kumimoji="1" lang="ja-JP" altLang="en-US" sz="2000" b="1" dirty="0"/>
                            <a:t>分離ベース</a:t>
                          </a:r>
                          <a:endParaRPr kumimoji="1" lang="en-US" altLang="ja-JP" sz="2000" b="1" dirty="0"/>
                        </a:p>
                        <a:p>
                          <a:pPr algn="ctr"/>
                          <a14:m>
                            <m:oMath xmlns:m="http://schemas.openxmlformats.org/officeDocument/2006/math">
                              <m:r>
                                <a:rPr kumimoji="1" lang="en-US" altLang="ja-JP" sz="1800" b="1" i="1" smtClean="0">
                                  <a:latin typeface="Cambria Math" panose="02040503050406030204" pitchFamily="18" charset="0"/>
                                </a:rPr>
                                <m:t>𝒇</m:t>
                              </m:r>
                            </m:oMath>
                          </a14:m>
                          <a:r>
                            <a:rPr kumimoji="1" lang="ja-JP" altLang="en-US" sz="1800" b="1" dirty="0"/>
                            <a:t>と</a:t>
                          </a:r>
                          <a14:m>
                            <m:oMath xmlns:m="http://schemas.openxmlformats.org/officeDocument/2006/math">
                              <m:r>
                                <a:rPr kumimoji="1" lang="en-US" altLang="ja-JP" sz="1800" b="1" i="1" smtClean="0">
                                  <a:latin typeface="Cambria Math" panose="02040503050406030204" pitchFamily="18" charset="0"/>
                                </a:rPr>
                                <m:t>𝒗</m:t>
                              </m:r>
                            </m:oMath>
                          </a14:m>
                          <a:r>
                            <a:rPr kumimoji="1" lang="ja-JP" altLang="en-US" sz="1800" b="1" dirty="0"/>
                            <a:t>を分離して評価</a:t>
                          </a:r>
                          <a:endParaRPr kumimoji="1" lang="en-US" altLang="ja-JP" sz="18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kumimoji="1" lang="en-US" altLang="ja-JP"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algn="ctr"/>
                          <a:r>
                            <a:rPr kumimoji="1" lang="ja-JP" altLang="en-US" sz="2000" b="1" dirty="0"/>
                            <a:t>多目的最適化ベース</a:t>
                          </a:r>
                          <a:endParaRPr kumimoji="1" lang="en-US" altLang="ja-JP" sz="2000" b="1" dirty="0"/>
                        </a:p>
                        <a:p>
                          <a:pPr algn="ctr"/>
                          <a14:m>
                            <m:oMath xmlns:m="http://schemas.openxmlformats.org/officeDocument/2006/math">
                              <m:r>
                                <a:rPr kumimoji="1" lang="en-US" altLang="ja-JP" sz="1800" b="1" i="1" smtClean="0">
                                  <a:latin typeface="Cambria Math" panose="02040503050406030204" pitchFamily="18" charset="0"/>
                                </a:rPr>
                                <m:t>(</m:t>
                              </m:r>
                              <m:r>
                                <a:rPr kumimoji="1" lang="en-US" altLang="ja-JP" sz="1800" b="1" i="1" smtClean="0">
                                  <a:latin typeface="Cambria Math" panose="02040503050406030204" pitchFamily="18" charset="0"/>
                                </a:rPr>
                                <m:t>𝒇</m:t>
                              </m:r>
                              <m:r>
                                <a:rPr kumimoji="1" lang="en-US" altLang="ja-JP" sz="1800" b="1" i="1" smtClean="0">
                                  <a:latin typeface="Cambria Math" panose="02040503050406030204" pitchFamily="18" charset="0"/>
                                </a:rPr>
                                <m:t>,</m:t>
                              </m:r>
                              <m:r>
                                <a:rPr kumimoji="1" lang="en-US" altLang="ja-JP" sz="1800" b="1" i="1" smtClean="0">
                                  <a:latin typeface="Cambria Math" panose="02040503050406030204" pitchFamily="18" charset="0"/>
                                </a:rPr>
                                <m:t>𝒗</m:t>
                              </m:r>
                              <m:r>
                                <a:rPr kumimoji="1" lang="en-US" altLang="ja-JP" sz="1800" b="1" i="1" smtClean="0">
                                  <a:latin typeface="Cambria Math" panose="02040503050406030204" pitchFamily="18" charset="0"/>
                                </a:rPr>
                                <m:t>)</m:t>
                              </m:r>
                            </m:oMath>
                          </a14:m>
                          <a:r>
                            <a:rPr kumimoji="1" lang="ja-JP" altLang="en-US" sz="1800" b="1" dirty="0"/>
                            <a:t>の二目的最適化</a:t>
                          </a:r>
                          <a:endParaRPr kumimoji="1" lang="en-US" altLang="ja-JP" sz="18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r>
                            <a:rPr kumimoji="1" lang="ja-JP" altLang="en-US" sz="1400" dirty="0"/>
                            <a:t>多目的最適化ベース</a:t>
                          </a:r>
                          <a:endParaRPr kumimoji="1" lang="en-US" altLang="ja-JP"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22811591"/>
                      </a:ext>
                    </a:extLst>
                  </a:tr>
                  <a:tr h="56503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dirty="0"/>
                            <a:t>切替</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dirty="0"/>
                            <a:t>ランキング</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dirty="0"/>
                            <a:t>パレートランキング</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dirty="0"/>
                            <a:t>問題分割</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419777559"/>
                      </a:ext>
                    </a:extLst>
                  </a:tr>
                  <a:tr h="882000">
                    <a:tc row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dirty="0"/>
                            <a:t>低</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24587655"/>
                      </a:ext>
                    </a:extLst>
                  </a:tr>
                  <a:tr h="882000">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dirty="0"/>
                            <a:t>中</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91818111"/>
                      </a:ext>
                    </a:extLst>
                  </a:tr>
                  <a:tr h="882000">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dirty="0"/>
                            <a:t>高</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85195583"/>
                      </a:ext>
                    </a:extLst>
                  </a:tr>
                </a:tbl>
              </a:graphicData>
            </a:graphic>
          </p:graphicFrame>
        </mc:Choice>
        <mc:Fallback xmlns="">
          <p:graphicFrame>
            <p:nvGraphicFramePr>
              <p:cNvPr id="4" name="表 3">
                <a:extLst>
                  <a:ext uri="{FF2B5EF4-FFF2-40B4-BE49-F238E27FC236}">
                    <a16:creationId xmlns:a16="http://schemas.microsoft.com/office/drawing/2014/main" id="{9CC3BD6C-B5BD-DD86-554E-A0BB8FEDAD3C}"/>
                  </a:ext>
                </a:extLst>
              </p:cNvPr>
              <p:cNvGraphicFramePr>
                <a:graphicFrameLocks noGrp="1"/>
              </p:cNvGraphicFramePr>
              <p:nvPr>
                <p:extLst>
                  <p:ext uri="{D42A27DB-BD31-4B8C-83A1-F6EECF244321}">
                    <p14:modId xmlns:p14="http://schemas.microsoft.com/office/powerpoint/2010/main" val="1194535039"/>
                  </p:ext>
                </p:extLst>
              </p:nvPr>
            </p:nvGraphicFramePr>
            <p:xfrm>
              <a:off x="242098" y="1881221"/>
              <a:ext cx="11689038" cy="4039033"/>
            </p:xfrm>
            <a:graphic>
              <a:graphicData uri="http://schemas.openxmlformats.org/drawingml/2006/table">
                <a:tbl>
                  <a:tblPr firstRow="1" bandRow="1">
                    <a:tableStyleId>{5C22544A-7EE6-4342-B048-85BDC9FD1C3A}</a:tableStyleId>
                  </a:tblPr>
                  <a:tblGrid>
                    <a:gridCol w="845297">
                      <a:extLst>
                        <a:ext uri="{9D8B030D-6E8A-4147-A177-3AD203B41FA5}">
                          <a16:colId xmlns:a16="http://schemas.microsoft.com/office/drawing/2014/main" val="937617659"/>
                        </a:ext>
                      </a:extLst>
                    </a:gridCol>
                    <a:gridCol w="619741">
                      <a:extLst>
                        <a:ext uri="{9D8B030D-6E8A-4147-A177-3AD203B41FA5}">
                          <a16:colId xmlns:a16="http://schemas.microsoft.com/office/drawing/2014/main" val="640933973"/>
                        </a:ext>
                      </a:extLst>
                    </a:gridCol>
                    <a:gridCol w="3168000">
                      <a:extLst>
                        <a:ext uri="{9D8B030D-6E8A-4147-A177-3AD203B41FA5}">
                          <a16:colId xmlns:a16="http://schemas.microsoft.com/office/drawing/2014/main" val="2145614959"/>
                        </a:ext>
                      </a:extLst>
                    </a:gridCol>
                    <a:gridCol w="1764000">
                      <a:extLst>
                        <a:ext uri="{9D8B030D-6E8A-4147-A177-3AD203B41FA5}">
                          <a16:colId xmlns:a16="http://schemas.microsoft.com/office/drawing/2014/main" val="612450490"/>
                        </a:ext>
                      </a:extLst>
                    </a:gridCol>
                    <a:gridCol w="1764000">
                      <a:extLst>
                        <a:ext uri="{9D8B030D-6E8A-4147-A177-3AD203B41FA5}">
                          <a16:colId xmlns:a16="http://schemas.microsoft.com/office/drawing/2014/main" val="188455083"/>
                        </a:ext>
                      </a:extLst>
                    </a:gridCol>
                    <a:gridCol w="1764000">
                      <a:extLst>
                        <a:ext uri="{9D8B030D-6E8A-4147-A177-3AD203B41FA5}">
                          <a16:colId xmlns:a16="http://schemas.microsoft.com/office/drawing/2014/main" val="1462014734"/>
                        </a:ext>
                      </a:extLst>
                    </a:gridCol>
                    <a:gridCol w="1764000">
                      <a:extLst>
                        <a:ext uri="{9D8B030D-6E8A-4147-A177-3AD203B41FA5}">
                          <a16:colId xmlns:a16="http://schemas.microsoft.com/office/drawing/2014/main" val="2300472571"/>
                        </a:ext>
                      </a:extLst>
                    </a:gridCol>
                  </a:tblGrid>
                  <a:tr h="828000">
                    <a:tc>
                      <a:txBody>
                        <a:bodyPr/>
                        <a:lstStyle/>
                        <a:p>
                          <a:pPr algn="ctr"/>
                          <a:endParaRPr kumimoji="1" lang="en-US" altLang="ja-JP"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kumimoji="1" lang="en-US" altLang="ja-JP"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ja-JP"/>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46538" t="-735" r="-223077" b="-389706"/>
                          </a:stretch>
                        </a:blipFill>
                      </a:tcPr>
                    </a:tc>
                    <a:tc gridSpan="2">
                      <a:txBody>
                        <a:bodyPr/>
                        <a:lstStyle/>
                        <a:p>
                          <a:endParaRPr lang="ja-JP"/>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131606" t="-735" r="-100345" b="-389706"/>
                          </a:stretch>
                        </a:blipFill>
                      </a:tcPr>
                    </a:tc>
                    <a:tc hMerge="1">
                      <a:txBody>
                        <a:bodyPr/>
                        <a:lstStyle/>
                        <a:p>
                          <a:pPr algn="ctr"/>
                          <a:endParaRPr kumimoji="1" lang="en-US" altLang="ja-JP"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endParaRPr lang="ja-JP"/>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231606" t="-735" r="-345" b="-389706"/>
                          </a:stretch>
                        </a:blipFill>
                      </a:tcPr>
                    </a:tc>
                    <a:tc hMerge="1">
                      <a:txBody>
                        <a:bodyPr/>
                        <a:lstStyle/>
                        <a:p>
                          <a:pPr algn="ctr"/>
                          <a:r>
                            <a:rPr kumimoji="1" lang="ja-JP" altLang="en-US" sz="1400" dirty="0"/>
                            <a:t>多目的最適化ベース</a:t>
                          </a:r>
                          <a:endParaRPr kumimoji="1" lang="en-US" altLang="ja-JP"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22811591"/>
                      </a:ext>
                    </a:extLst>
                  </a:tr>
                  <a:tr h="56503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dirty="0"/>
                            <a:t>切替</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dirty="0"/>
                            <a:t>ランキング</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dirty="0"/>
                            <a:t>パレートランキング</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dirty="0"/>
                            <a:t>問題分割</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419777559"/>
                      </a:ext>
                    </a:extLst>
                  </a:tr>
                  <a:tr h="882000">
                    <a:tc row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dirty="0"/>
                            <a:t>低</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24587655"/>
                      </a:ext>
                    </a:extLst>
                  </a:tr>
                  <a:tr h="882000">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dirty="0"/>
                            <a:t>中</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91818111"/>
                      </a:ext>
                    </a:extLst>
                  </a:tr>
                  <a:tr h="882000">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dirty="0"/>
                            <a:t>高</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85195583"/>
                      </a:ext>
                    </a:extLst>
                  </a:tr>
                </a:tbl>
              </a:graphicData>
            </a:graphic>
          </p:graphicFrame>
        </mc:Fallback>
      </mc:AlternateContent>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5</a:t>
            </a:fld>
            <a:endParaRPr kumimoji="1" lang="ja-JP" altLang="en-US"/>
          </a:p>
        </p:txBody>
      </p:sp>
      <p:sp>
        <p:nvSpPr>
          <p:cNvPr id="47" name="タイトル 1">
            <a:extLst>
              <a:ext uri="{FF2B5EF4-FFF2-40B4-BE49-F238E27FC236}">
                <a16:creationId xmlns:a16="http://schemas.microsoft.com/office/drawing/2014/main" id="{4316DF47-0830-4A6D-AF30-C589259E0DF3}"/>
              </a:ext>
            </a:extLst>
          </p:cNvPr>
          <p:cNvSpPr>
            <a:spLocks noGrp="1"/>
          </p:cNvSpPr>
          <p:nvPr>
            <p:ph type="title"/>
          </p:nvPr>
        </p:nvSpPr>
        <p:spPr>
          <a:xfrm>
            <a:off x="517055" y="241034"/>
            <a:ext cx="11400125" cy="518094"/>
          </a:xfrm>
        </p:spPr>
        <p:txBody>
          <a:bodyPr/>
          <a:lstStyle/>
          <a:p>
            <a:r>
              <a:rPr lang="ja-JP" altLang="en-US" dirty="0"/>
              <a:t>制約対処法の分類</a:t>
            </a:r>
            <a:endParaRPr lang="en-US" dirty="0"/>
          </a:p>
        </p:txBody>
      </p:sp>
      <mc:AlternateContent xmlns:mc="http://schemas.openxmlformats.org/markup-compatibility/2006" xmlns:a14="http://schemas.microsoft.com/office/drawing/2010/main">
        <mc:Choice Requires="a14">
          <p:sp>
            <p:nvSpPr>
              <p:cNvPr id="52" name="テキスト プレースホルダー 2">
                <a:extLst>
                  <a:ext uri="{FF2B5EF4-FFF2-40B4-BE49-F238E27FC236}">
                    <a16:creationId xmlns:a16="http://schemas.microsoft.com/office/drawing/2014/main" id="{C9267424-E1F2-4834-9AAF-37679E5974BA}"/>
                  </a:ext>
                </a:extLst>
              </p:cNvPr>
              <p:cNvSpPr txBox="1">
                <a:spLocks/>
              </p:cNvSpPr>
              <p:nvPr/>
            </p:nvSpPr>
            <p:spPr>
              <a:xfrm>
                <a:off x="408178" y="1056209"/>
                <a:ext cx="11509002" cy="542974"/>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14:m>
                  <m:oMath xmlns:m="http://schemas.openxmlformats.org/officeDocument/2006/math">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𝑓</m:t>
                    </m:r>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𝑣</m:t>
                    </m:r>
                    <m:r>
                      <a:rPr kumimoji="1" lang="en-US" altLang="ja-JP" sz="2800" b="0" i="1" smtClean="0">
                        <a:latin typeface="Cambria Math" panose="02040503050406030204" pitchFamily="18" charset="0"/>
                      </a:rPr>
                      <m:t>)</m:t>
                    </m:r>
                  </m:oMath>
                </a14:m>
                <a:r>
                  <a:rPr lang="ja-JP" altLang="en-US" sz="2800" dirty="0"/>
                  <a:t>のトレードオフ領域の探索は多目的最適化ベースが有利。</a:t>
                </a:r>
                <a:endParaRPr lang="en-US" altLang="ja-JP" sz="2800" dirty="0"/>
              </a:p>
            </p:txBody>
          </p:sp>
        </mc:Choice>
        <mc:Fallback xmlns="">
          <p:sp>
            <p:nvSpPr>
              <p:cNvPr id="52" name="テキスト プレースホルダー 2">
                <a:extLst>
                  <a:ext uri="{FF2B5EF4-FFF2-40B4-BE49-F238E27FC236}">
                    <a16:creationId xmlns:a16="http://schemas.microsoft.com/office/drawing/2014/main" id="{C9267424-E1F2-4834-9AAF-37679E5974BA}"/>
                  </a:ext>
                </a:extLst>
              </p:cNvPr>
              <p:cNvSpPr txBox="1">
                <a:spLocks noRot="1" noChangeAspect="1" noMove="1" noResize="1" noEditPoints="1" noAdjustHandles="1" noChangeArrowheads="1" noChangeShapeType="1" noTextEdit="1"/>
              </p:cNvSpPr>
              <p:nvPr/>
            </p:nvSpPr>
            <p:spPr>
              <a:xfrm>
                <a:off x="408178" y="1056209"/>
                <a:ext cx="11509002" cy="542974"/>
              </a:xfrm>
              <a:prstGeom prst="rect">
                <a:avLst/>
              </a:prstGeom>
              <a:blipFill>
                <a:blip r:embed="rId3"/>
                <a:stretch>
                  <a:fillRect t="-20225" b="-17978"/>
                </a:stretch>
              </a:blipFill>
            </p:spPr>
            <p:txBody>
              <a:bodyPr/>
              <a:lstStyle/>
              <a:p>
                <a:r>
                  <a:rPr lang="ja-JP" altLang="en-US">
                    <a:noFill/>
                  </a:rPr>
                  <a:t> </a:t>
                </a:r>
              </a:p>
            </p:txBody>
          </p:sp>
        </mc:Fallback>
      </mc:AlternateContent>
      <p:sp>
        <p:nvSpPr>
          <p:cNvPr id="18" name="テキスト ボックス 17">
            <a:extLst>
              <a:ext uri="{FF2B5EF4-FFF2-40B4-BE49-F238E27FC236}">
                <a16:creationId xmlns:a16="http://schemas.microsoft.com/office/drawing/2014/main" id="{80648425-8D2E-4A46-B123-B2E9CBD135E5}"/>
              </a:ext>
            </a:extLst>
          </p:cNvPr>
          <p:cNvSpPr txBox="1"/>
          <p:nvPr/>
        </p:nvSpPr>
        <p:spPr>
          <a:xfrm>
            <a:off x="4889308" y="4249899"/>
            <a:ext cx="1766917" cy="369332"/>
          </a:xfrm>
          <a:prstGeom prst="rect">
            <a:avLst/>
          </a:prstGeom>
          <a:noFill/>
        </p:spPr>
        <p:txBody>
          <a:bodyPr wrap="square" rtlCol="0">
            <a:spAutoFit/>
          </a:bodyPr>
          <a:lstStyle/>
          <a:p>
            <a:pPr algn="ctr"/>
            <a:r>
              <a:rPr kumimoji="1" lang="en-US" altLang="ja-JP" dirty="0"/>
              <a:t>Feasibility Rule</a:t>
            </a:r>
            <a:endParaRPr kumimoji="1" lang="ja-JP" altLang="en-US" dirty="0"/>
          </a:p>
        </p:txBody>
      </p:sp>
      <p:sp>
        <p:nvSpPr>
          <p:cNvPr id="23" name="テキスト ボックス 22">
            <a:extLst>
              <a:ext uri="{FF2B5EF4-FFF2-40B4-BE49-F238E27FC236}">
                <a16:creationId xmlns:a16="http://schemas.microsoft.com/office/drawing/2014/main" id="{9A522F8C-993F-4CC6-A1FD-07068EA58406}"/>
              </a:ext>
            </a:extLst>
          </p:cNvPr>
          <p:cNvSpPr txBox="1"/>
          <p:nvPr/>
        </p:nvSpPr>
        <p:spPr>
          <a:xfrm>
            <a:off x="2314103" y="3506811"/>
            <a:ext cx="1916299" cy="369332"/>
          </a:xfrm>
          <a:prstGeom prst="rect">
            <a:avLst/>
          </a:prstGeom>
          <a:noFill/>
        </p:spPr>
        <p:txBody>
          <a:bodyPr wrap="square" rtlCol="0">
            <a:spAutoFit/>
          </a:bodyPr>
          <a:lstStyle/>
          <a:p>
            <a:pPr algn="ctr"/>
            <a:r>
              <a:rPr kumimoji="1" lang="en-US" altLang="ja-JP" dirty="0"/>
              <a:t>Death Penalty</a:t>
            </a:r>
            <a:endParaRPr kumimoji="1" lang="ja-JP" altLang="en-US" dirty="0"/>
          </a:p>
        </p:txBody>
      </p:sp>
      <p:sp>
        <p:nvSpPr>
          <p:cNvPr id="24" name="テキスト ボックス 23">
            <a:extLst>
              <a:ext uri="{FF2B5EF4-FFF2-40B4-BE49-F238E27FC236}">
                <a16:creationId xmlns:a16="http://schemas.microsoft.com/office/drawing/2014/main" id="{1BFD0BDB-B153-4E3B-8C3B-123ED229D81E}"/>
              </a:ext>
            </a:extLst>
          </p:cNvPr>
          <p:cNvSpPr txBox="1"/>
          <p:nvPr/>
        </p:nvSpPr>
        <p:spPr>
          <a:xfrm>
            <a:off x="8612859" y="5160211"/>
            <a:ext cx="1351994" cy="646331"/>
          </a:xfrm>
          <a:prstGeom prst="rect">
            <a:avLst/>
          </a:prstGeom>
          <a:noFill/>
        </p:spPr>
        <p:txBody>
          <a:bodyPr wrap="square" rtlCol="0">
            <a:spAutoFit/>
          </a:bodyPr>
          <a:lstStyle/>
          <a:p>
            <a:pPr algn="ctr"/>
            <a:r>
              <a:rPr kumimoji="1" lang="en-US" altLang="ja-JP" dirty="0"/>
              <a:t>Two-Phase Framework</a:t>
            </a:r>
            <a:endParaRPr kumimoji="1" lang="ja-JP" altLang="en-US" dirty="0"/>
          </a:p>
        </p:txBody>
      </p:sp>
      <p:sp>
        <p:nvSpPr>
          <p:cNvPr id="36" name="テキスト ボックス 35">
            <a:extLst>
              <a:ext uri="{FF2B5EF4-FFF2-40B4-BE49-F238E27FC236}">
                <a16:creationId xmlns:a16="http://schemas.microsoft.com/office/drawing/2014/main" id="{87BA40D0-A8C6-42C2-8900-FCD967871B19}"/>
              </a:ext>
            </a:extLst>
          </p:cNvPr>
          <p:cNvSpPr txBox="1"/>
          <p:nvPr/>
        </p:nvSpPr>
        <p:spPr>
          <a:xfrm>
            <a:off x="447253" y="3222166"/>
            <a:ext cx="430887" cy="2754758"/>
          </a:xfrm>
          <a:prstGeom prst="rect">
            <a:avLst/>
          </a:prstGeom>
          <a:noFill/>
        </p:spPr>
        <p:txBody>
          <a:bodyPr vert="vert270" wrap="square" rtlCol="0">
            <a:spAutoFit/>
          </a:bodyPr>
          <a:lstStyle/>
          <a:p>
            <a:pPr algn="ctr"/>
            <a:r>
              <a:rPr kumimoji="1" lang="ja-JP" altLang="en-US" sz="1600" b="1" dirty="0">
                <a:solidFill>
                  <a:schemeClr val="bg1"/>
                </a:solidFill>
              </a:rPr>
              <a:t>トレードオフ領域の探索効率</a:t>
            </a:r>
          </a:p>
        </p:txBody>
      </p:sp>
      <p:sp>
        <p:nvSpPr>
          <p:cNvPr id="40" name="テキスト ボックス 39">
            <a:extLst>
              <a:ext uri="{FF2B5EF4-FFF2-40B4-BE49-F238E27FC236}">
                <a16:creationId xmlns:a16="http://schemas.microsoft.com/office/drawing/2014/main" id="{EE52DF4F-15AF-487E-97D0-BD727B7BD4F9}"/>
              </a:ext>
            </a:extLst>
          </p:cNvPr>
          <p:cNvSpPr txBox="1"/>
          <p:nvPr/>
        </p:nvSpPr>
        <p:spPr>
          <a:xfrm>
            <a:off x="2314103" y="4437562"/>
            <a:ext cx="1916299" cy="369332"/>
          </a:xfrm>
          <a:prstGeom prst="rect">
            <a:avLst/>
          </a:prstGeom>
          <a:noFill/>
        </p:spPr>
        <p:txBody>
          <a:bodyPr wrap="square" rtlCol="0">
            <a:spAutoFit/>
          </a:bodyPr>
          <a:lstStyle/>
          <a:p>
            <a:pPr algn="ctr"/>
            <a:r>
              <a:rPr kumimoji="1" lang="en-US" altLang="ja-JP" dirty="0"/>
              <a:t>Adaptive Penalty</a:t>
            </a:r>
            <a:endParaRPr kumimoji="1" lang="ja-JP" altLang="en-US" dirty="0"/>
          </a:p>
        </p:txBody>
      </p:sp>
      <p:sp>
        <p:nvSpPr>
          <p:cNvPr id="42" name="テキスト ボックス 41">
            <a:extLst>
              <a:ext uri="{FF2B5EF4-FFF2-40B4-BE49-F238E27FC236}">
                <a16:creationId xmlns:a16="http://schemas.microsoft.com/office/drawing/2014/main" id="{1D5E04A3-56D7-4EDB-9BEE-89B132DFFAE3}"/>
              </a:ext>
            </a:extLst>
          </p:cNvPr>
          <p:cNvSpPr txBox="1"/>
          <p:nvPr/>
        </p:nvSpPr>
        <p:spPr>
          <a:xfrm>
            <a:off x="10491481" y="5172022"/>
            <a:ext cx="1117341" cy="646331"/>
          </a:xfrm>
          <a:prstGeom prst="rect">
            <a:avLst/>
          </a:prstGeom>
          <a:noFill/>
        </p:spPr>
        <p:txBody>
          <a:bodyPr wrap="square" rtlCol="0">
            <a:spAutoFit/>
          </a:bodyPr>
          <a:lstStyle/>
          <a:p>
            <a:pPr algn="ctr"/>
            <a:r>
              <a:rPr kumimoji="1" lang="en-US" altLang="ja-JP" dirty="0">
                <a:solidFill>
                  <a:srgbClr val="FF0000"/>
                </a:solidFill>
              </a:rPr>
              <a:t>Adaptive MOEA/D</a:t>
            </a:r>
            <a:endParaRPr kumimoji="1" lang="ja-JP" altLang="en-US" dirty="0">
              <a:solidFill>
                <a:srgbClr val="FF0000"/>
              </a:solidFill>
            </a:endParaRPr>
          </a:p>
        </p:txBody>
      </p:sp>
      <mc:AlternateContent xmlns:mc="http://schemas.openxmlformats.org/markup-compatibility/2006" xmlns:a14="http://schemas.microsoft.com/office/drawing/2010/main">
        <mc:Choice Requires="a14">
          <p:sp>
            <p:nvSpPr>
              <p:cNvPr id="44" name="テキスト ボックス 43">
                <a:extLst>
                  <a:ext uri="{FF2B5EF4-FFF2-40B4-BE49-F238E27FC236}">
                    <a16:creationId xmlns:a16="http://schemas.microsoft.com/office/drawing/2014/main" id="{466A389F-447F-4B69-A5C3-E4AD21F18972}"/>
                  </a:ext>
                </a:extLst>
              </p:cNvPr>
              <p:cNvSpPr txBox="1"/>
              <p:nvPr/>
            </p:nvSpPr>
            <p:spPr>
              <a:xfrm>
                <a:off x="5412462" y="4617132"/>
                <a:ext cx="720610" cy="369332"/>
              </a:xfrm>
              <a:prstGeom prst="rect">
                <a:avLst/>
              </a:prstGeom>
              <a:noFill/>
            </p:spPr>
            <p:txBody>
              <a:bodyPr wrap="square" rtlCol="0">
                <a:spAutoFit/>
              </a:bodyPr>
              <a:lstStyle/>
              <a:p>
                <a:pPr algn="ctr"/>
                <a14:m>
                  <m:oMath xmlns:m="http://schemas.openxmlformats.org/officeDocument/2006/math">
                    <m:r>
                      <a:rPr kumimoji="1" lang="ja-JP" altLang="en-US" sz="1800" b="0" i="1" smtClean="0">
                        <a:latin typeface="Cambria Math" panose="02040503050406030204" pitchFamily="18" charset="0"/>
                      </a:rPr>
                      <m:t>𝜀</m:t>
                    </m:r>
                  </m:oMath>
                </a14:m>
                <a:r>
                  <a:rPr kumimoji="1" lang="en-US" altLang="ja-JP" dirty="0"/>
                  <a:t>CM</a:t>
                </a:r>
                <a:endParaRPr kumimoji="1" lang="ja-JP" altLang="en-US" dirty="0"/>
              </a:p>
            </p:txBody>
          </p:sp>
        </mc:Choice>
        <mc:Fallback xmlns="">
          <p:sp>
            <p:nvSpPr>
              <p:cNvPr id="44" name="テキスト ボックス 43">
                <a:extLst>
                  <a:ext uri="{FF2B5EF4-FFF2-40B4-BE49-F238E27FC236}">
                    <a16:creationId xmlns:a16="http://schemas.microsoft.com/office/drawing/2014/main" id="{466A389F-447F-4B69-A5C3-E4AD21F18972}"/>
                  </a:ext>
                </a:extLst>
              </p:cNvPr>
              <p:cNvSpPr txBox="1">
                <a:spLocks noRot="1" noChangeAspect="1" noMove="1" noResize="1" noEditPoints="1" noAdjustHandles="1" noChangeArrowheads="1" noChangeShapeType="1" noTextEdit="1"/>
              </p:cNvSpPr>
              <p:nvPr/>
            </p:nvSpPr>
            <p:spPr>
              <a:xfrm>
                <a:off x="5412462" y="4617132"/>
                <a:ext cx="720610" cy="369332"/>
              </a:xfrm>
              <a:prstGeom prst="rect">
                <a:avLst/>
              </a:prstGeom>
              <a:blipFill>
                <a:blip r:embed="rId4"/>
                <a:stretch>
                  <a:fillRect t="-8197" r="-1695" b="-24590"/>
                </a:stretch>
              </a:blipFill>
            </p:spPr>
            <p:txBody>
              <a:bodyPr/>
              <a:lstStyle/>
              <a:p>
                <a:r>
                  <a:rPr lang="ja-JP" altLang="en-US">
                    <a:noFill/>
                  </a:rPr>
                  <a:t> </a:t>
                </a:r>
              </a:p>
            </p:txBody>
          </p:sp>
        </mc:Fallback>
      </mc:AlternateContent>
      <p:sp>
        <p:nvSpPr>
          <p:cNvPr id="60" name="テキスト ボックス 59">
            <a:extLst>
              <a:ext uri="{FF2B5EF4-FFF2-40B4-BE49-F238E27FC236}">
                <a16:creationId xmlns:a16="http://schemas.microsoft.com/office/drawing/2014/main" id="{40426C4A-5568-4F24-B5F8-14ABAB94101B}"/>
              </a:ext>
            </a:extLst>
          </p:cNvPr>
          <p:cNvSpPr txBox="1"/>
          <p:nvPr/>
        </p:nvSpPr>
        <p:spPr>
          <a:xfrm>
            <a:off x="7033500" y="4437562"/>
            <a:ext cx="983365" cy="369332"/>
          </a:xfrm>
          <a:prstGeom prst="rect">
            <a:avLst/>
          </a:prstGeom>
          <a:noFill/>
        </p:spPr>
        <p:txBody>
          <a:bodyPr wrap="square" rtlCol="0">
            <a:spAutoFit/>
          </a:bodyPr>
          <a:lstStyle/>
          <a:p>
            <a:pPr algn="ctr"/>
            <a:r>
              <a:rPr kumimoji="1" lang="en-US" altLang="ja-JP" dirty="0"/>
              <a:t>MCR</a:t>
            </a:r>
            <a:endParaRPr kumimoji="1" lang="ja-JP" altLang="en-US" dirty="0"/>
          </a:p>
        </p:txBody>
      </p:sp>
      <p:sp>
        <p:nvSpPr>
          <p:cNvPr id="15" name="テキスト ボックス 14">
            <a:extLst>
              <a:ext uri="{FF2B5EF4-FFF2-40B4-BE49-F238E27FC236}">
                <a16:creationId xmlns:a16="http://schemas.microsoft.com/office/drawing/2014/main" id="{820BE8F3-F806-493F-B66D-19BA4B15CE6E}"/>
              </a:ext>
            </a:extLst>
          </p:cNvPr>
          <p:cNvSpPr txBox="1"/>
          <p:nvPr/>
        </p:nvSpPr>
        <p:spPr>
          <a:xfrm>
            <a:off x="571984" y="-20412"/>
            <a:ext cx="4521842" cy="338554"/>
          </a:xfrm>
          <a:prstGeom prst="rect">
            <a:avLst/>
          </a:prstGeom>
          <a:noFill/>
        </p:spPr>
        <p:txBody>
          <a:bodyPr wrap="square" rtlCol="0">
            <a:spAutoFit/>
          </a:bodyPr>
          <a:lstStyle/>
          <a:p>
            <a:r>
              <a:rPr kumimoji="1" lang="en-US" altLang="ja-JP" sz="1600" b="1" dirty="0">
                <a:solidFill>
                  <a:schemeClr val="bg1"/>
                </a:solidFill>
              </a:rPr>
              <a:t>2.1 </a:t>
            </a:r>
            <a:r>
              <a:rPr kumimoji="1" lang="ja-JP" altLang="en-US" sz="1600" b="1" dirty="0">
                <a:solidFill>
                  <a:schemeClr val="bg1"/>
                </a:solidFill>
              </a:rPr>
              <a:t>アルゴリズム要素検討</a:t>
            </a:r>
          </a:p>
        </p:txBody>
      </p:sp>
    </p:spTree>
    <p:extLst>
      <p:ext uri="{BB962C8B-B14F-4D97-AF65-F5344CB8AC3E}">
        <p14:creationId xmlns:p14="http://schemas.microsoft.com/office/powerpoint/2010/main" val="24064365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lstStyle/>
          <a:p>
            <a:r>
              <a:rPr lang="ja-JP" altLang="en-US" dirty="0"/>
              <a:t>合体アルゴリズムのスケジューリング問題への適用</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6</a:t>
            </a:fld>
            <a:endParaRPr kumimoji="1" lang="ja-JP" altLang="en-US"/>
          </a:p>
        </p:txBody>
      </p:sp>
      <p:sp>
        <p:nvSpPr>
          <p:cNvPr id="8" name="テキスト プレースホルダー 2">
            <a:extLst>
              <a:ext uri="{FF2B5EF4-FFF2-40B4-BE49-F238E27FC236}">
                <a16:creationId xmlns:a16="http://schemas.microsoft.com/office/drawing/2014/main" id="{63F42F52-0594-4323-9EB5-C8E2E4FF5897}"/>
              </a:ext>
            </a:extLst>
          </p:cNvPr>
          <p:cNvSpPr txBox="1">
            <a:spLocks/>
          </p:cNvSpPr>
          <p:nvPr/>
        </p:nvSpPr>
        <p:spPr>
          <a:xfrm>
            <a:off x="408178" y="1060382"/>
            <a:ext cx="11509002" cy="1461324"/>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プラントのスケジューリング問題を作成・検証を実施する。</a:t>
            </a:r>
            <a:endParaRPr lang="en-US" altLang="ja-JP" sz="2800" dirty="0"/>
          </a:p>
          <a:p>
            <a:pPr lvl="1">
              <a:defRPr/>
            </a:pPr>
            <a:r>
              <a:rPr lang="ja-JP" altLang="en-US" sz="2400" dirty="0"/>
              <a:t>テーマの本来の目標に対する達成度合いを正確に評価する</a:t>
            </a:r>
            <a:endParaRPr lang="en-US" altLang="ja-JP" sz="2400" dirty="0"/>
          </a:p>
        </p:txBody>
      </p:sp>
      <p:sp>
        <p:nvSpPr>
          <p:cNvPr id="7" name="フローチャート: 準備 6">
            <a:extLst>
              <a:ext uri="{FF2B5EF4-FFF2-40B4-BE49-F238E27FC236}">
                <a16:creationId xmlns:a16="http://schemas.microsoft.com/office/drawing/2014/main" id="{A10630A9-4BC4-47A1-A2CE-D25AC9E97E44}"/>
              </a:ext>
            </a:extLst>
          </p:cNvPr>
          <p:cNvSpPr/>
          <p:nvPr/>
        </p:nvSpPr>
        <p:spPr>
          <a:xfrm>
            <a:off x="1315366" y="3387090"/>
            <a:ext cx="432000" cy="432000"/>
          </a:xfrm>
          <a:prstGeom prst="flowChartPreparation">
            <a:avLst/>
          </a:prstGeom>
          <a:solidFill>
            <a:schemeClr val="accent1">
              <a:alpha val="8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A</a:t>
            </a:r>
            <a:endParaRPr kumimoji="1" lang="ja-JP" altLang="en-US" dirty="0"/>
          </a:p>
        </p:txBody>
      </p:sp>
      <p:sp>
        <p:nvSpPr>
          <p:cNvPr id="9" name="フローチャート: 準備 8">
            <a:extLst>
              <a:ext uri="{FF2B5EF4-FFF2-40B4-BE49-F238E27FC236}">
                <a16:creationId xmlns:a16="http://schemas.microsoft.com/office/drawing/2014/main" id="{69FAF7F6-CC86-486D-AE81-2BDC83D66D3A}"/>
              </a:ext>
            </a:extLst>
          </p:cNvPr>
          <p:cNvSpPr/>
          <p:nvPr/>
        </p:nvSpPr>
        <p:spPr>
          <a:xfrm>
            <a:off x="1305206" y="4645486"/>
            <a:ext cx="432000" cy="432000"/>
          </a:xfrm>
          <a:prstGeom prst="flowChartPreparation">
            <a:avLst/>
          </a:prstGeom>
          <a:solidFill>
            <a:schemeClr val="accent1">
              <a:alpha val="8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B</a:t>
            </a:r>
            <a:endParaRPr kumimoji="1" lang="ja-JP" altLang="en-US" dirty="0"/>
          </a:p>
        </p:txBody>
      </p:sp>
      <p:sp>
        <p:nvSpPr>
          <p:cNvPr id="10" name="テキスト ボックス 9">
            <a:extLst>
              <a:ext uri="{FF2B5EF4-FFF2-40B4-BE49-F238E27FC236}">
                <a16:creationId xmlns:a16="http://schemas.microsoft.com/office/drawing/2014/main" id="{3E15B3BD-4EAA-4E52-BC9A-607F97F78558}"/>
              </a:ext>
            </a:extLst>
          </p:cNvPr>
          <p:cNvSpPr txBox="1"/>
          <p:nvPr/>
        </p:nvSpPr>
        <p:spPr>
          <a:xfrm>
            <a:off x="1211286" y="2493791"/>
            <a:ext cx="1943161" cy="369332"/>
          </a:xfrm>
          <a:prstGeom prst="rect">
            <a:avLst/>
          </a:prstGeom>
          <a:noFill/>
        </p:spPr>
        <p:txBody>
          <a:bodyPr wrap="none" rtlCol="0">
            <a:spAutoFit/>
          </a:bodyPr>
          <a:lstStyle/>
          <a:p>
            <a:r>
              <a:rPr lang="ja-JP" altLang="en-US" b="1" dirty="0">
                <a:solidFill>
                  <a:schemeClr val="accent3"/>
                </a:solidFill>
              </a:rPr>
              <a:t>プラントモデル設定</a:t>
            </a:r>
            <a:endParaRPr kumimoji="1" lang="ja-JP" altLang="en-US" b="1" dirty="0">
              <a:solidFill>
                <a:schemeClr val="accent3"/>
              </a:solidFill>
            </a:endParaRPr>
          </a:p>
        </p:txBody>
      </p:sp>
      <p:cxnSp>
        <p:nvCxnSpPr>
          <p:cNvPr id="11" name="直線矢印コネクタ 10">
            <a:extLst>
              <a:ext uri="{FF2B5EF4-FFF2-40B4-BE49-F238E27FC236}">
                <a16:creationId xmlns:a16="http://schemas.microsoft.com/office/drawing/2014/main" id="{3B04810F-319C-4C47-A3DB-1B715672E52D}"/>
              </a:ext>
            </a:extLst>
          </p:cNvPr>
          <p:cNvCxnSpPr>
            <a:cxnSpLocks/>
            <a:endCxn id="7" idx="1"/>
          </p:cNvCxnSpPr>
          <p:nvPr/>
        </p:nvCxnSpPr>
        <p:spPr>
          <a:xfrm>
            <a:off x="883874" y="3603090"/>
            <a:ext cx="43149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矢印コネクタ 11">
            <a:extLst>
              <a:ext uri="{FF2B5EF4-FFF2-40B4-BE49-F238E27FC236}">
                <a16:creationId xmlns:a16="http://schemas.microsoft.com/office/drawing/2014/main" id="{893864D4-5ED3-4101-8A3A-6739F07A9509}"/>
              </a:ext>
            </a:extLst>
          </p:cNvPr>
          <p:cNvCxnSpPr>
            <a:cxnSpLocks/>
            <a:endCxn id="9" idx="1"/>
          </p:cNvCxnSpPr>
          <p:nvPr/>
        </p:nvCxnSpPr>
        <p:spPr>
          <a:xfrm flipV="1">
            <a:off x="893271" y="4861486"/>
            <a:ext cx="411935"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矢印コネクタ 12">
            <a:extLst>
              <a:ext uri="{FF2B5EF4-FFF2-40B4-BE49-F238E27FC236}">
                <a16:creationId xmlns:a16="http://schemas.microsoft.com/office/drawing/2014/main" id="{CA386CC4-4ACC-4AAD-993F-FC05307DB469}"/>
              </a:ext>
            </a:extLst>
          </p:cNvPr>
          <p:cNvCxnSpPr>
            <a:cxnSpLocks/>
            <a:stCxn id="22" idx="3"/>
          </p:cNvCxnSpPr>
          <p:nvPr/>
        </p:nvCxnSpPr>
        <p:spPr>
          <a:xfrm>
            <a:off x="3371488" y="4202728"/>
            <a:ext cx="416357"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コネクタ: カギ線 76">
            <a:extLst>
              <a:ext uri="{FF2B5EF4-FFF2-40B4-BE49-F238E27FC236}">
                <a16:creationId xmlns:a16="http://schemas.microsoft.com/office/drawing/2014/main" id="{EB26A899-4A21-4D8F-B2BD-BA856EAF88C6}"/>
              </a:ext>
            </a:extLst>
          </p:cNvPr>
          <p:cNvCxnSpPr>
            <a:cxnSpLocks/>
            <a:stCxn id="7" idx="3"/>
            <a:endCxn id="22" idx="1"/>
          </p:cNvCxnSpPr>
          <p:nvPr/>
        </p:nvCxnSpPr>
        <p:spPr>
          <a:xfrm>
            <a:off x="1747366" y="3603090"/>
            <a:ext cx="1192122" cy="599638"/>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コネクタ: カギ線 77">
            <a:extLst>
              <a:ext uri="{FF2B5EF4-FFF2-40B4-BE49-F238E27FC236}">
                <a16:creationId xmlns:a16="http://schemas.microsoft.com/office/drawing/2014/main" id="{31DFE50C-8164-4601-8EB6-655D60B34BD6}"/>
              </a:ext>
            </a:extLst>
          </p:cNvPr>
          <p:cNvCxnSpPr>
            <a:cxnSpLocks/>
            <a:stCxn id="9" idx="3"/>
            <a:endCxn id="22" idx="2"/>
          </p:cNvCxnSpPr>
          <p:nvPr/>
        </p:nvCxnSpPr>
        <p:spPr>
          <a:xfrm flipV="1">
            <a:off x="1737206" y="4418728"/>
            <a:ext cx="1418282" cy="442758"/>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テキスト ボックス 15">
                <a:extLst>
                  <a:ext uri="{FF2B5EF4-FFF2-40B4-BE49-F238E27FC236}">
                    <a16:creationId xmlns:a16="http://schemas.microsoft.com/office/drawing/2014/main" id="{50C73D66-A8D5-4403-8D90-136300A15232}"/>
                  </a:ext>
                </a:extLst>
              </p:cNvPr>
              <p:cNvSpPr txBox="1"/>
              <p:nvPr/>
            </p:nvSpPr>
            <p:spPr>
              <a:xfrm>
                <a:off x="203606" y="3405703"/>
                <a:ext cx="670568"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600" b="1" i="1" smtClean="0">
                              <a:latin typeface="Cambria Math" panose="02040503050406030204" pitchFamily="18" charset="0"/>
                            </a:rPr>
                          </m:ctrlPr>
                        </m:sSubPr>
                        <m:e>
                          <m:r>
                            <a:rPr kumimoji="1" lang="en-US" altLang="ja-JP" sz="1600" b="0" i="1">
                              <a:latin typeface="Cambria Math" panose="02040503050406030204" pitchFamily="18" charset="0"/>
                            </a:rPr>
                            <m:t>𝑥</m:t>
                          </m:r>
                        </m:e>
                        <m:sub>
                          <m:r>
                            <a:rPr kumimoji="1" lang="en-US" altLang="ja-JP" sz="1600" b="1" i="1">
                              <a:latin typeface="Cambria Math" panose="02040503050406030204" pitchFamily="18" charset="0"/>
                            </a:rPr>
                            <m:t>1</m:t>
                          </m:r>
                        </m:sub>
                      </m:sSub>
                      <m:r>
                        <a:rPr kumimoji="1" lang="en-US" altLang="ja-JP" sz="1600" b="0" i="1" smtClean="0">
                          <a:latin typeface="Cambria Math" panose="02040503050406030204" pitchFamily="18" charset="0"/>
                        </a:rPr>
                        <m:t>[</m:t>
                      </m:r>
                      <m:r>
                        <a:rPr kumimoji="1" lang="en-US" altLang="ja-JP" sz="1600" b="0" i="1" smtClean="0">
                          <a:latin typeface="Cambria Math" panose="02040503050406030204" pitchFamily="18" charset="0"/>
                        </a:rPr>
                        <m:t>𝑡</m:t>
                      </m:r>
                      <m:r>
                        <a:rPr kumimoji="1" lang="en-US" altLang="ja-JP" sz="1600" b="0" i="1" smtClean="0">
                          <a:latin typeface="Cambria Math" panose="02040503050406030204" pitchFamily="18" charset="0"/>
                        </a:rPr>
                        <m:t>]</m:t>
                      </m:r>
                    </m:oMath>
                  </m:oMathPara>
                </a14:m>
                <a:endParaRPr kumimoji="1" lang="ja-JP" altLang="en-US" sz="1600" dirty="0"/>
              </a:p>
            </p:txBody>
          </p:sp>
        </mc:Choice>
        <mc:Fallback xmlns="">
          <p:sp>
            <p:nvSpPr>
              <p:cNvPr id="16" name="テキスト ボックス 15">
                <a:extLst>
                  <a:ext uri="{FF2B5EF4-FFF2-40B4-BE49-F238E27FC236}">
                    <a16:creationId xmlns:a16="http://schemas.microsoft.com/office/drawing/2014/main" id="{50C73D66-A8D5-4403-8D90-136300A15232}"/>
                  </a:ext>
                </a:extLst>
              </p:cNvPr>
              <p:cNvSpPr txBox="1">
                <a:spLocks noRot="1" noChangeAspect="1" noMove="1" noResize="1" noEditPoints="1" noAdjustHandles="1" noChangeArrowheads="1" noChangeShapeType="1" noTextEdit="1"/>
              </p:cNvSpPr>
              <p:nvPr/>
            </p:nvSpPr>
            <p:spPr>
              <a:xfrm>
                <a:off x="203606" y="3405703"/>
                <a:ext cx="670568" cy="338554"/>
              </a:xfrm>
              <a:prstGeom prst="rect">
                <a:avLst/>
              </a:prstGeom>
              <a:blipFill>
                <a:blip r:embed="rId2"/>
                <a:stretch>
                  <a:fillRect b="-12727"/>
                </a:stretch>
              </a:blipFill>
            </p:spPr>
            <p:txBody>
              <a:bodyPr/>
              <a:lstStyle/>
              <a:p>
                <a:r>
                  <a:rPr lang="ja-JP" altLang="en-US">
                    <a:noFill/>
                  </a:rPr>
                  <a:t> </a:t>
                </a:r>
              </a:p>
            </p:txBody>
          </p:sp>
        </mc:Fallback>
      </mc:AlternateContent>
      <p:sp>
        <p:nvSpPr>
          <p:cNvPr id="22" name="フローチャート: 準備 21">
            <a:extLst>
              <a:ext uri="{FF2B5EF4-FFF2-40B4-BE49-F238E27FC236}">
                <a16:creationId xmlns:a16="http://schemas.microsoft.com/office/drawing/2014/main" id="{E2D86E96-897A-4F2E-8317-0A5B9B0E698E}"/>
              </a:ext>
            </a:extLst>
          </p:cNvPr>
          <p:cNvSpPr/>
          <p:nvPr/>
        </p:nvSpPr>
        <p:spPr>
          <a:xfrm>
            <a:off x="2939488" y="3986728"/>
            <a:ext cx="432000" cy="432000"/>
          </a:xfrm>
          <a:prstGeom prst="flowChartPreparation">
            <a:avLst/>
          </a:prstGeom>
          <a:solidFill>
            <a:schemeClr val="accent1">
              <a:alpha val="8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C</a:t>
            </a:r>
            <a:endParaRPr kumimoji="1" lang="ja-JP" altLang="en-US" dirty="0"/>
          </a:p>
        </p:txBody>
      </p:sp>
      <p:sp>
        <p:nvSpPr>
          <p:cNvPr id="25" name="テキスト ボックス 24">
            <a:extLst>
              <a:ext uri="{FF2B5EF4-FFF2-40B4-BE49-F238E27FC236}">
                <a16:creationId xmlns:a16="http://schemas.microsoft.com/office/drawing/2014/main" id="{54137090-F817-4206-94F5-BDDF260C390B}"/>
              </a:ext>
            </a:extLst>
          </p:cNvPr>
          <p:cNvSpPr txBox="1"/>
          <p:nvPr/>
        </p:nvSpPr>
        <p:spPr>
          <a:xfrm>
            <a:off x="1185646" y="5465193"/>
            <a:ext cx="2614818" cy="307777"/>
          </a:xfrm>
          <a:prstGeom prst="rect">
            <a:avLst/>
          </a:prstGeom>
          <a:noFill/>
        </p:spPr>
        <p:txBody>
          <a:bodyPr wrap="none" rtlCol="0">
            <a:spAutoFit/>
          </a:bodyPr>
          <a:lstStyle/>
          <a:p>
            <a:r>
              <a:rPr lang="ja-JP" altLang="en-US" sz="1400" dirty="0">
                <a:solidFill>
                  <a:schemeClr val="tx1">
                    <a:lumMod val="65000"/>
                    <a:lumOff val="35000"/>
                  </a:schemeClr>
                </a:solidFill>
              </a:rPr>
              <a:t>設備モデル（特性制約を仮定）</a:t>
            </a:r>
            <a:endParaRPr kumimoji="1" lang="ja-JP" altLang="en-US" sz="1400" dirty="0">
              <a:solidFill>
                <a:schemeClr val="tx1">
                  <a:lumMod val="65000"/>
                  <a:lumOff val="35000"/>
                </a:schemeClr>
              </a:solidFill>
            </a:endParaRPr>
          </a:p>
        </p:txBody>
      </p:sp>
      <p:sp>
        <p:nvSpPr>
          <p:cNvPr id="30" name="テキスト ボックス 29">
            <a:extLst>
              <a:ext uri="{FF2B5EF4-FFF2-40B4-BE49-F238E27FC236}">
                <a16:creationId xmlns:a16="http://schemas.microsoft.com/office/drawing/2014/main" id="{E6F12177-0126-4470-8FD6-5718A7CCC4CC}"/>
              </a:ext>
            </a:extLst>
          </p:cNvPr>
          <p:cNvSpPr txBox="1"/>
          <p:nvPr/>
        </p:nvSpPr>
        <p:spPr>
          <a:xfrm>
            <a:off x="172443" y="4384101"/>
            <a:ext cx="750526" cy="338554"/>
          </a:xfrm>
          <a:prstGeom prst="rect">
            <a:avLst/>
          </a:prstGeom>
          <a:noFill/>
        </p:spPr>
        <p:txBody>
          <a:bodyPr wrap="none" rtlCol="0">
            <a:spAutoFit/>
          </a:bodyPr>
          <a:lstStyle/>
          <a:p>
            <a:r>
              <a:rPr lang="en-US" altLang="ja-JP" sz="1600" dirty="0"/>
              <a:t>(</a:t>
            </a:r>
            <a:r>
              <a:rPr lang="ja-JP" altLang="en-US" sz="1600" dirty="0"/>
              <a:t>操作</a:t>
            </a:r>
            <a:r>
              <a:rPr lang="en-US" altLang="ja-JP" sz="1600" dirty="0"/>
              <a:t>)</a:t>
            </a:r>
            <a:endParaRPr kumimoji="1" lang="ja-JP" altLang="en-US" sz="1600" dirty="0"/>
          </a:p>
        </p:txBody>
      </p:sp>
      <p:sp>
        <p:nvSpPr>
          <p:cNvPr id="32" name="二等辺三角形 31">
            <a:extLst>
              <a:ext uri="{FF2B5EF4-FFF2-40B4-BE49-F238E27FC236}">
                <a16:creationId xmlns:a16="http://schemas.microsoft.com/office/drawing/2014/main" id="{7348D5FF-458A-48BE-8774-D0C00FFAC2FB}"/>
              </a:ext>
            </a:extLst>
          </p:cNvPr>
          <p:cNvSpPr/>
          <p:nvPr/>
        </p:nvSpPr>
        <p:spPr>
          <a:xfrm rot="5400000">
            <a:off x="4209120" y="4003129"/>
            <a:ext cx="504631" cy="251674"/>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3" name="テキスト ボックス 32">
            <a:extLst>
              <a:ext uri="{FF2B5EF4-FFF2-40B4-BE49-F238E27FC236}">
                <a16:creationId xmlns:a16="http://schemas.microsoft.com/office/drawing/2014/main" id="{8FAE617F-4CE5-4A42-AB5E-423F7E7890BD}"/>
              </a:ext>
            </a:extLst>
          </p:cNvPr>
          <p:cNvSpPr txBox="1"/>
          <p:nvPr/>
        </p:nvSpPr>
        <p:spPr>
          <a:xfrm>
            <a:off x="9328145" y="2493791"/>
            <a:ext cx="1569660" cy="369332"/>
          </a:xfrm>
          <a:prstGeom prst="rect">
            <a:avLst/>
          </a:prstGeom>
          <a:noFill/>
        </p:spPr>
        <p:txBody>
          <a:bodyPr wrap="none" rtlCol="0">
            <a:spAutoFit/>
          </a:bodyPr>
          <a:lstStyle/>
          <a:p>
            <a:r>
              <a:rPr kumimoji="1" lang="ja-JP" altLang="en-US" b="1" dirty="0">
                <a:solidFill>
                  <a:schemeClr val="accent3"/>
                </a:solidFill>
              </a:rPr>
              <a:t>操作計画算出</a:t>
            </a:r>
          </a:p>
        </p:txBody>
      </p:sp>
      <mc:AlternateContent xmlns:mc="http://schemas.openxmlformats.org/markup-compatibility/2006" xmlns:a14="http://schemas.microsoft.com/office/drawing/2010/main">
        <mc:Choice Requires="a14">
          <p:sp>
            <p:nvSpPr>
              <p:cNvPr id="34" name="テキスト ボックス 33">
                <a:extLst>
                  <a:ext uri="{FF2B5EF4-FFF2-40B4-BE49-F238E27FC236}">
                    <a16:creationId xmlns:a16="http://schemas.microsoft.com/office/drawing/2014/main" id="{D833860C-4A7D-4142-AFEF-144CFD58CB80}"/>
                  </a:ext>
                </a:extLst>
              </p:cNvPr>
              <p:cNvSpPr txBox="1"/>
              <p:nvPr/>
            </p:nvSpPr>
            <p:spPr>
              <a:xfrm>
                <a:off x="193828" y="4672091"/>
                <a:ext cx="690125"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600" i="1" smtClean="0">
                              <a:latin typeface="Cambria Math" panose="02040503050406030204" pitchFamily="18" charset="0"/>
                            </a:rPr>
                          </m:ctrlPr>
                        </m:sSubPr>
                        <m:e>
                          <m:r>
                            <a:rPr kumimoji="1" lang="en-US" altLang="ja-JP" sz="1600" b="0" i="1">
                              <a:latin typeface="Cambria Math" panose="02040503050406030204" pitchFamily="18" charset="0"/>
                            </a:rPr>
                            <m:t>𝑥</m:t>
                          </m:r>
                        </m:e>
                        <m:sub>
                          <m:r>
                            <a:rPr kumimoji="1" lang="en-US" altLang="ja-JP" sz="1600" b="0" i="1" smtClean="0">
                              <a:latin typeface="Cambria Math" panose="02040503050406030204" pitchFamily="18" charset="0"/>
                            </a:rPr>
                            <m:t>2</m:t>
                          </m:r>
                        </m:sub>
                      </m:sSub>
                      <m:r>
                        <a:rPr kumimoji="1" lang="en-US" altLang="ja-JP" sz="1600" b="0" i="1" smtClean="0">
                          <a:latin typeface="Cambria Math" panose="02040503050406030204" pitchFamily="18" charset="0"/>
                        </a:rPr>
                        <m:t>[</m:t>
                      </m:r>
                      <m:r>
                        <a:rPr kumimoji="1" lang="en-US" altLang="ja-JP" sz="1600" b="0" i="1" smtClean="0">
                          <a:latin typeface="Cambria Math" panose="02040503050406030204" pitchFamily="18" charset="0"/>
                        </a:rPr>
                        <m:t>𝑡</m:t>
                      </m:r>
                      <m:r>
                        <a:rPr kumimoji="1" lang="en-US" altLang="ja-JP" sz="1600" b="0" i="1" smtClean="0">
                          <a:latin typeface="Cambria Math" panose="02040503050406030204" pitchFamily="18" charset="0"/>
                        </a:rPr>
                        <m:t>]</m:t>
                      </m:r>
                    </m:oMath>
                  </m:oMathPara>
                </a14:m>
                <a:endParaRPr kumimoji="1" lang="ja-JP" altLang="en-US" sz="1600" dirty="0"/>
              </a:p>
            </p:txBody>
          </p:sp>
        </mc:Choice>
        <mc:Fallback xmlns="">
          <p:sp>
            <p:nvSpPr>
              <p:cNvPr id="34" name="テキスト ボックス 33">
                <a:extLst>
                  <a:ext uri="{FF2B5EF4-FFF2-40B4-BE49-F238E27FC236}">
                    <a16:creationId xmlns:a16="http://schemas.microsoft.com/office/drawing/2014/main" id="{D833860C-4A7D-4142-AFEF-144CFD58CB80}"/>
                  </a:ext>
                </a:extLst>
              </p:cNvPr>
              <p:cNvSpPr txBox="1">
                <a:spLocks noRot="1" noChangeAspect="1" noMove="1" noResize="1" noEditPoints="1" noAdjustHandles="1" noChangeArrowheads="1" noChangeShapeType="1" noTextEdit="1"/>
              </p:cNvSpPr>
              <p:nvPr/>
            </p:nvSpPr>
            <p:spPr>
              <a:xfrm>
                <a:off x="193828" y="4672091"/>
                <a:ext cx="690125" cy="338554"/>
              </a:xfrm>
              <a:prstGeom prst="rect">
                <a:avLst/>
              </a:prstGeom>
              <a:blipFill>
                <a:blip r:embed="rId3"/>
                <a:stretch>
                  <a:fillRect b="-1071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5" name="テキスト ボックス 34">
                <a:extLst>
                  <a:ext uri="{FF2B5EF4-FFF2-40B4-BE49-F238E27FC236}">
                    <a16:creationId xmlns:a16="http://schemas.microsoft.com/office/drawing/2014/main" id="{88FE3F0D-ECDA-4B79-8850-DAE8B2B42247}"/>
                  </a:ext>
                </a:extLst>
              </p:cNvPr>
              <p:cNvSpPr txBox="1"/>
              <p:nvPr/>
            </p:nvSpPr>
            <p:spPr>
              <a:xfrm>
                <a:off x="3536807" y="3780077"/>
                <a:ext cx="690125"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600" i="1" smtClean="0">
                              <a:latin typeface="Cambria Math" panose="02040503050406030204" pitchFamily="18" charset="0"/>
                            </a:rPr>
                          </m:ctrlPr>
                        </m:sSubPr>
                        <m:e>
                          <m:r>
                            <a:rPr kumimoji="1" lang="en-US" altLang="ja-JP" sz="1600" b="0" i="1">
                              <a:latin typeface="Cambria Math" panose="02040503050406030204" pitchFamily="18" charset="0"/>
                            </a:rPr>
                            <m:t>𝑥</m:t>
                          </m:r>
                        </m:e>
                        <m:sub>
                          <m:r>
                            <a:rPr kumimoji="1" lang="en-US" altLang="ja-JP" sz="1600" b="0" i="1" smtClean="0">
                              <a:latin typeface="Cambria Math" panose="02040503050406030204" pitchFamily="18" charset="0"/>
                            </a:rPr>
                            <m:t>5</m:t>
                          </m:r>
                        </m:sub>
                      </m:sSub>
                      <m:r>
                        <a:rPr kumimoji="1" lang="en-US" altLang="ja-JP" sz="1600" b="0" i="1" smtClean="0">
                          <a:latin typeface="Cambria Math" panose="02040503050406030204" pitchFamily="18" charset="0"/>
                        </a:rPr>
                        <m:t>[</m:t>
                      </m:r>
                      <m:r>
                        <a:rPr kumimoji="1" lang="en-US" altLang="ja-JP" sz="1600" b="0" i="1" smtClean="0">
                          <a:latin typeface="Cambria Math" panose="02040503050406030204" pitchFamily="18" charset="0"/>
                        </a:rPr>
                        <m:t>𝑡</m:t>
                      </m:r>
                      <m:r>
                        <a:rPr kumimoji="1" lang="en-US" altLang="ja-JP" sz="1600" b="0" i="1" smtClean="0">
                          <a:latin typeface="Cambria Math" panose="02040503050406030204" pitchFamily="18" charset="0"/>
                        </a:rPr>
                        <m:t>]</m:t>
                      </m:r>
                    </m:oMath>
                  </m:oMathPara>
                </a14:m>
                <a:endParaRPr kumimoji="1" lang="ja-JP" altLang="en-US" sz="1600" dirty="0"/>
              </a:p>
            </p:txBody>
          </p:sp>
        </mc:Choice>
        <mc:Fallback xmlns="">
          <p:sp>
            <p:nvSpPr>
              <p:cNvPr id="35" name="テキスト ボックス 34">
                <a:extLst>
                  <a:ext uri="{FF2B5EF4-FFF2-40B4-BE49-F238E27FC236}">
                    <a16:creationId xmlns:a16="http://schemas.microsoft.com/office/drawing/2014/main" id="{88FE3F0D-ECDA-4B79-8850-DAE8B2B42247}"/>
                  </a:ext>
                </a:extLst>
              </p:cNvPr>
              <p:cNvSpPr txBox="1">
                <a:spLocks noRot="1" noChangeAspect="1" noMove="1" noResize="1" noEditPoints="1" noAdjustHandles="1" noChangeArrowheads="1" noChangeShapeType="1" noTextEdit="1"/>
              </p:cNvSpPr>
              <p:nvPr/>
            </p:nvSpPr>
            <p:spPr>
              <a:xfrm>
                <a:off x="3536807" y="3780077"/>
                <a:ext cx="690125" cy="338554"/>
              </a:xfrm>
              <a:prstGeom prst="rect">
                <a:avLst/>
              </a:prstGeom>
              <a:blipFill>
                <a:blip r:embed="rId4"/>
                <a:stretch>
                  <a:fillRect b="-1071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6" name="テキスト ボックス 35">
                <a:extLst>
                  <a:ext uri="{FF2B5EF4-FFF2-40B4-BE49-F238E27FC236}">
                    <a16:creationId xmlns:a16="http://schemas.microsoft.com/office/drawing/2014/main" id="{C916B26D-82F7-4312-9579-E17EF2BF091B}"/>
                  </a:ext>
                </a:extLst>
              </p:cNvPr>
              <p:cNvSpPr txBox="1"/>
              <p:nvPr/>
            </p:nvSpPr>
            <p:spPr>
              <a:xfrm>
                <a:off x="2294004" y="3410923"/>
                <a:ext cx="690125"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600" i="1" smtClean="0">
                              <a:latin typeface="Cambria Math" panose="02040503050406030204" pitchFamily="18" charset="0"/>
                            </a:rPr>
                          </m:ctrlPr>
                        </m:sSubPr>
                        <m:e>
                          <m:r>
                            <a:rPr kumimoji="1" lang="en-US" altLang="ja-JP" sz="1600" b="0" i="1">
                              <a:latin typeface="Cambria Math" panose="02040503050406030204" pitchFamily="18" charset="0"/>
                            </a:rPr>
                            <m:t>𝑥</m:t>
                          </m:r>
                        </m:e>
                        <m:sub>
                          <m:r>
                            <a:rPr kumimoji="1" lang="en-US" altLang="ja-JP" sz="1600" b="0" i="1" smtClean="0">
                              <a:latin typeface="Cambria Math" panose="02040503050406030204" pitchFamily="18" charset="0"/>
                            </a:rPr>
                            <m:t>3</m:t>
                          </m:r>
                        </m:sub>
                      </m:sSub>
                      <m:r>
                        <a:rPr kumimoji="1" lang="en-US" altLang="ja-JP" sz="1600" b="0" i="1" smtClean="0">
                          <a:latin typeface="Cambria Math" panose="02040503050406030204" pitchFamily="18" charset="0"/>
                        </a:rPr>
                        <m:t>[</m:t>
                      </m:r>
                      <m:r>
                        <a:rPr kumimoji="1" lang="en-US" altLang="ja-JP" sz="1600" b="0" i="1" smtClean="0">
                          <a:latin typeface="Cambria Math" panose="02040503050406030204" pitchFamily="18" charset="0"/>
                        </a:rPr>
                        <m:t>𝑡</m:t>
                      </m:r>
                      <m:r>
                        <a:rPr kumimoji="1" lang="en-US" altLang="ja-JP" sz="1600" b="0" i="1" smtClean="0">
                          <a:latin typeface="Cambria Math" panose="02040503050406030204" pitchFamily="18" charset="0"/>
                        </a:rPr>
                        <m:t>]</m:t>
                      </m:r>
                    </m:oMath>
                  </m:oMathPara>
                </a14:m>
                <a:endParaRPr kumimoji="1" lang="ja-JP" altLang="en-US" sz="1600" dirty="0"/>
              </a:p>
            </p:txBody>
          </p:sp>
        </mc:Choice>
        <mc:Fallback xmlns="">
          <p:sp>
            <p:nvSpPr>
              <p:cNvPr id="36" name="テキスト ボックス 35">
                <a:extLst>
                  <a:ext uri="{FF2B5EF4-FFF2-40B4-BE49-F238E27FC236}">
                    <a16:creationId xmlns:a16="http://schemas.microsoft.com/office/drawing/2014/main" id="{C916B26D-82F7-4312-9579-E17EF2BF091B}"/>
                  </a:ext>
                </a:extLst>
              </p:cNvPr>
              <p:cNvSpPr txBox="1">
                <a:spLocks noRot="1" noChangeAspect="1" noMove="1" noResize="1" noEditPoints="1" noAdjustHandles="1" noChangeArrowheads="1" noChangeShapeType="1" noTextEdit="1"/>
              </p:cNvSpPr>
              <p:nvPr/>
            </p:nvSpPr>
            <p:spPr>
              <a:xfrm>
                <a:off x="2294004" y="3410923"/>
                <a:ext cx="690125" cy="338554"/>
              </a:xfrm>
              <a:prstGeom prst="rect">
                <a:avLst/>
              </a:prstGeom>
              <a:blipFill>
                <a:blip r:embed="rId5"/>
                <a:stretch>
                  <a:fillRect b="-1272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7" name="テキスト ボックス 36">
                <a:extLst>
                  <a:ext uri="{FF2B5EF4-FFF2-40B4-BE49-F238E27FC236}">
                    <a16:creationId xmlns:a16="http://schemas.microsoft.com/office/drawing/2014/main" id="{464057B0-B6D0-4977-B8DE-FADE64C33FD0}"/>
                  </a:ext>
                </a:extLst>
              </p:cNvPr>
              <p:cNvSpPr txBox="1"/>
              <p:nvPr/>
            </p:nvSpPr>
            <p:spPr>
              <a:xfrm>
                <a:off x="2071592" y="4509293"/>
                <a:ext cx="690125"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600" i="1" smtClean="0">
                              <a:latin typeface="Cambria Math" panose="02040503050406030204" pitchFamily="18" charset="0"/>
                            </a:rPr>
                          </m:ctrlPr>
                        </m:sSubPr>
                        <m:e>
                          <m:r>
                            <a:rPr kumimoji="1" lang="en-US" altLang="ja-JP" sz="1600" b="0" i="1">
                              <a:latin typeface="Cambria Math" panose="02040503050406030204" pitchFamily="18" charset="0"/>
                            </a:rPr>
                            <m:t>𝑥</m:t>
                          </m:r>
                        </m:e>
                        <m:sub>
                          <m:r>
                            <a:rPr kumimoji="1" lang="en-US" altLang="ja-JP" sz="1600" b="0" i="1" smtClean="0">
                              <a:latin typeface="Cambria Math" panose="02040503050406030204" pitchFamily="18" charset="0"/>
                            </a:rPr>
                            <m:t>4</m:t>
                          </m:r>
                        </m:sub>
                      </m:sSub>
                      <m:r>
                        <a:rPr kumimoji="1" lang="en-US" altLang="ja-JP" sz="1600" b="0" i="1" smtClean="0">
                          <a:latin typeface="Cambria Math" panose="02040503050406030204" pitchFamily="18" charset="0"/>
                        </a:rPr>
                        <m:t>[</m:t>
                      </m:r>
                      <m:r>
                        <a:rPr kumimoji="1" lang="en-US" altLang="ja-JP" sz="1600" b="0" i="1" smtClean="0">
                          <a:latin typeface="Cambria Math" panose="02040503050406030204" pitchFamily="18" charset="0"/>
                        </a:rPr>
                        <m:t>𝑡</m:t>
                      </m:r>
                      <m:r>
                        <a:rPr kumimoji="1" lang="en-US" altLang="ja-JP" sz="1600" b="0" i="1" smtClean="0">
                          <a:latin typeface="Cambria Math" panose="02040503050406030204" pitchFamily="18" charset="0"/>
                        </a:rPr>
                        <m:t>]</m:t>
                      </m:r>
                    </m:oMath>
                  </m:oMathPara>
                </a14:m>
                <a:endParaRPr kumimoji="1" lang="ja-JP" altLang="en-US" sz="1600" dirty="0"/>
              </a:p>
            </p:txBody>
          </p:sp>
        </mc:Choice>
        <mc:Fallback xmlns="">
          <p:sp>
            <p:nvSpPr>
              <p:cNvPr id="37" name="テキスト ボックス 36">
                <a:extLst>
                  <a:ext uri="{FF2B5EF4-FFF2-40B4-BE49-F238E27FC236}">
                    <a16:creationId xmlns:a16="http://schemas.microsoft.com/office/drawing/2014/main" id="{464057B0-B6D0-4977-B8DE-FADE64C33FD0}"/>
                  </a:ext>
                </a:extLst>
              </p:cNvPr>
              <p:cNvSpPr txBox="1">
                <a:spLocks noRot="1" noChangeAspect="1" noMove="1" noResize="1" noEditPoints="1" noAdjustHandles="1" noChangeArrowheads="1" noChangeShapeType="1" noTextEdit="1"/>
              </p:cNvSpPr>
              <p:nvPr/>
            </p:nvSpPr>
            <p:spPr>
              <a:xfrm>
                <a:off x="2071592" y="4509293"/>
                <a:ext cx="690125" cy="338554"/>
              </a:xfrm>
              <a:prstGeom prst="rect">
                <a:avLst/>
              </a:prstGeom>
              <a:blipFill>
                <a:blip r:embed="rId6"/>
                <a:stretch>
                  <a:fillRect b="-1272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8" name="テキスト ボックス 37">
                <a:extLst>
                  <a:ext uri="{FF2B5EF4-FFF2-40B4-BE49-F238E27FC236}">
                    <a16:creationId xmlns:a16="http://schemas.microsoft.com/office/drawing/2014/main" id="{CE25E455-86C2-407B-BF85-8338244A4C8B}"/>
                  </a:ext>
                </a:extLst>
              </p:cNvPr>
              <p:cNvSpPr txBox="1"/>
              <p:nvPr/>
            </p:nvSpPr>
            <p:spPr>
              <a:xfrm>
                <a:off x="1555712" y="3738003"/>
                <a:ext cx="690189"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600" i="1" smtClean="0">
                              <a:latin typeface="Cambria Math" panose="02040503050406030204" pitchFamily="18" charset="0"/>
                            </a:rPr>
                          </m:ctrlPr>
                        </m:sSubPr>
                        <m:e>
                          <m:r>
                            <a:rPr kumimoji="1" lang="en-US" altLang="ja-JP" sz="1600" b="0" i="1" smtClean="0">
                              <a:latin typeface="Cambria Math" panose="02040503050406030204" pitchFamily="18" charset="0"/>
                            </a:rPr>
                            <m:t>𝑏</m:t>
                          </m:r>
                        </m:e>
                        <m:sub>
                          <m:r>
                            <m:rPr>
                              <m:sty m:val="p"/>
                            </m:rPr>
                            <a:rPr kumimoji="1" lang="en-US" altLang="ja-JP" sz="1600" b="0" i="0" smtClean="0">
                              <a:latin typeface="Cambria Math" panose="02040503050406030204" pitchFamily="18" charset="0"/>
                            </a:rPr>
                            <m:t>A</m:t>
                          </m:r>
                        </m:sub>
                      </m:sSub>
                      <m:r>
                        <a:rPr kumimoji="1" lang="en-US" altLang="ja-JP" sz="1600" b="0" i="1" smtClean="0">
                          <a:latin typeface="Cambria Math" panose="02040503050406030204" pitchFamily="18" charset="0"/>
                        </a:rPr>
                        <m:t>[</m:t>
                      </m:r>
                      <m:r>
                        <a:rPr kumimoji="1" lang="en-US" altLang="ja-JP" sz="1600" b="0" i="1" smtClean="0">
                          <a:latin typeface="Cambria Math" panose="02040503050406030204" pitchFamily="18" charset="0"/>
                        </a:rPr>
                        <m:t>𝑡</m:t>
                      </m:r>
                      <m:r>
                        <a:rPr kumimoji="1" lang="en-US" altLang="ja-JP" sz="1600" b="0" i="1" smtClean="0">
                          <a:latin typeface="Cambria Math" panose="02040503050406030204" pitchFamily="18" charset="0"/>
                        </a:rPr>
                        <m:t>]</m:t>
                      </m:r>
                    </m:oMath>
                  </m:oMathPara>
                </a14:m>
                <a:endParaRPr kumimoji="1" lang="ja-JP" altLang="en-US" sz="1600" dirty="0"/>
              </a:p>
            </p:txBody>
          </p:sp>
        </mc:Choice>
        <mc:Fallback xmlns="">
          <p:sp>
            <p:nvSpPr>
              <p:cNvPr id="38" name="テキスト ボックス 37">
                <a:extLst>
                  <a:ext uri="{FF2B5EF4-FFF2-40B4-BE49-F238E27FC236}">
                    <a16:creationId xmlns:a16="http://schemas.microsoft.com/office/drawing/2014/main" id="{CE25E455-86C2-407B-BF85-8338244A4C8B}"/>
                  </a:ext>
                </a:extLst>
              </p:cNvPr>
              <p:cNvSpPr txBox="1">
                <a:spLocks noRot="1" noChangeAspect="1" noMove="1" noResize="1" noEditPoints="1" noAdjustHandles="1" noChangeArrowheads="1" noChangeShapeType="1" noTextEdit="1"/>
              </p:cNvSpPr>
              <p:nvPr/>
            </p:nvSpPr>
            <p:spPr>
              <a:xfrm>
                <a:off x="1555712" y="3738003"/>
                <a:ext cx="690189" cy="338554"/>
              </a:xfrm>
              <a:prstGeom prst="rect">
                <a:avLst/>
              </a:prstGeom>
              <a:blipFill>
                <a:blip r:embed="rId7"/>
                <a:stretch>
                  <a:fillRect b="-1071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9" name="テキスト ボックス 38">
                <a:extLst>
                  <a:ext uri="{FF2B5EF4-FFF2-40B4-BE49-F238E27FC236}">
                    <a16:creationId xmlns:a16="http://schemas.microsoft.com/office/drawing/2014/main" id="{30D1DE1C-9555-4BE8-8078-648AC49E500D}"/>
                  </a:ext>
                </a:extLst>
              </p:cNvPr>
              <p:cNvSpPr txBox="1"/>
              <p:nvPr/>
            </p:nvSpPr>
            <p:spPr>
              <a:xfrm>
                <a:off x="1589896" y="4944487"/>
                <a:ext cx="691022"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600" i="1" smtClean="0">
                              <a:latin typeface="Cambria Math" panose="02040503050406030204" pitchFamily="18" charset="0"/>
                            </a:rPr>
                          </m:ctrlPr>
                        </m:sSubPr>
                        <m:e>
                          <m:r>
                            <a:rPr kumimoji="1" lang="en-US" altLang="ja-JP" sz="1600" b="0" i="1" smtClean="0">
                              <a:latin typeface="Cambria Math" panose="02040503050406030204" pitchFamily="18" charset="0"/>
                            </a:rPr>
                            <m:t>𝑏</m:t>
                          </m:r>
                        </m:e>
                        <m:sub>
                          <m:r>
                            <m:rPr>
                              <m:sty m:val="p"/>
                            </m:rPr>
                            <a:rPr kumimoji="1" lang="en-US" altLang="ja-JP" sz="1600" b="0" i="0" smtClean="0">
                              <a:latin typeface="Cambria Math" panose="02040503050406030204" pitchFamily="18" charset="0"/>
                            </a:rPr>
                            <m:t>B</m:t>
                          </m:r>
                        </m:sub>
                      </m:sSub>
                      <m:r>
                        <a:rPr kumimoji="1" lang="en-US" altLang="ja-JP" sz="1600" b="0" i="1" smtClean="0">
                          <a:latin typeface="Cambria Math" panose="02040503050406030204" pitchFamily="18" charset="0"/>
                        </a:rPr>
                        <m:t>[</m:t>
                      </m:r>
                      <m:r>
                        <a:rPr kumimoji="1" lang="en-US" altLang="ja-JP" sz="1600" b="0" i="1" smtClean="0">
                          <a:latin typeface="Cambria Math" panose="02040503050406030204" pitchFamily="18" charset="0"/>
                        </a:rPr>
                        <m:t>𝑡</m:t>
                      </m:r>
                      <m:r>
                        <a:rPr kumimoji="1" lang="en-US" altLang="ja-JP" sz="1600" b="0" i="1" smtClean="0">
                          <a:latin typeface="Cambria Math" panose="02040503050406030204" pitchFamily="18" charset="0"/>
                        </a:rPr>
                        <m:t>]</m:t>
                      </m:r>
                    </m:oMath>
                  </m:oMathPara>
                </a14:m>
                <a:endParaRPr kumimoji="1" lang="ja-JP" altLang="en-US" sz="1600" dirty="0"/>
              </a:p>
            </p:txBody>
          </p:sp>
        </mc:Choice>
        <mc:Fallback xmlns="">
          <p:sp>
            <p:nvSpPr>
              <p:cNvPr id="39" name="テキスト ボックス 38">
                <a:extLst>
                  <a:ext uri="{FF2B5EF4-FFF2-40B4-BE49-F238E27FC236}">
                    <a16:creationId xmlns:a16="http://schemas.microsoft.com/office/drawing/2014/main" id="{30D1DE1C-9555-4BE8-8078-648AC49E500D}"/>
                  </a:ext>
                </a:extLst>
              </p:cNvPr>
              <p:cNvSpPr txBox="1">
                <a:spLocks noRot="1" noChangeAspect="1" noMove="1" noResize="1" noEditPoints="1" noAdjustHandles="1" noChangeArrowheads="1" noChangeShapeType="1" noTextEdit="1"/>
              </p:cNvSpPr>
              <p:nvPr/>
            </p:nvSpPr>
            <p:spPr>
              <a:xfrm>
                <a:off x="1589896" y="4944487"/>
                <a:ext cx="691022" cy="338554"/>
              </a:xfrm>
              <a:prstGeom prst="rect">
                <a:avLst/>
              </a:prstGeom>
              <a:blipFill>
                <a:blip r:embed="rId8"/>
                <a:stretch>
                  <a:fillRect b="-1071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0" name="テキスト ボックス 39">
                <a:extLst>
                  <a:ext uri="{FF2B5EF4-FFF2-40B4-BE49-F238E27FC236}">
                    <a16:creationId xmlns:a16="http://schemas.microsoft.com/office/drawing/2014/main" id="{34873E32-D652-400A-8E15-BD981F45D0CF}"/>
                  </a:ext>
                </a:extLst>
              </p:cNvPr>
              <p:cNvSpPr txBox="1"/>
              <p:nvPr/>
            </p:nvSpPr>
            <p:spPr>
              <a:xfrm>
                <a:off x="3220252" y="4300808"/>
                <a:ext cx="691022"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600" i="1" smtClean="0">
                              <a:latin typeface="Cambria Math" panose="02040503050406030204" pitchFamily="18" charset="0"/>
                            </a:rPr>
                          </m:ctrlPr>
                        </m:sSubPr>
                        <m:e>
                          <m:r>
                            <a:rPr kumimoji="1" lang="en-US" altLang="ja-JP" sz="1600" b="0" i="1" smtClean="0">
                              <a:latin typeface="Cambria Math" panose="02040503050406030204" pitchFamily="18" charset="0"/>
                            </a:rPr>
                            <m:t>𝑏</m:t>
                          </m:r>
                        </m:e>
                        <m:sub>
                          <m:r>
                            <m:rPr>
                              <m:sty m:val="p"/>
                            </m:rPr>
                            <a:rPr kumimoji="1" lang="en-US" altLang="ja-JP" sz="1600" b="0" i="0" smtClean="0">
                              <a:latin typeface="Cambria Math" panose="02040503050406030204" pitchFamily="18" charset="0"/>
                            </a:rPr>
                            <m:t>C</m:t>
                          </m:r>
                        </m:sub>
                      </m:sSub>
                      <m:r>
                        <a:rPr kumimoji="1" lang="en-US" altLang="ja-JP" sz="1600" b="0" i="1" smtClean="0">
                          <a:latin typeface="Cambria Math" panose="02040503050406030204" pitchFamily="18" charset="0"/>
                        </a:rPr>
                        <m:t>[</m:t>
                      </m:r>
                      <m:r>
                        <a:rPr kumimoji="1" lang="en-US" altLang="ja-JP" sz="1600" b="0" i="1" smtClean="0">
                          <a:latin typeface="Cambria Math" panose="02040503050406030204" pitchFamily="18" charset="0"/>
                        </a:rPr>
                        <m:t>𝑡</m:t>
                      </m:r>
                      <m:r>
                        <a:rPr kumimoji="1" lang="en-US" altLang="ja-JP" sz="1600" b="0" i="1" smtClean="0">
                          <a:latin typeface="Cambria Math" panose="02040503050406030204" pitchFamily="18" charset="0"/>
                        </a:rPr>
                        <m:t>]</m:t>
                      </m:r>
                    </m:oMath>
                  </m:oMathPara>
                </a14:m>
                <a:endParaRPr kumimoji="1" lang="ja-JP" altLang="en-US" sz="1600" dirty="0"/>
              </a:p>
            </p:txBody>
          </p:sp>
        </mc:Choice>
        <mc:Fallback xmlns="">
          <p:sp>
            <p:nvSpPr>
              <p:cNvPr id="40" name="テキスト ボックス 39">
                <a:extLst>
                  <a:ext uri="{FF2B5EF4-FFF2-40B4-BE49-F238E27FC236}">
                    <a16:creationId xmlns:a16="http://schemas.microsoft.com/office/drawing/2014/main" id="{34873E32-D652-400A-8E15-BD981F45D0CF}"/>
                  </a:ext>
                </a:extLst>
              </p:cNvPr>
              <p:cNvSpPr txBox="1">
                <a:spLocks noRot="1" noChangeAspect="1" noMove="1" noResize="1" noEditPoints="1" noAdjustHandles="1" noChangeArrowheads="1" noChangeShapeType="1" noTextEdit="1"/>
              </p:cNvSpPr>
              <p:nvPr/>
            </p:nvSpPr>
            <p:spPr>
              <a:xfrm>
                <a:off x="3220252" y="4300808"/>
                <a:ext cx="691022" cy="338554"/>
              </a:xfrm>
              <a:prstGeom prst="rect">
                <a:avLst/>
              </a:prstGeom>
              <a:blipFill>
                <a:blip r:embed="rId9"/>
                <a:stretch>
                  <a:fillRect b="-12727"/>
                </a:stretch>
              </a:blipFill>
            </p:spPr>
            <p:txBody>
              <a:bodyPr/>
              <a:lstStyle/>
              <a:p>
                <a:r>
                  <a:rPr lang="ja-JP" altLang="en-US">
                    <a:noFill/>
                  </a:rPr>
                  <a:t> </a:t>
                </a:r>
              </a:p>
            </p:txBody>
          </p:sp>
        </mc:Fallback>
      </mc:AlternateContent>
      <p:sp>
        <p:nvSpPr>
          <p:cNvPr id="41" name="二等辺三角形 40">
            <a:extLst>
              <a:ext uri="{FF2B5EF4-FFF2-40B4-BE49-F238E27FC236}">
                <a16:creationId xmlns:a16="http://schemas.microsoft.com/office/drawing/2014/main" id="{88F62F96-FB31-4728-B07B-BACC6CAAC58D}"/>
              </a:ext>
            </a:extLst>
          </p:cNvPr>
          <p:cNvSpPr/>
          <p:nvPr/>
        </p:nvSpPr>
        <p:spPr>
          <a:xfrm rot="5400000">
            <a:off x="7730917" y="4003128"/>
            <a:ext cx="504631" cy="251674"/>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cxnSp>
        <p:nvCxnSpPr>
          <p:cNvPr id="43" name="直線矢印コネクタ 42">
            <a:extLst>
              <a:ext uri="{FF2B5EF4-FFF2-40B4-BE49-F238E27FC236}">
                <a16:creationId xmlns:a16="http://schemas.microsoft.com/office/drawing/2014/main" id="{FF7BB4F5-C789-4CCD-9E43-328CBDABECBF}"/>
              </a:ext>
            </a:extLst>
          </p:cNvPr>
          <p:cNvCxnSpPr>
            <a:cxnSpLocks/>
          </p:cNvCxnSpPr>
          <p:nvPr/>
        </p:nvCxnSpPr>
        <p:spPr>
          <a:xfrm flipV="1">
            <a:off x="9054119" y="3054320"/>
            <a:ext cx="0" cy="21428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テキスト ボックス 43">
                <a:extLst>
                  <a:ext uri="{FF2B5EF4-FFF2-40B4-BE49-F238E27FC236}">
                    <a16:creationId xmlns:a16="http://schemas.microsoft.com/office/drawing/2014/main" id="{D31AD992-73ED-48CE-8DB6-F0FF47CAD15A}"/>
                  </a:ext>
                </a:extLst>
              </p:cNvPr>
              <p:cNvSpPr txBox="1"/>
              <p:nvPr/>
            </p:nvSpPr>
            <p:spPr>
              <a:xfrm>
                <a:off x="11129528" y="5265357"/>
                <a:ext cx="787652" cy="261610"/>
              </a:xfrm>
              <a:prstGeom prst="rect">
                <a:avLst/>
              </a:prstGeom>
              <a:noFill/>
            </p:spPr>
            <p:txBody>
              <a:bodyPr wrap="none" rtlCol="0">
                <a:spAutoFit/>
              </a:bodyPr>
              <a:lstStyle/>
              <a:p>
                <a:r>
                  <a:rPr kumimoji="1" lang="ja-JP" altLang="en-US" sz="1100" dirty="0"/>
                  <a:t>ステップ数</a:t>
                </a:r>
                <a14:m>
                  <m:oMath xmlns:m="http://schemas.openxmlformats.org/officeDocument/2006/math">
                    <m:r>
                      <a:rPr kumimoji="1" lang="en-US" altLang="ja-JP" sz="1100" i="1" smtClean="0">
                        <a:latin typeface="Cambria Math" panose="02040503050406030204" pitchFamily="18" charset="0"/>
                      </a:rPr>
                      <m:t>𝑡</m:t>
                    </m:r>
                  </m:oMath>
                </a14:m>
                <a:endParaRPr kumimoji="1" lang="ja-JP" altLang="en-US" sz="1100" dirty="0"/>
              </a:p>
            </p:txBody>
          </p:sp>
        </mc:Choice>
        <mc:Fallback xmlns="">
          <p:sp>
            <p:nvSpPr>
              <p:cNvPr id="44" name="テキスト ボックス 43">
                <a:extLst>
                  <a:ext uri="{FF2B5EF4-FFF2-40B4-BE49-F238E27FC236}">
                    <a16:creationId xmlns:a16="http://schemas.microsoft.com/office/drawing/2014/main" id="{D31AD992-73ED-48CE-8DB6-F0FF47CAD15A}"/>
                  </a:ext>
                </a:extLst>
              </p:cNvPr>
              <p:cNvSpPr txBox="1">
                <a:spLocks noRot="1" noChangeAspect="1" noMove="1" noResize="1" noEditPoints="1" noAdjustHandles="1" noChangeArrowheads="1" noChangeShapeType="1" noTextEdit="1"/>
              </p:cNvSpPr>
              <p:nvPr/>
            </p:nvSpPr>
            <p:spPr>
              <a:xfrm>
                <a:off x="11129528" y="5265357"/>
                <a:ext cx="787652" cy="261610"/>
              </a:xfrm>
              <a:prstGeom prst="rect">
                <a:avLst/>
              </a:prstGeom>
              <a:blipFill>
                <a:blip r:embed="rId10"/>
                <a:stretch>
                  <a:fillRect t="-2326" b="-1395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5" name="テキスト ボックス 44">
                <a:extLst>
                  <a:ext uri="{FF2B5EF4-FFF2-40B4-BE49-F238E27FC236}">
                    <a16:creationId xmlns:a16="http://schemas.microsoft.com/office/drawing/2014/main" id="{77365D87-B8BE-46BE-914C-1A5749307640}"/>
                  </a:ext>
                </a:extLst>
              </p:cNvPr>
              <p:cNvSpPr txBox="1"/>
              <p:nvPr/>
            </p:nvSpPr>
            <p:spPr>
              <a:xfrm>
                <a:off x="8218170" y="3522713"/>
                <a:ext cx="830677" cy="261610"/>
              </a:xfrm>
              <a:prstGeom prst="rect">
                <a:avLst/>
              </a:prstGeom>
              <a:noFill/>
            </p:spPr>
            <p:txBody>
              <a:bodyPr wrap="none" rtlCol="0">
                <a:spAutoFit/>
              </a:bodyPr>
              <a:lstStyle/>
              <a:p>
                <a:r>
                  <a:rPr kumimoji="1" lang="ja-JP" altLang="en-US" sz="1100" dirty="0"/>
                  <a:t>連続変数</a:t>
                </a:r>
                <a14:m>
                  <m:oMath xmlns:m="http://schemas.openxmlformats.org/officeDocument/2006/math">
                    <m:r>
                      <a:rPr kumimoji="1" lang="en-US" altLang="ja-JP" sz="1100" b="0" i="1" smtClean="0">
                        <a:latin typeface="Cambria Math" panose="02040503050406030204" pitchFamily="18" charset="0"/>
                      </a:rPr>
                      <m:t>𝑥</m:t>
                    </m:r>
                  </m:oMath>
                </a14:m>
                <a:endParaRPr kumimoji="1" lang="ja-JP" altLang="en-US" sz="1100" dirty="0"/>
              </a:p>
            </p:txBody>
          </p:sp>
        </mc:Choice>
        <mc:Fallback xmlns="">
          <p:sp>
            <p:nvSpPr>
              <p:cNvPr id="45" name="テキスト ボックス 44">
                <a:extLst>
                  <a:ext uri="{FF2B5EF4-FFF2-40B4-BE49-F238E27FC236}">
                    <a16:creationId xmlns:a16="http://schemas.microsoft.com/office/drawing/2014/main" id="{77365D87-B8BE-46BE-914C-1A5749307640}"/>
                  </a:ext>
                </a:extLst>
              </p:cNvPr>
              <p:cNvSpPr txBox="1">
                <a:spLocks noRot="1" noChangeAspect="1" noMove="1" noResize="1" noEditPoints="1" noAdjustHandles="1" noChangeArrowheads="1" noChangeShapeType="1" noTextEdit="1"/>
              </p:cNvSpPr>
              <p:nvPr/>
            </p:nvSpPr>
            <p:spPr>
              <a:xfrm>
                <a:off x="8218170" y="3522713"/>
                <a:ext cx="830677" cy="261610"/>
              </a:xfrm>
              <a:prstGeom prst="rect">
                <a:avLst/>
              </a:prstGeom>
              <a:blipFill>
                <a:blip r:embed="rId11"/>
                <a:stretch>
                  <a:fillRect t="-2326" b="-13953"/>
                </a:stretch>
              </a:blipFill>
            </p:spPr>
            <p:txBody>
              <a:bodyPr/>
              <a:lstStyle/>
              <a:p>
                <a:r>
                  <a:rPr lang="ja-JP" altLang="en-US">
                    <a:noFill/>
                  </a:rPr>
                  <a:t> </a:t>
                </a:r>
              </a:p>
            </p:txBody>
          </p:sp>
        </mc:Fallback>
      </mc:AlternateContent>
      <p:cxnSp>
        <p:nvCxnSpPr>
          <p:cNvPr id="46" name="直線矢印コネクタ 45">
            <a:extLst>
              <a:ext uri="{FF2B5EF4-FFF2-40B4-BE49-F238E27FC236}">
                <a16:creationId xmlns:a16="http://schemas.microsoft.com/office/drawing/2014/main" id="{08D89255-A07C-41B4-BD29-CE1201D40DD4}"/>
              </a:ext>
            </a:extLst>
          </p:cNvPr>
          <p:cNvCxnSpPr>
            <a:cxnSpLocks/>
          </p:cNvCxnSpPr>
          <p:nvPr/>
        </p:nvCxnSpPr>
        <p:spPr>
          <a:xfrm flipV="1">
            <a:off x="9054119" y="4089841"/>
            <a:ext cx="280224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テキスト ボックス 47">
                <a:extLst>
                  <a:ext uri="{FF2B5EF4-FFF2-40B4-BE49-F238E27FC236}">
                    <a16:creationId xmlns:a16="http://schemas.microsoft.com/office/drawing/2014/main" id="{AC53E4EE-8505-4C92-831A-51516805024D}"/>
                  </a:ext>
                </a:extLst>
              </p:cNvPr>
              <p:cNvSpPr txBox="1"/>
              <p:nvPr/>
            </p:nvSpPr>
            <p:spPr>
              <a:xfrm>
                <a:off x="8129376" y="4668795"/>
                <a:ext cx="990464" cy="261610"/>
              </a:xfrm>
              <a:prstGeom prst="rect">
                <a:avLst/>
              </a:prstGeom>
              <a:noFill/>
            </p:spPr>
            <p:txBody>
              <a:bodyPr wrap="none" rtlCol="0">
                <a:spAutoFit/>
              </a:bodyPr>
              <a:lstStyle/>
              <a:p>
                <a:r>
                  <a:rPr kumimoji="1" lang="ja-JP" altLang="en-US" sz="1100" dirty="0"/>
                  <a:t>バイナリ変数</a:t>
                </a:r>
                <a14:m>
                  <m:oMath xmlns:m="http://schemas.openxmlformats.org/officeDocument/2006/math">
                    <m:r>
                      <a:rPr kumimoji="1" lang="en-US" altLang="ja-JP" sz="1100" b="0" i="1" smtClean="0">
                        <a:latin typeface="Cambria Math" panose="02040503050406030204" pitchFamily="18" charset="0"/>
                      </a:rPr>
                      <m:t>𝑏</m:t>
                    </m:r>
                  </m:oMath>
                </a14:m>
                <a:endParaRPr kumimoji="1" lang="ja-JP" altLang="en-US" sz="1100" dirty="0"/>
              </a:p>
            </p:txBody>
          </p:sp>
        </mc:Choice>
        <mc:Fallback xmlns="">
          <p:sp>
            <p:nvSpPr>
              <p:cNvPr id="48" name="テキスト ボックス 47">
                <a:extLst>
                  <a:ext uri="{FF2B5EF4-FFF2-40B4-BE49-F238E27FC236}">
                    <a16:creationId xmlns:a16="http://schemas.microsoft.com/office/drawing/2014/main" id="{AC53E4EE-8505-4C92-831A-51516805024D}"/>
                  </a:ext>
                </a:extLst>
              </p:cNvPr>
              <p:cNvSpPr txBox="1">
                <a:spLocks noRot="1" noChangeAspect="1" noMove="1" noResize="1" noEditPoints="1" noAdjustHandles="1" noChangeArrowheads="1" noChangeShapeType="1" noTextEdit="1"/>
              </p:cNvSpPr>
              <p:nvPr/>
            </p:nvSpPr>
            <p:spPr>
              <a:xfrm>
                <a:off x="8129376" y="4668795"/>
                <a:ext cx="990464" cy="261610"/>
              </a:xfrm>
              <a:prstGeom prst="rect">
                <a:avLst/>
              </a:prstGeom>
              <a:blipFill>
                <a:blip r:embed="rId12"/>
                <a:stretch>
                  <a:fillRect t="-2326" b="-13953"/>
                </a:stretch>
              </a:blipFill>
            </p:spPr>
            <p:txBody>
              <a:bodyPr/>
              <a:lstStyle/>
              <a:p>
                <a:r>
                  <a:rPr lang="ja-JP" altLang="en-US">
                    <a:noFill/>
                  </a:rPr>
                  <a:t> </a:t>
                </a:r>
              </a:p>
            </p:txBody>
          </p:sp>
        </mc:Fallback>
      </mc:AlternateContent>
      <p:cxnSp>
        <p:nvCxnSpPr>
          <p:cNvPr id="51" name="直線矢印コネクタ 50">
            <a:extLst>
              <a:ext uri="{FF2B5EF4-FFF2-40B4-BE49-F238E27FC236}">
                <a16:creationId xmlns:a16="http://schemas.microsoft.com/office/drawing/2014/main" id="{ED34C52A-5EB4-43EC-812D-47E208827FF6}"/>
              </a:ext>
            </a:extLst>
          </p:cNvPr>
          <p:cNvCxnSpPr>
            <a:cxnSpLocks/>
          </p:cNvCxnSpPr>
          <p:nvPr/>
        </p:nvCxnSpPr>
        <p:spPr>
          <a:xfrm flipV="1">
            <a:off x="9054119" y="5212568"/>
            <a:ext cx="280224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2" name="テキスト ボックス 51">
            <a:extLst>
              <a:ext uri="{FF2B5EF4-FFF2-40B4-BE49-F238E27FC236}">
                <a16:creationId xmlns:a16="http://schemas.microsoft.com/office/drawing/2014/main" id="{B96F8950-3D8C-48E2-9E0D-5925CC9CCB1B}"/>
              </a:ext>
            </a:extLst>
          </p:cNvPr>
          <p:cNvSpPr txBox="1"/>
          <p:nvPr/>
        </p:nvSpPr>
        <p:spPr>
          <a:xfrm>
            <a:off x="8694147" y="5047313"/>
            <a:ext cx="269626" cy="276999"/>
          </a:xfrm>
          <a:prstGeom prst="rect">
            <a:avLst/>
          </a:prstGeom>
          <a:noFill/>
        </p:spPr>
        <p:txBody>
          <a:bodyPr wrap="none" rtlCol="0">
            <a:spAutoFit/>
          </a:bodyPr>
          <a:lstStyle/>
          <a:p>
            <a:r>
              <a:rPr kumimoji="1" lang="en-US" altLang="ja-JP" sz="1200" dirty="0"/>
              <a:t>0</a:t>
            </a:r>
            <a:endParaRPr kumimoji="1" lang="ja-JP" altLang="en-US" sz="1200" dirty="0"/>
          </a:p>
        </p:txBody>
      </p:sp>
      <p:sp>
        <p:nvSpPr>
          <p:cNvPr id="53" name="テキスト ボックス 52">
            <a:extLst>
              <a:ext uri="{FF2B5EF4-FFF2-40B4-BE49-F238E27FC236}">
                <a16:creationId xmlns:a16="http://schemas.microsoft.com/office/drawing/2014/main" id="{531C022A-37FC-446E-B8A6-A33426F32CEF}"/>
              </a:ext>
            </a:extLst>
          </p:cNvPr>
          <p:cNvSpPr txBox="1"/>
          <p:nvPr/>
        </p:nvSpPr>
        <p:spPr>
          <a:xfrm>
            <a:off x="8694147" y="4293850"/>
            <a:ext cx="269626" cy="276999"/>
          </a:xfrm>
          <a:prstGeom prst="rect">
            <a:avLst/>
          </a:prstGeom>
          <a:noFill/>
        </p:spPr>
        <p:txBody>
          <a:bodyPr wrap="none" rtlCol="0">
            <a:spAutoFit/>
          </a:bodyPr>
          <a:lstStyle/>
          <a:p>
            <a:r>
              <a:rPr kumimoji="1" lang="en-US" altLang="ja-JP" sz="1200" dirty="0"/>
              <a:t>1</a:t>
            </a:r>
            <a:endParaRPr kumimoji="1" lang="ja-JP" altLang="en-US" sz="1200" dirty="0"/>
          </a:p>
        </p:txBody>
      </p:sp>
      <p:sp>
        <p:nvSpPr>
          <p:cNvPr id="54" name="正方形/長方形 53">
            <a:extLst>
              <a:ext uri="{FF2B5EF4-FFF2-40B4-BE49-F238E27FC236}">
                <a16:creationId xmlns:a16="http://schemas.microsoft.com/office/drawing/2014/main" id="{4088FA46-69BB-4F47-A45A-6666F9A12F28}"/>
              </a:ext>
            </a:extLst>
          </p:cNvPr>
          <p:cNvSpPr/>
          <p:nvPr/>
        </p:nvSpPr>
        <p:spPr>
          <a:xfrm>
            <a:off x="9145811" y="4409080"/>
            <a:ext cx="72000" cy="720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6" name="正方形/長方形 55">
            <a:extLst>
              <a:ext uri="{FF2B5EF4-FFF2-40B4-BE49-F238E27FC236}">
                <a16:creationId xmlns:a16="http://schemas.microsoft.com/office/drawing/2014/main" id="{7B8E441E-80F8-4906-89FC-8D617BC176B4}"/>
              </a:ext>
            </a:extLst>
          </p:cNvPr>
          <p:cNvSpPr/>
          <p:nvPr/>
        </p:nvSpPr>
        <p:spPr>
          <a:xfrm>
            <a:off x="9554734" y="4409080"/>
            <a:ext cx="72000" cy="720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7" name="正方形/長方形 56">
            <a:extLst>
              <a:ext uri="{FF2B5EF4-FFF2-40B4-BE49-F238E27FC236}">
                <a16:creationId xmlns:a16="http://schemas.microsoft.com/office/drawing/2014/main" id="{DE0510CE-49FA-4DF9-8560-EBFC6F8B6A6E}"/>
              </a:ext>
            </a:extLst>
          </p:cNvPr>
          <p:cNvSpPr/>
          <p:nvPr/>
        </p:nvSpPr>
        <p:spPr>
          <a:xfrm>
            <a:off x="9992884" y="5173650"/>
            <a:ext cx="72000" cy="720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8" name="正方形/長方形 57">
            <a:extLst>
              <a:ext uri="{FF2B5EF4-FFF2-40B4-BE49-F238E27FC236}">
                <a16:creationId xmlns:a16="http://schemas.microsoft.com/office/drawing/2014/main" id="{DECA462B-2F99-4EB3-8C19-6AE4C11A6240}"/>
              </a:ext>
            </a:extLst>
          </p:cNvPr>
          <p:cNvSpPr/>
          <p:nvPr/>
        </p:nvSpPr>
        <p:spPr>
          <a:xfrm>
            <a:off x="10471996" y="4409080"/>
            <a:ext cx="72000" cy="720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9" name="正方形/長方形 58">
            <a:extLst>
              <a:ext uri="{FF2B5EF4-FFF2-40B4-BE49-F238E27FC236}">
                <a16:creationId xmlns:a16="http://schemas.microsoft.com/office/drawing/2014/main" id="{D73111F4-229C-40E0-B62F-8ED1EDF28261}"/>
              </a:ext>
            </a:extLst>
          </p:cNvPr>
          <p:cNvSpPr/>
          <p:nvPr/>
        </p:nvSpPr>
        <p:spPr>
          <a:xfrm>
            <a:off x="10965372" y="4409080"/>
            <a:ext cx="72000" cy="720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0" name="正方形/長方形 59">
            <a:extLst>
              <a:ext uri="{FF2B5EF4-FFF2-40B4-BE49-F238E27FC236}">
                <a16:creationId xmlns:a16="http://schemas.microsoft.com/office/drawing/2014/main" id="{4132045E-F0AF-4657-90ED-85537744CBEA}"/>
              </a:ext>
            </a:extLst>
          </p:cNvPr>
          <p:cNvSpPr/>
          <p:nvPr/>
        </p:nvSpPr>
        <p:spPr>
          <a:xfrm>
            <a:off x="11452021" y="4409080"/>
            <a:ext cx="72000" cy="720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1" name="テキスト ボックス 60">
            <a:extLst>
              <a:ext uri="{FF2B5EF4-FFF2-40B4-BE49-F238E27FC236}">
                <a16:creationId xmlns:a16="http://schemas.microsoft.com/office/drawing/2014/main" id="{67E152C7-5D71-4B88-A454-B5C9AAFAFF0F}"/>
              </a:ext>
            </a:extLst>
          </p:cNvPr>
          <p:cNvSpPr txBox="1"/>
          <p:nvPr/>
        </p:nvSpPr>
        <p:spPr>
          <a:xfrm>
            <a:off x="8694147" y="3873187"/>
            <a:ext cx="269626" cy="276999"/>
          </a:xfrm>
          <a:prstGeom prst="rect">
            <a:avLst/>
          </a:prstGeom>
          <a:noFill/>
        </p:spPr>
        <p:txBody>
          <a:bodyPr wrap="none" rtlCol="0">
            <a:spAutoFit/>
          </a:bodyPr>
          <a:lstStyle/>
          <a:p>
            <a:r>
              <a:rPr kumimoji="1" lang="en-US" altLang="ja-JP" sz="1200" dirty="0"/>
              <a:t>0</a:t>
            </a:r>
            <a:endParaRPr kumimoji="1" lang="ja-JP" altLang="en-US" sz="1200" dirty="0"/>
          </a:p>
        </p:txBody>
      </p:sp>
      <p:sp>
        <p:nvSpPr>
          <p:cNvPr id="63" name="正方形/長方形 62">
            <a:extLst>
              <a:ext uri="{FF2B5EF4-FFF2-40B4-BE49-F238E27FC236}">
                <a16:creationId xmlns:a16="http://schemas.microsoft.com/office/drawing/2014/main" id="{7318241F-1A6F-442F-8C79-C4E89B686DF8}"/>
              </a:ext>
            </a:extLst>
          </p:cNvPr>
          <p:cNvSpPr/>
          <p:nvPr/>
        </p:nvSpPr>
        <p:spPr>
          <a:xfrm>
            <a:off x="9145811" y="3351805"/>
            <a:ext cx="72000" cy="720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4" name="正方形/長方形 63">
            <a:extLst>
              <a:ext uri="{FF2B5EF4-FFF2-40B4-BE49-F238E27FC236}">
                <a16:creationId xmlns:a16="http://schemas.microsoft.com/office/drawing/2014/main" id="{013135D9-B270-45DE-8F9F-703D797ED7B9}"/>
              </a:ext>
            </a:extLst>
          </p:cNvPr>
          <p:cNvSpPr/>
          <p:nvPr/>
        </p:nvSpPr>
        <p:spPr>
          <a:xfrm>
            <a:off x="9554734" y="3589694"/>
            <a:ext cx="72000" cy="720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5" name="正方形/長方形 64">
            <a:extLst>
              <a:ext uri="{FF2B5EF4-FFF2-40B4-BE49-F238E27FC236}">
                <a16:creationId xmlns:a16="http://schemas.microsoft.com/office/drawing/2014/main" id="{71D15675-2BCE-47EB-B3CC-EE56043D2FE6}"/>
              </a:ext>
            </a:extLst>
          </p:cNvPr>
          <p:cNvSpPr/>
          <p:nvPr/>
        </p:nvSpPr>
        <p:spPr>
          <a:xfrm>
            <a:off x="10471996" y="3684823"/>
            <a:ext cx="72000" cy="720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6" name="正方形/長方形 65">
            <a:extLst>
              <a:ext uri="{FF2B5EF4-FFF2-40B4-BE49-F238E27FC236}">
                <a16:creationId xmlns:a16="http://schemas.microsoft.com/office/drawing/2014/main" id="{709F1470-E88A-4BFF-BA41-141564E815FF}"/>
              </a:ext>
            </a:extLst>
          </p:cNvPr>
          <p:cNvSpPr/>
          <p:nvPr/>
        </p:nvSpPr>
        <p:spPr>
          <a:xfrm>
            <a:off x="10965372" y="3503779"/>
            <a:ext cx="72000" cy="720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7" name="正方形/長方形 66">
            <a:extLst>
              <a:ext uri="{FF2B5EF4-FFF2-40B4-BE49-F238E27FC236}">
                <a16:creationId xmlns:a16="http://schemas.microsoft.com/office/drawing/2014/main" id="{FA92BB54-1787-495B-BE9D-83F69184B182}"/>
              </a:ext>
            </a:extLst>
          </p:cNvPr>
          <p:cNvSpPr/>
          <p:nvPr/>
        </p:nvSpPr>
        <p:spPr>
          <a:xfrm>
            <a:off x="11452021" y="3312406"/>
            <a:ext cx="72000" cy="720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8" name="正方形/長方形 67">
            <a:extLst>
              <a:ext uri="{FF2B5EF4-FFF2-40B4-BE49-F238E27FC236}">
                <a16:creationId xmlns:a16="http://schemas.microsoft.com/office/drawing/2014/main" id="{88EEEFF0-D6CF-49BD-AF85-041C4D189D94}"/>
              </a:ext>
            </a:extLst>
          </p:cNvPr>
          <p:cNvSpPr/>
          <p:nvPr/>
        </p:nvSpPr>
        <p:spPr>
          <a:xfrm>
            <a:off x="9992884" y="4037369"/>
            <a:ext cx="72000" cy="720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cxnSp>
        <p:nvCxnSpPr>
          <p:cNvPr id="70" name="直線コネクタ 69">
            <a:extLst>
              <a:ext uri="{FF2B5EF4-FFF2-40B4-BE49-F238E27FC236}">
                <a16:creationId xmlns:a16="http://schemas.microsoft.com/office/drawing/2014/main" id="{22E146C4-1A92-4A36-9C04-0F0277DD6B5D}"/>
              </a:ext>
            </a:extLst>
          </p:cNvPr>
          <p:cNvCxnSpPr>
            <a:stCxn id="54" idx="3"/>
            <a:endCxn id="56" idx="1"/>
          </p:cNvCxnSpPr>
          <p:nvPr/>
        </p:nvCxnSpPr>
        <p:spPr>
          <a:xfrm>
            <a:off x="9217811" y="4445080"/>
            <a:ext cx="336923" cy="0"/>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1" name="直線コネクタ 70">
            <a:extLst>
              <a:ext uri="{FF2B5EF4-FFF2-40B4-BE49-F238E27FC236}">
                <a16:creationId xmlns:a16="http://schemas.microsoft.com/office/drawing/2014/main" id="{C743E6F6-9CAB-46C1-A56A-4BF520552786}"/>
              </a:ext>
            </a:extLst>
          </p:cNvPr>
          <p:cNvCxnSpPr>
            <a:cxnSpLocks/>
            <a:stCxn id="58" idx="3"/>
            <a:endCxn id="59" idx="1"/>
          </p:cNvCxnSpPr>
          <p:nvPr/>
        </p:nvCxnSpPr>
        <p:spPr>
          <a:xfrm>
            <a:off x="10543996" y="4445080"/>
            <a:ext cx="421376" cy="0"/>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4" name="直線コネクタ 73">
            <a:extLst>
              <a:ext uri="{FF2B5EF4-FFF2-40B4-BE49-F238E27FC236}">
                <a16:creationId xmlns:a16="http://schemas.microsoft.com/office/drawing/2014/main" id="{2917694C-2881-4B04-904C-9CA265B43793}"/>
              </a:ext>
            </a:extLst>
          </p:cNvPr>
          <p:cNvCxnSpPr>
            <a:cxnSpLocks/>
            <a:stCxn id="59" idx="3"/>
            <a:endCxn id="60" idx="1"/>
          </p:cNvCxnSpPr>
          <p:nvPr/>
        </p:nvCxnSpPr>
        <p:spPr>
          <a:xfrm>
            <a:off x="11037372" y="4445080"/>
            <a:ext cx="414649" cy="0"/>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7" name="直線コネクタ 76">
            <a:extLst>
              <a:ext uri="{FF2B5EF4-FFF2-40B4-BE49-F238E27FC236}">
                <a16:creationId xmlns:a16="http://schemas.microsoft.com/office/drawing/2014/main" id="{A0EAE42F-E0EA-4887-B3B2-33DB5B611485}"/>
              </a:ext>
            </a:extLst>
          </p:cNvPr>
          <p:cNvCxnSpPr>
            <a:cxnSpLocks/>
            <a:stCxn id="57" idx="0"/>
            <a:endCxn id="58" idx="2"/>
          </p:cNvCxnSpPr>
          <p:nvPr/>
        </p:nvCxnSpPr>
        <p:spPr>
          <a:xfrm flipV="1">
            <a:off x="10028884" y="4481080"/>
            <a:ext cx="479112" cy="692570"/>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0" name="直線コネクタ 79">
            <a:extLst>
              <a:ext uri="{FF2B5EF4-FFF2-40B4-BE49-F238E27FC236}">
                <a16:creationId xmlns:a16="http://schemas.microsoft.com/office/drawing/2014/main" id="{E9DB4A3E-E269-4246-AD19-29B914D2019A}"/>
              </a:ext>
            </a:extLst>
          </p:cNvPr>
          <p:cNvCxnSpPr>
            <a:cxnSpLocks/>
            <a:stCxn id="56" idx="2"/>
            <a:endCxn id="57" idx="0"/>
          </p:cNvCxnSpPr>
          <p:nvPr/>
        </p:nvCxnSpPr>
        <p:spPr>
          <a:xfrm>
            <a:off x="9590734" y="4481080"/>
            <a:ext cx="438150" cy="692570"/>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3" name="直線コネクタ 82">
            <a:extLst>
              <a:ext uri="{FF2B5EF4-FFF2-40B4-BE49-F238E27FC236}">
                <a16:creationId xmlns:a16="http://schemas.microsoft.com/office/drawing/2014/main" id="{CC59491B-7977-49E1-ADC9-9F860BD335F7}"/>
              </a:ext>
            </a:extLst>
          </p:cNvPr>
          <p:cNvCxnSpPr>
            <a:cxnSpLocks/>
            <a:stCxn id="63" idx="3"/>
            <a:endCxn id="64" idx="1"/>
          </p:cNvCxnSpPr>
          <p:nvPr/>
        </p:nvCxnSpPr>
        <p:spPr>
          <a:xfrm>
            <a:off x="9217811" y="3387805"/>
            <a:ext cx="336923" cy="237889"/>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6" name="直線コネクタ 85">
            <a:extLst>
              <a:ext uri="{FF2B5EF4-FFF2-40B4-BE49-F238E27FC236}">
                <a16:creationId xmlns:a16="http://schemas.microsoft.com/office/drawing/2014/main" id="{24260184-49AB-430F-8760-7BF44A7B606B}"/>
              </a:ext>
            </a:extLst>
          </p:cNvPr>
          <p:cNvCxnSpPr>
            <a:cxnSpLocks/>
            <a:stCxn id="64" idx="3"/>
            <a:endCxn id="68" idx="0"/>
          </p:cNvCxnSpPr>
          <p:nvPr/>
        </p:nvCxnSpPr>
        <p:spPr>
          <a:xfrm>
            <a:off x="9626734" y="3625694"/>
            <a:ext cx="402150" cy="411675"/>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0" name="直線コネクタ 89">
            <a:extLst>
              <a:ext uri="{FF2B5EF4-FFF2-40B4-BE49-F238E27FC236}">
                <a16:creationId xmlns:a16="http://schemas.microsoft.com/office/drawing/2014/main" id="{809E72CE-8411-4190-8AC1-C0605E181C07}"/>
              </a:ext>
            </a:extLst>
          </p:cNvPr>
          <p:cNvCxnSpPr>
            <a:cxnSpLocks/>
            <a:stCxn id="65" idx="1"/>
            <a:endCxn id="68" idx="0"/>
          </p:cNvCxnSpPr>
          <p:nvPr/>
        </p:nvCxnSpPr>
        <p:spPr>
          <a:xfrm flipH="1">
            <a:off x="10028884" y="3720823"/>
            <a:ext cx="443112" cy="316546"/>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直線コネクタ 92">
            <a:extLst>
              <a:ext uri="{FF2B5EF4-FFF2-40B4-BE49-F238E27FC236}">
                <a16:creationId xmlns:a16="http://schemas.microsoft.com/office/drawing/2014/main" id="{87E3FD8D-186D-4C43-99CC-9EF199D1C258}"/>
              </a:ext>
            </a:extLst>
          </p:cNvPr>
          <p:cNvCxnSpPr>
            <a:cxnSpLocks/>
            <a:stCxn id="66" idx="1"/>
            <a:endCxn id="65" idx="3"/>
          </p:cNvCxnSpPr>
          <p:nvPr/>
        </p:nvCxnSpPr>
        <p:spPr>
          <a:xfrm flipH="1">
            <a:off x="10543996" y="3539779"/>
            <a:ext cx="421376" cy="181044"/>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6" name="直線コネクタ 95">
            <a:extLst>
              <a:ext uri="{FF2B5EF4-FFF2-40B4-BE49-F238E27FC236}">
                <a16:creationId xmlns:a16="http://schemas.microsoft.com/office/drawing/2014/main" id="{BAEF264D-9C54-43E0-B137-075EFDF6F08F}"/>
              </a:ext>
            </a:extLst>
          </p:cNvPr>
          <p:cNvCxnSpPr>
            <a:cxnSpLocks/>
            <a:stCxn id="67" idx="1"/>
            <a:endCxn id="66" idx="3"/>
          </p:cNvCxnSpPr>
          <p:nvPr/>
        </p:nvCxnSpPr>
        <p:spPr>
          <a:xfrm flipH="1">
            <a:off x="11037372" y="3348406"/>
            <a:ext cx="414649" cy="191373"/>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9" name="テキスト ボックス 98">
            <a:extLst>
              <a:ext uri="{FF2B5EF4-FFF2-40B4-BE49-F238E27FC236}">
                <a16:creationId xmlns:a16="http://schemas.microsoft.com/office/drawing/2014/main" id="{9D6BB0F4-CCF9-47B4-8516-9A1ADC274ED6}"/>
              </a:ext>
            </a:extLst>
          </p:cNvPr>
          <p:cNvSpPr txBox="1"/>
          <p:nvPr/>
        </p:nvSpPr>
        <p:spPr>
          <a:xfrm>
            <a:off x="5201454" y="2493791"/>
            <a:ext cx="2031325" cy="369332"/>
          </a:xfrm>
          <a:prstGeom prst="rect">
            <a:avLst/>
          </a:prstGeom>
          <a:noFill/>
        </p:spPr>
        <p:txBody>
          <a:bodyPr wrap="none" rtlCol="0">
            <a:spAutoFit/>
          </a:bodyPr>
          <a:lstStyle/>
          <a:p>
            <a:r>
              <a:rPr kumimoji="1" lang="ja-JP" altLang="en-US" b="1" dirty="0">
                <a:solidFill>
                  <a:schemeClr val="accent3"/>
                </a:solidFill>
              </a:rPr>
              <a:t>最適化問題定式化</a:t>
            </a:r>
          </a:p>
        </p:txBody>
      </p:sp>
      <p:sp>
        <p:nvSpPr>
          <p:cNvPr id="100" name="テキスト ボックス 99">
            <a:extLst>
              <a:ext uri="{FF2B5EF4-FFF2-40B4-BE49-F238E27FC236}">
                <a16:creationId xmlns:a16="http://schemas.microsoft.com/office/drawing/2014/main" id="{E9CEADB4-8C74-436B-944E-0BF6425C18FB}"/>
              </a:ext>
            </a:extLst>
          </p:cNvPr>
          <p:cNvSpPr txBox="1"/>
          <p:nvPr/>
        </p:nvSpPr>
        <p:spPr>
          <a:xfrm>
            <a:off x="3515424" y="3526277"/>
            <a:ext cx="732893" cy="338554"/>
          </a:xfrm>
          <a:prstGeom prst="rect">
            <a:avLst/>
          </a:prstGeom>
          <a:noFill/>
        </p:spPr>
        <p:txBody>
          <a:bodyPr wrap="none" rtlCol="0">
            <a:spAutoFit/>
          </a:bodyPr>
          <a:lstStyle/>
          <a:p>
            <a:r>
              <a:rPr lang="en-US" altLang="ja-JP" sz="1600" dirty="0"/>
              <a:t>(</a:t>
            </a:r>
            <a:r>
              <a:rPr lang="ja-JP" altLang="en-US" sz="1600" dirty="0"/>
              <a:t>品質</a:t>
            </a:r>
            <a:r>
              <a:rPr lang="en-US" altLang="ja-JP" sz="1600" dirty="0"/>
              <a:t>)</a:t>
            </a:r>
            <a:endParaRPr kumimoji="1" lang="ja-JP" altLang="en-US" sz="1600" dirty="0"/>
          </a:p>
        </p:txBody>
      </p:sp>
      <p:sp>
        <p:nvSpPr>
          <p:cNvPr id="78" name="フローチャート: 準備 77">
            <a:extLst>
              <a:ext uri="{FF2B5EF4-FFF2-40B4-BE49-F238E27FC236}">
                <a16:creationId xmlns:a16="http://schemas.microsoft.com/office/drawing/2014/main" id="{D7FF5E91-AFEA-46B9-9852-60E02554D871}"/>
              </a:ext>
            </a:extLst>
          </p:cNvPr>
          <p:cNvSpPr/>
          <p:nvPr/>
        </p:nvSpPr>
        <p:spPr>
          <a:xfrm>
            <a:off x="764526" y="5439082"/>
            <a:ext cx="360000" cy="360000"/>
          </a:xfrm>
          <a:prstGeom prst="flowChartPreparation">
            <a:avLst/>
          </a:prstGeom>
          <a:solidFill>
            <a:schemeClr val="accent1">
              <a:alpha val="8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9" name="テキスト ボックス 78">
            <a:extLst>
              <a:ext uri="{FF2B5EF4-FFF2-40B4-BE49-F238E27FC236}">
                <a16:creationId xmlns:a16="http://schemas.microsoft.com/office/drawing/2014/main" id="{D9AD5964-047C-4807-A02F-F713FCCA00E1}"/>
              </a:ext>
            </a:extLst>
          </p:cNvPr>
          <p:cNvSpPr txBox="1"/>
          <p:nvPr/>
        </p:nvSpPr>
        <p:spPr>
          <a:xfrm>
            <a:off x="9495098" y="5410999"/>
            <a:ext cx="1470274" cy="307777"/>
          </a:xfrm>
          <a:prstGeom prst="rect">
            <a:avLst/>
          </a:prstGeom>
          <a:noFill/>
        </p:spPr>
        <p:txBody>
          <a:bodyPr wrap="none" rtlCol="0">
            <a:spAutoFit/>
          </a:bodyPr>
          <a:lstStyle/>
          <a:p>
            <a:r>
              <a:rPr kumimoji="1" lang="ja-JP" altLang="en-US" sz="1400" dirty="0"/>
              <a:t>操業コスト＝〇〇</a:t>
            </a:r>
          </a:p>
        </p:txBody>
      </p:sp>
      <mc:AlternateContent xmlns:mc="http://schemas.openxmlformats.org/markup-compatibility/2006" xmlns:a14="http://schemas.microsoft.com/office/drawing/2010/main">
        <mc:Choice Requires="a14">
          <p:sp>
            <p:nvSpPr>
              <p:cNvPr id="101" name="テキスト ボックス 100">
                <a:extLst>
                  <a:ext uri="{FF2B5EF4-FFF2-40B4-BE49-F238E27FC236}">
                    <a16:creationId xmlns:a16="http://schemas.microsoft.com/office/drawing/2014/main" id="{20F7E41D-2718-4B00-9216-32D9ED8748E5}"/>
                  </a:ext>
                </a:extLst>
              </p:cNvPr>
              <p:cNvSpPr txBox="1"/>
              <p:nvPr/>
            </p:nvSpPr>
            <p:spPr>
              <a:xfrm>
                <a:off x="5653145" y="3069324"/>
                <a:ext cx="715330"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ja-JP" sz="1400" b="0" i="1" smtClean="0">
                          <a:latin typeface="Cambria Math" panose="02040503050406030204" pitchFamily="18" charset="0"/>
                        </a:rPr>
                        <m:t>𝑓</m:t>
                      </m:r>
                      <m:r>
                        <a:rPr kumimoji="1" lang="en-US" altLang="ja-JP" sz="1400" b="0" i="1" smtClean="0">
                          <a:latin typeface="Cambria Math" panose="02040503050406030204" pitchFamily="18" charset="0"/>
                        </a:rPr>
                        <m:t>(</m:t>
                      </m:r>
                      <m:r>
                        <a:rPr kumimoji="1" lang="en-US" altLang="ja-JP" sz="1400" b="1" i="1" smtClean="0">
                          <a:solidFill>
                            <a:schemeClr val="accent1"/>
                          </a:solidFill>
                          <a:latin typeface="Cambria Math" panose="02040503050406030204" pitchFamily="18" charset="0"/>
                        </a:rPr>
                        <m:t>𝒙</m:t>
                      </m:r>
                      <m:r>
                        <a:rPr kumimoji="1" lang="en-US" altLang="ja-JP" sz="1400" b="0" i="1" smtClean="0">
                          <a:latin typeface="Cambria Math" panose="02040503050406030204" pitchFamily="18" charset="0"/>
                        </a:rPr>
                        <m:t>,</m:t>
                      </m:r>
                      <m:r>
                        <a:rPr kumimoji="1" lang="en-US" altLang="ja-JP" sz="1400" b="1" i="1" smtClean="0">
                          <a:solidFill>
                            <a:schemeClr val="accent1"/>
                          </a:solidFill>
                          <a:latin typeface="Cambria Math" panose="02040503050406030204" pitchFamily="18" charset="0"/>
                        </a:rPr>
                        <m:t>𝒃</m:t>
                      </m:r>
                      <m:r>
                        <a:rPr kumimoji="1" lang="en-US" altLang="ja-JP" sz="1400" b="0" i="1" smtClean="0">
                          <a:latin typeface="Cambria Math" panose="02040503050406030204" pitchFamily="18" charset="0"/>
                        </a:rPr>
                        <m:t>)</m:t>
                      </m:r>
                    </m:oMath>
                  </m:oMathPara>
                </a14:m>
                <a:endParaRPr kumimoji="1" lang="ja-JP" altLang="en-US" sz="1400" dirty="0"/>
              </a:p>
            </p:txBody>
          </p:sp>
        </mc:Choice>
        <mc:Fallback xmlns="">
          <p:sp>
            <p:nvSpPr>
              <p:cNvPr id="101" name="テキスト ボックス 100">
                <a:extLst>
                  <a:ext uri="{FF2B5EF4-FFF2-40B4-BE49-F238E27FC236}">
                    <a16:creationId xmlns:a16="http://schemas.microsoft.com/office/drawing/2014/main" id="{20F7E41D-2718-4B00-9216-32D9ED8748E5}"/>
                  </a:ext>
                </a:extLst>
              </p:cNvPr>
              <p:cNvSpPr txBox="1">
                <a:spLocks noRot="1" noChangeAspect="1" noMove="1" noResize="1" noEditPoints="1" noAdjustHandles="1" noChangeArrowheads="1" noChangeShapeType="1" noTextEdit="1"/>
              </p:cNvSpPr>
              <p:nvPr/>
            </p:nvSpPr>
            <p:spPr>
              <a:xfrm>
                <a:off x="5653145" y="3069324"/>
                <a:ext cx="715330" cy="307777"/>
              </a:xfrm>
              <a:prstGeom prst="rect">
                <a:avLst/>
              </a:prstGeom>
              <a:blipFill>
                <a:blip r:embed="rId13"/>
                <a:stretch>
                  <a:fillRect b="-784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4" name="テキスト ボックス 103">
                <a:extLst>
                  <a:ext uri="{FF2B5EF4-FFF2-40B4-BE49-F238E27FC236}">
                    <a16:creationId xmlns:a16="http://schemas.microsoft.com/office/drawing/2014/main" id="{50757C1A-82F5-4F1F-9F2C-978DE94AE950}"/>
                  </a:ext>
                </a:extLst>
              </p:cNvPr>
              <p:cNvSpPr txBox="1"/>
              <p:nvPr/>
            </p:nvSpPr>
            <p:spPr>
              <a:xfrm>
                <a:off x="4731473" y="3069731"/>
                <a:ext cx="846706"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kumimoji="1" lang="en-US" altLang="ja-JP" sz="1400" b="0" i="0" smtClean="0">
                          <a:latin typeface="Cambria Math" panose="02040503050406030204" pitchFamily="18" charset="0"/>
                        </a:rPr>
                        <m:t>minimize</m:t>
                      </m:r>
                    </m:oMath>
                  </m:oMathPara>
                </a14:m>
                <a:endParaRPr kumimoji="1" lang="ja-JP" altLang="en-US" sz="1400" dirty="0"/>
              </a:p>
            </p:txBody>
          </p:sp>
        </mc:Choice>
        <mc:Fallback xmlns="">
          <p:sp>
            <p:nvSpPr>
              <p:cNvPr id="104" name="テキスト ボックス 103">
                <a:extLst>
                  <a:ext uri="{FF2B5EF4-FFF2-40B4-BE49-F238E27FC236}">
                    <a16:creationId xmlns:a16="http://schemas.microsoft.com/office/drawing/2014/main" id="{50757C1A-82F5-4F1F-9F2C-978DE94AE950}"/>
                  </a:ext>
                </a:extLst>
              </p:cNvPr>
              <p:cNvSpPr txBox="1">
                <a:spLocks noRot="1" noChangeAspect="1" noMove="1" noResize="1" noEditPoints="1" noAdjustHandles="1" noChangeArrowheads="1" noChangeShapeType="1" noTextEdit="1"/>
              </p:cNvSpPr>
              <p:nvPr/>
            </p:nvSpPr>
            <p:spPr>
              <a:xfrm>
                <a:off x="4731473" y="3069731"/>
                <a:ext cx="846706" cy="307777"/>
              </a:xfrm>
              <a:prstGeom prst="rect">
                <a:avLst/>
              </a:prstGeom>
              <a:blipFill>
                <a:blip r:embed="rId14"/>
                <a:stretch>
                  <a:fillRect r="-1439"/>
                </a:stretch>
              </a:blipFill>
            </p:spPr>
            <p:txBody>
              <a:bodyPr/>
              <a:lstStyle/>
              <a:p>
                <a:r>
                  <a:rPr lang="ja-JP" altLang="en-US">
                    <a:noFill/>
                  </a:rPr>
                  <a:t> </a:t>
                </a:r>
              </a:p>
            </p:txBody>
          </p:sp>
        </mc:Fallback>
      </mc:AlternateContent>
      <p:sp>
        <p:nvSpPr>
          <p:cNvPr id="109" name="テキスト ボックス 108">
            <a:extLst>
              <a:ext uri="{FF2B5EF4-FFF2-40B4-BE49-F238E27FC236}">
                <a16:creationId xmlns:a16="http://schemas.microsoft.com/office/drawing/2014/main" id="{5D04CAF5-CB61-4E77-946F-E6BA74AD279C}"/>
              </a:ext>
            </a:extLst>
          </p:cNvPr>
          <p:cNvSpPr txBox="1"/>
          <p:nvPr/>
        </p:nvSpPr>
        <p:spPr>
          <a:xfrm>
            <a:off x="6583424" y="3069324"/>
            <a:ext cx="1050288" cy="307777"/>
          </a:xfrm>
          <a:prstGeom prst="rect">
            <a:avLst/>
          </a:prstGeom>
          <a:noFill/>
        </p:spPr>
        <p:txBody>
          <a:bodyPr wrap="none" rtlCol="0">
            <a:spAutoFit/>
          </a:bodyPr>
          <a:lstStyle/>
          <a:p>
            <a:r>
              <a:rPr kumimoji="1" lang="en-US" altLang="ja-JP" sz="1400" dirty="0"/>
              <a:t>(</a:t>
            </a:r>
            <a:r>
              <a:rPr kumimoji="1" lang="ja-JP" altLang="en-US" sz="1400" dirty="0"/>
              <a:t>操業コスト</a:t>
            </a:r>
            <a:r>
              <a:rPr kumimoji="1" lang="en-US" altLang="ja-JP" sz="1400" dirty="0"/>
              <a:t>)</a:t>
            </a:r>
            <a:endParaRPr kumimoji="1" lang="ja-JP" altLang="en-US" sz="1400" dirty="0"/>
          </a:p>
        </p:txBody>
      </p:sp>
      <mc:AlternateContent xmlns:mc="http://schemas.openxmlformats.org/markup-compatibility/2006" xmlns:a14="http://schemas.microsoft.com/office/drawing/2010/main">
        <mc:Choice Requires="a14">
          <p:sp>
            <p:nvSpPr>
              <p:cNvPr id="110" name="テキスト ボックス 109">
                <a:extLst>
                  <a:ext uri="{FF2B5EF4-FFF2-40B4-BE49-F238E27FC236}">
                    <a16:creationId xmlns:a16="http://schemas.microsoft.com/office/drawing/2014/main" id="{CCD9C337-479F-4231-B8B4-B1DA7345D045}"/>
                  </a:ext>
                </a:extLst>
              </p:cNvPr>
              <p:cNvSpPr txBox="1"/>
              <p:nvPr/>
            </p:nvSpPr>
            <p:spPr>
              <a:xfrm>
                <a:off x="4676789" y="3360250"/>
                <a:ext cx="846706"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kumimoji="1" lang="en-US" altLang="ja-JP" sz="1400" b="0" i="0" smtClean="0">
                          <a:latin typeface="Cambria Math" panose="02040503050406030204" pitchFamily="18" charset="0"/>
                        </a:rPr>
                        <m:t>subj</m:t>
                      </m:r>
                      <m:r>
                        <a:rPr kumimoji="1" lang="en-US" altLang="ja-JP" sz="1400" b="0" i="0" smtClean="0">
                          <a:latin typeface="Cambria Math" panose="02040503050406030204" pitchFamily="18" charset="0"/>
                        </a:rPr>
                        <m:t>.</m:t>
                      </m:r>
                      <m:r>
                        <m:rPr>
                          <m:sty m:val="p"/>
                        </m:rPr>
                        <a:rPr kumimoji="1" lang="en-US" altLang="ja-JP" sz="1400" b="0" i="0" smtClean="0">
                          <a:latin typeface="Cambria Math" panose="02040503050406030204" pitchFamily="18" charset="0"/>
                        </a:rPr>
                        <m:t>to</m:t>
                      </m:r>
                    </m:oMath>
                  </m:oMathPara>
                </a14:m>
                <a:endParaRPr kumimoji="1" lang="ja-JP" altLang="en-US" sz="1400" dirty="0"/>
              </a:p>
            </p:txBody>
          </p:sp>
        </mc:Choice>
        <mc:Fallback xmlns="">
          <p:sp>
            <p:nvSpPr>
              <p:cNvPr id="110" name="テキスト ボックス 109">
                <a:extLst>
                  <a:ext uri="{FF2B5EF4-FFF2-40B4-BE49-F238E27FC236}">
                    <a16:creationId xmlns:a16="http://schemas.microsoft.com/office/drawing/2014/main" id="{CCD9C337-479F-4231-B8B4-B1DA7345D045}"/>
                  </a:ext>
                </a:extLst>
              </p:cNvPr>
              <p:cNvSpPr txBox="1">
                <a:spLocks noRot="1" noChangeAspect="1" noMove="1" noResize="1" noEditPoints="1" noAdjustHandles="1" noChangeArrowheads="1" noChangeShapeType="1" noTextEdit="1"/>
              </p:cNvSpPr>
              <p:nvPr/>
            </p:nvSpPr>
            <p:spPr>
              <a:xfrm>
                <a:off x="4676789" y="3360250"/>
                <a:ext cx="846706" cy="307777"/>
              </a:xfrm>
              <a:prstGeom prst="rect">
                <a:avLst/>
              </a:prstGeom>
              <a:blipFill>
                <a:blip r:embed="rId15"/>
                <a:stretch>
                  <a:fillRect b="-7843"/>
                </a:stretch>
              </a:blipFill>
            </p:spPr>
            <p:txBody>
              <a:bodyPr/>
              <a:lstStyle/>
              <a:p>
                <a:r>
                  <a:rPr lang="ja-JP" altLang="en-US">
                    <a:noFill/>
                  </a:rPr>
                  <a:t> </a:t>
                </a:r>
              </a:p>
            </p:txBody>
          </p:sp>
        </mc:Fallback>
      </mc:AlternateContent>
      <p:sp>
        <p:nvSpPr>
          <p:cNvPr id="111" name="テキスト ボックス 110">
            <a:extLst>
              <a:ext uri="{FF2B5EF4-FFF2-40B4-BE49-F238E27FC236}">
                <a16:creationId xmlns:a16="http://schemas.microsoft.com/office/drawing/2014/main" id="{A59A247D-ED43-4EB9-BDA7-53E1AC152E6F}"/>
              </a:ext>
            </a:extLst>
          </p:cNvPr>
          <p:cNvSpPr txBox="1"/>
          <p:nvPr/>
        </p:nvSpPr>
        <p:spPr>
          <a:xfrm>
            <a:off x="6817099" y="3702987"/>
            <a:ext cx="841897" cy="307777"/>
          </a:xfrm>
          <a:prstGeom prst="rect">
            <a:avLst/>
          </a:prstGeom>
          <a:noFill/>
        </p:spPr>
        <p:txBody>
          <a:bodyPr wrap="none" rtlCol="0">
            <a:spAutoFit/>
          </a:bodyPr>
          <a:lstStyle/>
          <a:p>
            <a:r>
              <a:rPr kumimoji="1" lang="en-US" altLang="ja-JP" sz="1400" dirty="0"/>
              <a:t>(</a:t>
            </a:r>
            <a:r>
              <a:rPr kumimoji="1" lang="ja-JP" altLang="en-US" sz="1400" dirty="0"/>
              <a:t>上下限</a:t>
            </a:r>
            <a:r>
              <a:rPr kumimoji="1" lang="en-US" altLang="ja-JP" sz="1400" dirty="0"/>
              <a:t>)</a:t>
            </a:r>
            <a:endParaRPr kumimoji="1" lang="ja-JP" altLang="en-US" sz="1400" dirty="0"/>
          </a:p>
        </p:txBody>
      </p:sp>
      <mc:AlternateContent xmlns:mc="http://schemas.openxmlformats.org/markup-compatibility/2006" xmlns:a14="http://schemas.microsoft.com/office/drawing/2010/main">
        <mc:Choice Requires="a14">
          <p:sp>
            <p:nvSpPr>
              <p:cNvPr id="112" name="テキスト ボックス 111">
                <a:extLst>
                  <a:ext uri="{FF2B5EF4-FFF2-40B4-BE49-F238E27FC236}">
                    <a16:creationId xmlns:a16="http://schemas.microsoft.com/office/drawing/2014/main" id="{FBE63071-9872-491F-B038-82AF744A6DDC}"/>
                  </a:ext>
                </a:extLst>
              </p:cNvPr>
              <p:cNvSpPr txBox="1"/>
              <p:nvPr/>
            </p:nvSpPr>
            <p:spPr>
              <a:xfrm>
                <a:off x="5006672" y="3707868"/>
                <a:ext cx="1846149"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400" i="1" smtClean="0">
                              <a:latin typeface="Cambria Math" panose="02040503050406030204" pitchFamily="18" charset="0"/>
                            </a:rPr>
                          </m:ctrlPr>
                        </m:sSubPr>
                        <m:e>
                          <m:r>
                            <a:rPr kumimoji="1" lang="en-US" altLang="ja-JP" sz="1400" b="0" i="1" smtClean="0">
                              <a:latin typeface="Cambria Math" panose="02040503050406030204" pitchFamily="18" charset="0"/>
                            </a:rPr>
                            <m:t>𝐿</m:t>
                          </m:r>
                        </m:e>
                        <m:sub>
                          <m:r>
                            <a:rPr kumimoji="1" lang="en-US" altLang="ja-JP" sz="1400" i="1">
                              <a:latin typeface="Cambria Math" panose="02040503050406030204" pitchFamily="18" charset="0"/>
                            </a:rPr>
                            <m:t>𝑛</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i="1">
                          <a:latin typeface="Cambria Math" panose="02040503050406030204" pitchFamily="18" charset="0"/>
                        </a:rPr>
                        <m:t>≤</m:t>
                      </m:r>
                      <m:sSub>
                        <m:sSubPr>
                          <m:ctrlPr>
                            <a:rPr kumimoji="1" lang="en-US" altLang="ja-JP" sz="1400" i="1" smtClean="0">
                              <a:solidFill>
                                <a:schemeClr val="accent1"/>
                              </a:solidFill>
                              <a:latin typeface="Cambria Math" panose="02040503050406030204" pitchFamily="18" charset="0"/>
                            </a:rPr>
                          </m:ctrlPr>
                        </m:sSubPr>
                        <m:e>
                          <m:r>
                            <a:rPr kumimoji="1" lang="en-US" altLang="ja-JP" sz="1400" i="1">
                              <a:solidFill>
                                <a:schemeClr val="accent1"/>
                              </a:solidFill>
                              <a:latin typeface="Cambria Math" panose="02040503050406030204" pitchFamily="18" charset="0"/>
                            </a:rPr>
                            <m:t>𝑥</m:t>
                          </m:r>
                        </m:e>
                        <m:sub>
                          <m:r>
                            <a:rPr kumimoji="1" lang="en-US" altLang="ja-JP" sz="1400" b="0" i="1" smtClean="0">
                              <a:solidFill>
                                <a:schemeClr val="accent1"/>
                              </a:solidFill>
                              <a:latin typeface="Cambria Math" panose="02040503050406030204" pitchFamily="18" charset="0"/>
                            </a:rPr>
                            <m:t>𝑛</m:t>
                          </m:r>
                        </m:sub>
                      </m:sSub>
                      <m:d>
                        <m:dPr>
                          <m:begChr m:val="["/>
                          <m:endChr m:val="]"/>
                          <m:ctrlPr>
                            <a:rPr kumimoji="1" lang="en-US" altLang="ja-JP" sz="1400" i="1" smtClean="0">
                              <a:solidFill>
                                <a:schemeClr val="accent1"/>
                              </a:solidFill>
                              <a:latin typeface="Cambria Math" panose="02040503050406030204" pitchFamily="18" charset="0"/>
                            </a:rPr>
                          </m:ctrlPr>
                        </m:dPr>
                        <m:e>
                          <m:r>
                            <a:rPr kumimoji="1" lang="en-US" altLang="ja-JP" sz="1400" i="1">
                              <a:solidFill>
                                <a:schemeClr val="accent1"/>
                              </a:solidFill>
                              <a:latin typeface="Cambria Math" panose="02040503050406030204" pitchFamily="18" charset="0"/>
                            </a:rPr>
                            <m:t>𝑡</m:t>
                          </m:r>
                        </m:e>
                      </m:d>
                      <m:r>
                        <a:rPr kumimoji="1" lang="en-US" altLang="ja-JP" sz="1400" b="0" i="1" smtClean="0">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b="0" i="1" smtClean="0">
                              <a:latin typeface="Cambria Math" panose="02040503050406030204" pitchFamily="18" charset="0"/>
                            </a:rPr>
                            <m:t>𝑈</m:t>
                          </m:r>
                        </m:e>
                        <m:sub>
                          <m:r>
                            <a:rPr kumimoji="1" lang="en-US" altLang="ja-JP" sz="1400" i="1">
                              <a:latin typeface="Cambria Math" panose="02040503050406030204" pitchFamily="18" charset="0"/>
                            </a:rPr>
                            <m:t>𝑛</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oMath>
                  </m:oMathPara>
                </a14:m>
                <a:endParaRPr kumimoji="1" lang="ja-JP" altLang="en-US" sz="1400" dirty="0"/>
              </a:p>
            </p:txBody>
          </p:sp>
        </mc:Choice>
        <mc:Fallback xmlns="">
          <p:sp>
            <p:nvSpPr>
              <p:cNvPr id="112" name="テキスト ボックス 111">
                <a:extLst>
                  <a:ext uri="{FF2B5EF4-FFF2-40B4-BE49-F238E27FC236}">
                    <a16:creationId xmlns:a16="http://schemas.microsoft.com/office/drawing/2014/main" id="{FBE63071-9872-491F-B038-82AF744A6DDC}"/>
                  </a:ext>
                </a:extLst>
              </p:cNvPr>
              <p:cNvSpPr txBox="1">
                <a:spLocks noRot="1" noChangeAspect="1" noMove="1" noResize="1" noEditPoints="1" noAdjustHandles="1" noChangeArrowheads="1" noChangeShapeType="1" noTextEdit="1"/>
              </p:cNvSpPr>
              <p:nvPr/>
            </p:nvSpPr>
            <p:spPr>
              <a:xfrm>
                <a:off x="5006672" y="3707868"/>
                <a:ext cx="1846149" cy="307777"/>
              </a:xfrm>
              <a:prstGeom prst="rect">
                <a:avLst/>
              </a:prstGeom>
              <a:blipFill>
                <a:blip r:embed="rId1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3" name="テキスト ボックス 112">
                <a:extLst>
                  <a:ext uri="{FF2B5EF4-FFF2-40B4-BE49-F238E27FC236}">
                    <a16:creationId xmlns:a16="http://schemas.microsoft.com/office/drawing/2014/main" id="{3DE1D0ED-807E-4495-8678-91D90895CAFC}"/>
                  </a:ext>
                </a:extLst>
              </p:cNvPr>
              <p:cNvSpPr txBox="1"/>
              <p:nvPr/>
            </p:nvSpPr>
            <p:spPr>
              <a:xfrm>
                <a:off x="5006671" y="4118409"/>
                <a:ext cx="1846149"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400" i="1" smtClean="0">
                              <a:solidFill>
                                <a:schemeClr val="accent1"/>
                              </a:solidFill>
                              <a:latin typeface="Cambria Math" panose="02040503050406030204" pitchFamily="18" charset="0"/>
                            </a:rPr>
                          </m:ctrlPr>
                        </m:sSubPr>
                        <m:e>
                          <m:r>
                            <a:rPr kumimoji="1" lang="en-US" altLang="ja-JP" sz="1400" i="1">
                              <a:solidFill>
                                <a:schemeClr val="accent1"/>
                              </a:solidFill>
                              <a:latin typeface="Cambria Math" panose="02040503050406030204" pitchFamily="18" charset="0"/>
                            </a:rPr>
                            <m:t>𝑥</m:t>
                          </m:r>
                        </m:e>
                        <m:sub>
                          <m:r>
                            <a:rPr kumimoji="1" lang="en-US" altLang="ja-JP" sz="1400" b="0" i="1" smtClean="0">
                              <a:solidFill>
                                <a:schemeClr val="accent1"/>
                              </a:solidFill>
                              <a:latin typeface="Cambria Math" panose="02040503050406030204" pitchFamily="18" charset="0"/>
                            </a:rPr>
                            <m:t>𝑛</m:t>
                          </m:r>
                        </m:sub>
                      </m:sSub>
                      <m:d>
                        <m:dPr>
                          <m:begChr m:val="["/>
                          <m:endChr m:val="]"/>
                          <m:ctrlPr>
                            <a:rPr kumimoji="1" lang="en-US" altLang="ja-JP" sz="1400" i="1">
                              <a:solidFill>
                                <a:schemeClr val="accent1"/>
                              </a:solidFill>
                              <a:latin typeface="Cambria Math" panose="02040503050406030204" pitchFamily="18" charset="0"/>
                            </a:rPr>
                          </m:ctrlPr>
                        </m:dPr>
                        <m:e>
                          <m:r>
                            <a:rPr kumimoji="1" lang="en-US" altLang="ja-JP" sz="1400" i="1">
                              <a:solidFill>
                                <a:schemeClr val="accent1"/>
                              </a:solidFill>
                              <a:latin typeface="Cambria Math" panose="02040503050406030204" pitchFamily="18" charset="0"/>
                            </a:rPr>
                            <m:t>𝑡</m:t>
                          </m:r>
                        </m:e>
                      </m:d>
                      <m:r>
                        <a:rPr kumimoji="1" lang="en-US" altLang="ja-JP" sz="1400" b="0" i="1" smtClean="0">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b="0" i="1" smtClean="0">
                              <a:latin typeface="Cambria Math" panose="02040503050406030204" pitchFamily="18" charset="0"/>
                            </a:rPr>
                            <m:t>𝑃</m:t>
                          </m:r>
                        </m:e>
                        <m:sub>
                          <m:r>
                            <a:rPr kumimoji="1" lang="en-US" altLang="ja-JP" sz="1400" b="0" i="1" smtClean="0">
                              <a:latin typeface="Cambria Math" panose="02040503050406030204" pitchFamily="18" charset="0"/>
                            </a:rPr>
                            <m:t>𝑛</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oMath>
                  </m:oMathPara>
                </a14:m>
                <a:endParaRPr kumimoji="1" lang="ja-JP" altLang="en-US" sz="1400" dirty="0"/>
              </a:p>
            </p:txBody>
          </p:sp>
        </mc:Choice>
        <mc:Fallback xmlns="">
          <p:sp>
            <p:nvSpPr>
              <p:cNvPr id="113" name="テキスト ボックス 112">
                <a:extLst>
                  <a:ext uri="{FF2B5EF4-FFF2-40B4-BE49-F238E27FC236}">
                    <a16:creationId xmlns:a16="http://schemas.microsoft.com/office/drawing/2014/main" id="{3DE1D0ED-807E-4495-8678-91D90895CAFC}"/>
                  </a:ext>
                </a:extLst>
              </p:cNvPr>
              <p:cNvSpPr txBox="1">
                <a:spLocks noRot="1" noChangeAspect="1" noMove="1" noResize="1" noEditPoints="1" noAdjustHandles="1" noChangeArrowheads="1" noChangeShapeType="1" noTextEdit="1"/>
              </p:cNvSpPr>
              <p:nvPr/>
            </p:nvSpPr>
            <p:spPr>
              <a:xfrm>
                <a:off x="5006671" y="4118409"/>
                <a:ext cx="1846149" cy="307777"/>
              </a:xfrm>
              <a:prstGeom prst="rect">
                <a:avLst/>
              </a:prstGeom>
              <a:blipFill>
                <a:blip r:embed="rId17"/>
                <a:stretch>
                  <a:fillRect/>
                </a:stretch>
              </a:blipFill>
            </p:spPr>
            <p:txBody>
              <a:bodyPr/>
              <a:lstStyle/>
              <a:p>
                <a:r>
                  <a:rPr lang="ja-JP" altLang="en-US">
                    <a:noFill/>
                  </a:rPr>
                  <a:t> </a:t>
                </a:r>
              </a:p>
            </p:txBody>
          </p:sp>
        </mc:Fallback>
      </mc:AlternateContent>
      <p:sp>
        <p:nvSpPr>
          <p:cNvPr id="114" name="テキスト ボックス 113">
            <a:extLst>
              <a:ext uri="{FF2B5EF4-FFF2-40B4-BE49-F238E27FC236}">
                <a16:creationId xmlns:a16="http://schemas.microsoft.com/office/drawing/2014/main" id="{A4F023D3-59FD-43F7-8EBA-4A9B8BCAC585}"/>
              </a:ext>
            </a:extLst>
          </p:cNvPr>
          <p:cNvSpPr txBox="1"/>
          <p:nvPr/>
        </p:nvSpPr>
        <p:spPr>
          <a:xfrm>
            <a:off x="6727128" y="4118408"/>
            <a:ext cx="1021433" cy="307777"/>
          </a:xfrm>
          <a:prstGeom prst="rect">
            <a:avLst/>
          </a:prstGeom>
          <a:noFill/>
        </p:spPr>
        <p:txBody>
          <a:bodyPr wrap="none" rtlCol="0">
            <a:spAutoFit/>
          </a:bodyPr>
          <a:lstStyle/>
          <a:p>
            <a:r>
              <a:rPr kumimoji="1" lang="en-US" altLang="ja-JP" sz="1400" dirty="0"/>
              <a:t>(</a:t>
            </a:r>
            <a:r>
              <a:rPr kumimoji="1" lang="ja-JP" altLang="en-US" sz="1400" dirty="0"/>
              <a:t>実績固定</a:t>
            </a:r>
            <a:r>
              <a:rPr kumimoji="1" lang="en-US" altLang="ja-JP" sz="1400" dirty="0"/>
              <a:t>)</a:t>
            </a:r>
            <a:endParaRPr kumimoji="1" lang="ja-JP" altLang="en-US" sz="1400" dirty="0"/>
          </a:p>
        </p:txBody>
      </p:sp>
      <mc:AlternateContent xmlns:mc="http://schemas.openxmlformats.org/markup-compatibility/2006" xmlns:a14="http://schemas.microsoft.com/office/drawing/2010/main">
        <mc:Choice Requires="a14">
          <p:sp>
            <p:nvSpPr>
              <p:cNvPr id="115" name="テキスト ボックス 114">
                <a:extLst>
                  <a:ext uri="{FF2B5EF4-FFF2-40B4-BE49-F238E27FC236}">
                    <a16:creationId xmlns:a16="http://schemas.microsoft.com/office/drawing/2014/main" id="{C1001833-5EA4-4E8A-8DF0-66DA9FE88DC3}"/>
                  </a:ext>
                </a:extLst>
              </p:cNvPr>
              <p:cNvSpPr txBox="1"/>
              <p:nvPr/>
            </p:nvSpPr>
            <p:spPr>
              <a:xfrm>
                <a:off x="4833523" y="4519588"/>
                <a:ext cx="2124324"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kumimoji="1" lang="en-US" altLang="ja-JP" sz="1400" i="1" smtClean="0">
                              <a:solidFill>
                                <a:schemeClr val="tx1"/>
                              </a:solidFill>
                              <a:latin typeface="Cambria Math" panose="02040503050406030204" pitchFamily="18" charset="0"/>
                            </a:rPr>
                          </m:ctrlPr>
                        </m:dPr>
                        <m:e>
                          <m:sSub>
                            <m:sSubPr>
                              <m:ctrlPr>
                                <a:rPr kumimoji="1" lang="en-US" altLang="ja-JP" sz="1400" i="1" smtClean="0">
                                  <a:solidFill>
                                    <a:schemeClr val="accent1"/>
                                  </a:solidFill>
                                  <a:latin typeface="Cambria Math" panose="02040503050406030204" pitchFamily="18" charset="0"/>
                                </a:rPr>
                              </m:ctrlPr>
                            </m:sSubPr>
                            <m:e>
                              <m:r>
                                <a:rPr kumimoji="1" lang="en-US" altLang="ja-JP" sz="1400" i="1">
                                  <a:solidFill>
                                    <a:schemeClr val="accent1"/>
                                  </a:solidFill>
                                  <a:latin typeface="Cambria Math" panose="02040503050406030204" pitchFamily="18" charset="0"/>
                                </a:rPr>
                                <m:t>𝑥</m:t>
                              </m:r>
                            </m:e>
                            <m:sub>
                              <m:r>
                                <a:rPr kumimoji="1" lang="en-US" altLang="ja-JP" sz="1400" i="1">
                                  <a:solidFill>
                                    <a:schemeClr val="accent1"/>
                                  </a:solidFill>
                                  <a:latin typeface="Cambria Math" panose="02040503050406030204" pitchFamily="18" charset="0"/>
                                </a:rPr>
                                <m:t>𝑛</m:t>
                              </m:r>
                            </m:sub>
                          </m:sSub>
                          <m:d>
                            <m:dPr>
                              <m:begChr m:val="["/>
                              <m:endChr m:val="]"/>
                              <m:ctrlPr>
                                <a:rPr kumimoji="1" lang="en-US" altLang="ja-JP" sz="1400" i="1">
                                  <a:solidFill>
                                    <a:schemeClr val="accent1"/>
                                  </a:solidFill>
                                  <a:latin typeface="Cambria Math" panose="02040503050406030204" pitchFamily="18" charset="0"/>
                                </a:rPr>
                              </m:ctrlPr>
                            </m:dPr>
                            <m:e>
                              <m:r>
                                <a:rPr kumimoji="1" lang="en-US" altLang="ja-JP" sz="1400" i="1">
                                  <a:solidFill>
                                    <a:schemeClr val="accent1"/>
                                  </a:solidFill>
                                  <a:latin typeface="Cambria Math" panose="02040503050406030204" pitchFamily="18" charset="0"/>
                                </a:rPr>
                                <m:t>𝑡</m:t>
                              </m:r>
                            </m:e>
                          </m:d>
                          <m:r>
                            <a:rPr kumimoji="1" lang="en-US" altLang="ja-JP" sz="1400" i="1" smtClean="0">
                              <a:solidFill>
                                <a:schemeClr val="tx1"/>
                              </a:solidFill>
                              <a:latin typeface="Cambria Math" panose="02040503050406030204" pitchFamily="18" charset="0"/>
                            </a:rPr>
                            <m:t>−</m:t>
                          </m:r>
                          <m:sSub>
                            <m:sSubPr>
                              <m:ctrlPr>
                                <a:rPr kumimoji="1" lang="en-US" altLang="ja-JP" sz="1400" i="1">
                                  <a:solidFill>
                                    <a:schemeClr val="accent1"/>
                                  </a:solidFill>
                                  <a:latin typeface="Cambria Math" panose="02040503050406030204" pitchFamily="18" charset="0"/>
                                </a:rPr>
                              </m:ctrlPr>
                            </m:sSubPr>
                            <m:e>
                              <m:r>
                                <a:rPr kumimoji="1" lang="en-US" altLang="ja-JP" sz="1400" i="1">
                                  <a:solidFill>
                                    <a:schemeClr val="accent1"/>
                                  </a:solidFill>
                                  <a:latin typeface="Cambria Math" panose="02040503050406030204" pitchFamily="18" charset="0"/>
                                </a:rPr>
                                <m:t>𝑥</m:t>
                              </m:r>
                            </m:e>
                            <m:sub>
                              <m:r>
                                <a:rPr kumimoji="1" lang="en-US" altLang="ja-JP" sz="1400" i="1">
                                  <a:solidFill>
                                    <a:schemeClr val="accent1"/>
                                  </a:solidFill>
                                  <a:latin typeface="Cambria Math" panose="02040503050406030204" pitchFamily="18" charset="0"/>
                                </a:rPr>
                                <m:t>𝑛</m:t>
                              </m:r>
                            </m:sub>
                          </m:sSub>
                          <m:d>
                            <m:dPr>
                              <m:begChr m:val="["/>
                              <m:endChr m:val="]"/>
                              <m:ctrlPr>
                                <a:rPr kumimoji="1" lang="en-US" altLang="ja-JP" sz="1400" i="1">
                                  <a:solidFill>
                                    <a:schemeClr val="accent1"/>
                                  </a:solidFill>
                                  <a:latin typeface="Cambria Math" panose="02040503050406030204" pitchFamily="18" charset="0"/>
                                </a:rPr>
                              </m:ctrlPr>
                            </m:dPr>
                            <m:e>
                              <m:r>
                                <a:rPr kumimoji="1" lang="en-US" altLang="ja-JP" sz="1400" i="1">
                                  <a:solidFill>
                                    <a:schemeClr val="accent1"/>
                                  </a:solidFill>
                                  <a:latin typeface="Cambria Math" panose="02040503050406030204" pitchFamily="18" charset="0"/>
                                </a:rPr>
                                <m:t>𝑡</m:t>
                              </m:r>
                              <m:r>
                                <a:rPr kumimoji="1" lang="en-US" altLang="ja-JP" sz="1400" i="1">
                                  <a:solidFill>
                                    <a:schemeClr val="accent1"/>
                                  </a:solidFill>
                                  <a:latin typeface="Cambria Math" panose="02040503050406030204" pitchFamily="18" charset="0"/>
                                </a:rPr>
                                <m:t>−1</m:t>
                              </m:r>
                            </m:e>
                          </m:d>
                        </m:e>
                      </m:d>
                      <m:r>
                        <a:rPr kumimoji="1" lang="en-US" altLang="ja-JP" sz="1400" i="1">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ea typeface="Cambria Math" panose="02040503050406030204" pitchFamily="18" charset="0"/>
                            </a:rPr>
                            <m:t>∆</m:t>
                          </m:r>
                        </m:e>
                        <m:sub>
                          <m:r>
                            <a:rPr kumimoji="1" lang="en-US" altLang="ja-JP" sz="1400" i="1">
                              <a:latin typeface="Cambria Math" panose="02040503050406030204" pitchFamily="18" charset="0"/>
                            </a:rPr>
                            <m:t>𝑛</m:t>
                          </m:r>
                        </m:sub>
                      </m:sSub>
                    </m:oMath>
                  </m:oMathPara>
                </a14:m>
                <a:endParaRPr kumimoji="1" lang="ja-JP" altLang="en-US" sz="1400" dirty="0"/>
              </a:p>
            </p:txBody>
          </p:sp>
        </mc:Choice>
        <mc:Fallback xmlns="">
          <p:sp>
            <p:nvSpPr>
              <p:cNvPr id="115" name="テキスト ボックス 114">
                <a:extLst>
                  <a:ext uri="{FF2B5EF4-FFF2-40B4-BE49-F238E27FC236}">
                    <a16:creationId xmlns:a16="http://schemas.microsoft.com/office/drawing/2014/main" id="{C1001833-5EA4-4E8A-8DF0-66DA9FE88DC3}"/>
                  </a:ext>
                </a:extLst>
              </p:cNvPr>
              <p:cNvSpPr txBox="1">
                <a:spLocks noRot="1" noChangeAspect="1" noMove="1" noResize="1" noEditPoints="1" noAdjustHandles="1" noChangeArrowheads="1" noChangeShapeType="1" noTextEdit="1"/>
              </p:cNvSpPr>
              <p:nvPr/>
            </p:nvSpPr>
            <p:spPr>
              <a:xfrm>
                <a:off x="4833523" y="4519588"/>
                <a:ext cx="2124324" cy="307777"/>
              </a:xfrm>
              <a:prstGeom prst="rect">
                <a:avLst/>
              </a:prstGeom>
              <a:blipFill>
                <a:blip r:embed="rId18"/>
                <a:stretch>
                  <a:fillRect/>
                </a:stretch>
              </a:blipFill>
            </p:spPr>
            <p:txBody>
              <a:bodyPr/>
              <a:lstStyle/>
              <a:p>
                <a:r>
                  <a:rPr lang="ja-JP" altLang="en-US">
                    <a:noFill/>
                  </a:rPr>
                  <a:t> </a:t>
                </a:r>
              </a:p>
            </p:txBody>
          </p:sp>
        </mc:Fallback>
      </mc:AlternateContent>
      <p:sp>
        <p:nvSpPr>
          <p:cNvPr id="116" name="テキスト ボックス 115">
            <a:extLst>
              <a:ext uri="{FF2B5EF4-FFF2-40B4-BE49-F238E27FC236}">
                <a16:creationId xmlns:a16="http://schemas.microsoft.com/office/drawing/2014/main" id="{78164D6D-686A-405D-A8B8-6E9727A13016}"/>
              </a:ext>
            </a:extLst>
          </p:cNvPr>
          <p:cNvSpPr txBox="1"/>
          <p:nvPr/>
        </p:nvSpPr>
        <p:spPr>
          <a:xfrm>
            <a:off x="6849280" y="4508419"/>
            <a:ext cx="841897" cy="307777"/>
          </a:xfrm>
          <a:prstGeom prst="rect">
            <a:avLst/>
          </a:prstGeom>
          <a:noFill/>
        </p:spPr>
        <p:txBody>
          <a:bodyPr wrap="none" rtlCol="0">
            <a:spAutoFit/>
          </a:bodyPr>
          <a:lstStyle/>
          <a:p>
            <a:r>
              <a:rPr kumimoji="1" lang="en-US" altLang="ja-JP" sz="1400" dirty="0"/>
              <a:t>(</a:t>
            </a:r>
            <a:r>
              <a:rPr kumimoji="1" lang="ja-JP" altLang="en-US" sz="1400" dirty="0"/>
              <a:t>変動幅</a:t>
            </a:r>
            <a:r>
              <a:rPr kumimoji="1" lang="en-US" altLang="ja-JP" sz="1400" dirty="0"/>
              <a:t>)</a:t>
            </a:r>
            <a:endParaRPr kumimoji="1" lang="ja-JP" altLang="en-US" sz="1400" dirty="0"/>
          </a:p>
        </p:txBody>
      </p:sp>
      <p:sp>
        <p:nvSpPr>
          <p:cNvPr id="117" name="テキスト ボックス 116">
            <a:extLst>
              <a:ext uri="{FF2B5EF4-FFF2-40B4-BE49-F238E27FC236}">
                <a16:creationId xmlns:a16="http://schemas.microsoft.com/office/drawing/2014/main" id="{23A0201A-365E-4EA9-8C09-C9B12E757422}"/>
              </a:ext>
            </a:extLst>
          </p:cNvPr>
          <p:cNvSpPr txBox="1"/>
          <p:nvPr/>
        </p:nvSpPr>
        <p:spPr>
          <a:xfrm>
            <a:off x="6727127" y="5195728"/>
            <a:ext cx="1021433" cy="307777"/>
          </a:xfrm>
          <a:prstGeom prst="rect">
            <a:avLst/>
          </a:prstGeom>
          <a:noFill/>
        </p:spPr>
        <p:txBody>
          <a:bodyPr wrap="none" rtlCol="0">
            <a:spAutoFit/>
          </a:bodyPr>
          <a:lstStyle/>
          <a:p>
            <a:r>
              <a:rPr kumimoji="1" lang="en-US" altLang="ja-JP" sz="1400" dirty="0"/>
              <a:t>(</a:t>
            </a:r>
            <a:r>
              <a:rPr kumimoji="1" lang="ja-JP" altLang="en-US" sz="1400" dirty="0"/>
              <a:t>設備特性</a:t>
            </a:r>
            <a:r>
              <a:rPr kumimoji="1" lang="en-US" altLang="ja-JP" sz="1400" dirty="0"/>
              <a:t>)</a:t>
            </a:r>
            <a:endParaRPr kumimoji="1" lang="ja-JP" altLang="en-US" sz="1400" dirty="0"/>
          </a:p>
        </p:txBody>
      </p:sp>
      <mc:AlternateContent xmlns:mc="http://schemas.openxmlformats.org/markup-compatibility/2006" xmlns:a14="http://schemas.microsoft.com/office/drawing/2010/main">
        <mc:Choice Requires="a14">
          <p:sp>
            <p:nvSpPr>
              <p:cNvPr id="118" name="テキスト ボックス 117">
                <a:extLst>
                  <a:ext uri="{FF2B5EF4-FFF2-40B4-BE49-F238E27FC236}">
                    <a16:creationId xmlns:a16="http://schemas.microsoft.com/office/drawing/2014/main" id="{F065FAEA-E678-4CD6-A41A-3DB40CA8700F}"/>
                  </a:ext>
                </a:extLst>
              </p:cNvPr>
              <p:cNvSpPr txBox="1"/>
              <p:nvPr/>
            </p:nvSpPr>
            <p:spPr>
              <a:xfrm>
                <a:off x="5415586" y="4901873"/>
                <a:ext cx="1028318"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400" i="1" smtClean="0">
                              <a:solidFill>
                                <a:schemeClr val="tx1"/>
                              </a:solidFill>
                              <a:latin typeface="Cambria Math" panose="02040503050406030204" pitchFamily="18" charset="0"/>
                            </a:rPr>
                          </m:ctrlPr>
                        </m:sSubPr>
                        <m:e>
                          <m:r>
                            <a:rPr kumimoji="1" lang="en-US" altLang="ja-JP" sz="1400" b="0" i="1" smtClean="0">
                              <a:solidFill>
                                <a:schemeClr val="tx1"/>
                              </a:solidFill>
                              <a:latin typeface="Cambria Math" panose="02040503050406030204" pitchFamily="18" charset="0"/>
                            </a:rPr>
                            <m:t>𝑔</m:t>
                          </m:r>
                        </m:e>
                        <m:sub>
                          <m:r>
                            <m:rPr>
                              <m:sty m:val="p"/>
                            </m:rPr>
                            <a:rPr kumimoji="1" lang="en-US" altLang="ja-JP" sz="1400" b="0" i="0" smtClean="0">
                              <a:solidFill>
                                <a:schemeClr val="tx1"/>
                              </a:solidFill>
                              <a:latin typeface="Cambria Math" panose="02040503050406030204" pitchFamily="18" charset="0"/>
                            </a:rPr>
                            <m:t>A</m:t>
                          </m:r>
                        </m:sub>
                      </m:sSub>
                      <m:r>
                        <a:rPr kumimoji="1" lang="en-US" altLang="ja-JP" sz="1400" b="0" i="1" smtClean="0">
                          <a:solidFill>
                            <a:schemeClr val="tx1"/>
                          </a:solidFill>
                          <a:latin typeface="Cambria Math" panose="02040503050406030204" pitchFamily="18" charset="0"/>
                        </a:rPr>
                        <m:t>[</m:t>
                      </m:r>
                      <m:r>
                        <a:rPr kumimoji="1" lang="en-US" altLang="ja-JP" sz="1400" b="0" i="1" smtClean="0">
                          <a:solidFill>
                            <a:schemeClr val="tx1"/>
                          </a:solidFill>
                          <a:latin typeface="Cambria Math" panose="02040503050406030204" pitchFamily="18" charset="0"/>
                        </a:rPr>
                        <m:t>𝑡</m:t>
                      </m:r>
                      <m:r>
                        <a:rPr kumimoji="1" lang="en-US" altLang="ja-JP" sz="1400" b="0" i="1" smtClean="0">
                          <a:solidFill>
                            <a:schemeClr val="tx1"/>
                          </a:solidFill>
                          <a:latin typeface="Cambria Math" panose="02040503050406030204" pitchFamily="18" charset="0"/>
                        </a:rPr>
                        <m:t>]≤0</m:t>
                      </m:r>
                    </m:oMath>
                  </m:oMathPara>
                </a14:m>
                <a:endParaRPr kumimoji="1" lang="ja-JP" altLang="en-US" sz="1400" dirty="0"/>
              </a:p>
            </p:txBody>
          </p:sp>
        </mc:Choice>
        <mc:Fallback xmlns="">
          <p:sp>
            <p:nvSpPr>
              <p:cNvPr id="118" name="テキスト ボックス 117">
                <a:extLst>
                  <a:ext uri="{FF2B5EF4-FFF2-40B4-BE49-F238E27FC236}">
                    <a16:creationId xmlns:a16="http://schemas.microsoft.com/office/drawing/2014/main" id="{F065FAEA-E678-4CD6-A41A-3DB40CA8700F}"/>
                  </a:ext>
                </a:extLst>
              </p:cNvPr>
              <p:cNvSpPr txBox="1">
                <a:spLocks noRot="1" noChangeAspect="1" noMove="1" noResize="1" noEditPoints="1" noAdjustHandles="1" noChangeArrowheads="1" noChangeShapeType="1" noTextEdit="1"/>
              </p:cNvSpPr>
              <p:nvPr/>
            </p:nvSpPr>
            <p:spPr>
              <a:xfrm>
                <a:off x="5415586" y="4901873"/>
                <a:ext cx="1028318" cy="307777"/>
              </a:xfrm>
              <a:prstGeom prst="rect">
                <a:avLst/>
              </a:prstGeom>
              <a:blipFill>
                <a:blip r:embed="rId19"/>
                <a:stretch>
                  <a:fillRect b="-980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9" name="テキスト ボックス 118">
                <a:extLst>
                  <a:ext uri="{FF2B5EF4-FFF2-40B4-BE49-F238E27FC236}">
                    <a16:creationId xmlns:a16="http://schemas.microsoft.com/office/drawing/2014/main" id="{EE0A4C6C-09C9-4C16-8CC8-A98BC552E2A3}"/>
                  </a:ext>
                </a:extLst>
              </p:cNvPr>
              <p:cNvSpPr txBox="1"/>
              <p:nvPr/>
            </p:nvSpPr>
            <p:spPr>
              <a:xfrm>
                <a:off x="5465192" y="5219190"/>
                <a:ext cx="939576"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400" i="1" smtClean="0">
                              <a:solidFill>
                                <a:schemeClr val="tx1"/>
                              </a:solidFill>
                              <a:latin typeface="Cambria Math" panose="02040503050406030204" pitchFamily="18" charset="0"/>
                            </a:rPr>
                          </m:ctrlPr>
                        </m:sSubPr>
                        <m:e>
                          <m:r>
                            <a:rPr kumimoji="1" lang="en-US" altLang="ja-JP" sz="1400" b="0" i="1" smtClean="0">
                              <a:solidFill>
                                <a:schemeClr val="tx1"/>
                              </a:solidFill>
                              <a:latin typeface="Cambria Math" panose="02040503050406030204" pitchFamily="18" charset="0"/>
                            </a:rPr>
                            <m:t>𝑔</m:t>
                          </m:r>
                        </m:e>
                        <m:sub>
                          <m:r>
                            <m:rPr>
                              <m:sty m:val="p"/>
                            </m:rPr>
                            <a:rPr kumimoji="1" lang="en-US" altLang="ja-JP" sz="1400" b="0" i="0" smtClean="0">
                              <a:solidFill>
                                <a:schemeClr val="tx1"/>
                              </a:solidFill>
                              <a:latin typeface="Cambria Math" panose="02040503050406030204" pitchFamily="18" charset="0"/>
                            </a:rPr>
                            <m:t>B</m:t>
                          </m:r>
                        </m:sub>
                      </m:sSub>
                      <m:r>
                        <a:rPr kumimoji="1" lang="en-US" altLang="ja-JP" sz="1400" b="0" i="1" smtClean="0">
                          <a:solidFill>
                            <a:schemeClr val="tx1"/>
                          </a:solidFill>
                          <a:latin typeface="Cambria Math" panose="02040503050406030204" pitchFamily="18" charset="0"/>
                        </a:rPr>
                        <m:t>[</m:t>
                      </m:r>
                      <m:r>
                        <a:rPr kumimoji="1" lang="en-US" altLang="ja-JP" sz="1400" b="0" i="1" smtClean="0">
                          <a:solidFill>
                            <a:schemeClr val="tx1"/>
                          </a:solidFill>
                          <a:latin typeface="Cambria Math" panose="02040503050406030204" pitchFamily="18" charset="0"/>
                        </a:rPr>
                        <m:t>𝑡</m:t>
                      </m:r>
                      <m:r>
                        <a:rPr kumimoji="1" lang="en-US" altLang="ja-JP" sz="1400" b="0" i="1" smtClean="0">
                          <a:solidFill>
                            <a:schemeClr val="tx1"/>
                          </a:solidFill>
                          <a:latin typeface="Cambria Math" panose="02040503050406030204" pitchFamily="18" charset="0"/>
                        </a:rPr>
                        <m:t>]≤0</m:t>
                      </m:r>
                    </m:oMath>
                  </m:oMathPara>
                </a14:m>
                <a:endParaRPr kumimoji="1" lang="ja-JP" altLang="en-US" sz="1400" dirty="0"/>
              </a:p>
            </p:txBody>
          </p:sp>
        </mc:Choice>
        <mc:Fallback xmlns="">
          <p:sp>
            <p:nvSpPr>
              <p:cNvPr id="119" name="テキスト ボックス 118">
                <a:extLst>
                  <a:ext uri="{FF2B5EF4-FFF2-40B4-BE49-F238E27FC236}">
                    <a16:creationId xmlns:a16="http://schemas.microsoft.com/office/drawing/2014/main" id="{EE0A4C6C-09C9-4C16-8CC8-A98BC552E2A3}"/>
                  </a:ext>
                </a:extLst>
              </p:cNvPr>
              <p:cNvSpPr txBox="1">
                <a:spLocks noRot="1" noChangeAspect="1" noMove="1" noResize="1" noEditPoints="1" noAdjustHandles="1" noChangeArrowheads="1" noChangeShapeType="1" noTextEdit="1"/>
              </p:cNvSpPr>
              <p:nvPr/>
            </p:nvSpPr>
            <p:spPr>
              <a:xfrm>
                <a:off x="5465192" y="5219190"/>
                <a:ext cx="939576" cy="307777"/>
              </a:xfrm>
              <a:prstGeom prst="rect">
                <a:avLst/>
              </a:prstGeom>
              <a:blipFill>
                <a:blip r:embed="rId20"/>
                <a:stretch>
                  <a:fillRect b="-980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0" name="テキスト ボックス 119">
                <a:extLst>
                  <a:ext uri="{FF2B5EF4-FFF2-40B4-BE49-F238E27FC236}">
                    <a16:creationId xmlns:a16="http://schemas.microsoft.com/office/drawing/2014/main" id="{AECAB82F-89B9-46F7-993B-4F5C053DB020}"/>
                  </a:ext>
                </a:extLst>
              </p:cNvPr>
              <p:cNvSpPr txBox="1"/>
              <p:nvPr/>
            </p:nvSpPr>
            <p:spPr>
              <a:xfrm>
                <a:off x="5463611" y="5546380"/>
                <a:ext cx="939576"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400" i="1" smtClean="0">
                              <a:solidFill>
                                <a:schemeClr val="tx1"/>
                              </a:solidFill>
                              <a:latin typeface="Cambria Math" panose="02040503050406030204" pitchFamily="18" charset="0"/>
                            </a:rPr>
                          </m:ctrlPr>
                        </m:sSubPr>
                        <m:e>
                          <m:r>
                            <a:rPr kumimoji="1" lang="en-US" altLang="ja-JP" sz="1400" b="0" i="1" smtClean="0">
                              <a:solidFill>
                                <a:schemeClr val="tx1"/>
                              </a:solidFill>
                              <a:latin typeface="Cambria Math" panose="02040503050406030204" pitchFamily="18" charset="0"/>
                            </a:rPr>
                            <m:t>𝑔</m:t>
                          </m:r>
                        </m:e>
                        <m:sub>
                          <m:r>
                            <m:rPr>
                              <m:sty m:val="p"/>
                            </m:rPr>
                            <a:rPr kumimoji="1" lang="en-US" altLang="ja-JP" sz="1400" b="0" i="0" smtClean="0">
                              <a:solidFill>
                                <a:schemeClr val="tx1"/>
                              </a:solidFill>
                              <a:latin typeface="Cambria Math" panose="02040503050406030204" pitchFamily="18" charset="0"/>
                            </a:rPr>
                            <m:t>C</m:t>
                          </m:r>
                        </m:sub>
                      </m:sSub>
                      <m:r>
                        <a:rPr kumimoji="1" lang="en-US" altLang="ja-JP" sz="1400" b="0" i="1" smtClean="0">
                          <a:solidFill>
                            <a:schemeClr val="tx1"/>
                          </a:solidFill>
                          <a:latin typeface="Cambria Math" panose="02040503050406030204" pitchFamily="18" charset="0"/>
                        </a:rPr>
                        <m:t>[</m:t>
                      </m:r>
                      <m:r>
                        <a:rPr kumimoji="1" lang="en-US" altLang="ja-JP" sz="1400" b="0" i="1" smtClean="0">
                          <a:solidFill>
                            <a:schemeClr val="tx1"/>
                          </a:solidFill>
                          <a:latin typeface="Cambria Math" panose="02040503050406030204" pitchFamily="18" charset="0"/>
                        </a:rPr>
                        <m:t>𝑡</m:t>
                      </m:r>
                      <m:r>
                        <a:rPr kumimoji="1" lang="en-US" altLang="ja-JP" sz="1400" b="0" i="1" smtClean="0">
                          <a:solidFill>
                            <a:schemeClr val="tx1"/>
                          </a:solidFill>
                          <a:latin typeface="Cambria Math" panose="02040503050406030204" pitchFamily="18" charset="0"/>
                        </a:rPr>
                        <m:t>]≤0</m:t>
                      </m:r>
                    </m:oMath>
                  </m:oMathPara>
                </a14:m>
                <a:endParaRPr kumimoji="1" lang="ja-JP" altLang="en-US" sz="1400" dirty="0"/>
              </a:p>
            </p:txBody>
          </p:sp>
        </mc:Choice>
        <mc:Fallback xmlns="">
          <p:sp>
            <p:nvSpPr>
              <p:cNvPr id="120" name="テキスト ボックス 119">
                <a:extLst>
                  <a:ext uri="{FF2B5EF4-FFF2-40B4-BE49-F238E27FC236}">
                    <a16:creationId xmlns:a16="http://schemas.microsoft.com/office/drawing/2014/main" id="{AECAB82F-89B9-46F7-993B-4F5C053DB020}"/>
                  </a:ext>
                </a:extLst>
              </p:cNvPr>
              <p:cNvSpPr txBox="1">
                <a:spLocks noRot="1" noChangeAspect="1" noMove="1" noResize="1" noEditPoints="1" noAdjustHandles="1" noChangeArrowheads="1" noChangeShapeType="1" noTextEdit="1"/>
              </p:cNvSpPr>
              <p:nvPr/>
            </p:nvSpPr>
            <p:spPr>
              <a:xfrm>
                <a:off x="5463611" y="5546380"/>
                <a:ext cx="939576" cy="307777"/>
              </a:xfrm>
              <a:prstGeom prst="rect">
                <a:avLst/>
              </a:prstGeom>
              <a:blipFill>
                <a:blip r:embed="rId21"/>
                <a:stretch>
                  <a:fillRect b="-10000"/>
                </a:stretch>
              </a:blipFill>
            </p:spPr>
            <p:txBody>
              <a:bodyPr/>
              <a:lstStyle/>
              <a:p>
                <a:r>
                  <a:rPr lang="ja-JP" altLang="en-US">
                    <a:noFill/>
                  </a:rPr>
                  <a:t> </a:t>
                </a:r>
              </a:p>
            </p:txBody>
          </p:sp>
        </mc:Fallback>
      </mc:AlternateContent>
      <p:sp>
        <p:nvSpPr>
          <p:cNvPr id="121" name="テキスト ボックス 120">
            <a:extLst>
              <a:ext uri="{FF2B5EF4-FFF2-40B4-BE49-F238E27FC236}">
                <a16:creationId xmlns:a16="http://schemas.microsoft.com/office/drawing/2014/main" id="{D0FCEA9E-A9F1-4EC8-9250-4B25D8F02F28}"/>
              </a:ext>
            </a:extLst>
          </p:cNvPr>
          <p:cNvSpPr txBox="1"/>
          <p:nvPr/>
        </p:nvSpPr>
        <p:spPr>
          <a:xfrm>
            <a:off x="171122" y="3098820"/>
            <a:ext cx="750526" cy="338554"/>
          </a:xfrm>
          <a:prstGeom prst="rect">
            <a:avLst/>
          </a:prstGeom>
          <a:noFill/>
        </p:spPr>
        <p:txBody>
          <a:bodyPr wrap="none" rtlCol="0">
            <a:spAutoFit/>
          </a:bodyPr>
          <a:lstStyle/>
          <a:p>
            <a:r>
              <a:rPr lang="en-US" altLang="ja-JP" sz="1600" dirty="0"/>
              <a:t>(</a:t>
            </a:r>
            <a:r>
              <a:rPr lang="ja-JP" altLang="en-US" sz="1600" dirty="0"/>
              <a:t>操作</a:t>
            </a:r>
            <a:r>
              <a:rPr lang="en-US" altLang="ja-JP" sz="1600" dirty="0"/>
              <a:t>)</a:t>
            </a:r>
            <a:endParaRPr kumimoji="1" lang="ja-JP" altLang="en-US" sz="1600" dirty="0"/>
          </a:p>
        </p:txBody>
      </p:sp>
      <mc:AlternateContent xmlns:mc="http://schemas.openxmlformats.org/markup-compatibility/2006" xmlns:a14="http://schemas.microsoft.com/office/drawing/2010/main">
        <mc:Choice Requires="a14">
          <p:sp>
            <p:nvSpPr>
              <p:cNvPr id="122" name="テキスト ボックス 121">
                <a:extLst>
                  <a:ext uri="{FF2B5EF4-FFF2-40B4-BE49-F238E27FC236}">
                    <a16:creationId xmlns:a16="http://schemas.microsoft.com/office/drawing/2014/main" id="{8C0BD213-7634-4BB5-8BFA-617E84CF3C52}"/>
                  </a:ext>
                </a:extLst>
              </p:cNvPr>
              <p:cNvSpPr txBox="1"/>
              <p:nvPr/>
            </p:nvSpPr>
            <p:spPr>
              <a:xfrm>
                <a:off x="4659017" y="3650664"/>
                <a:ext cx="452566" cy="2353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kumimoji="1" lang="en-US" altLang="ja-JP" sz="1400" i="1" smtClean="0">
                              <a:latin typeface="Cambria Math" panose="02040503050406030204" pitchFamily="18" charset="0"/>
                            </a:rPr>
                          </m:ctrlPr>
                        </m:dPr>
                        <m:e>
                          <m:m>
                            <m:mPr>
                              <m:mcs>
                                <m:mc>
                                  <m:mcPr>
                                    <m:count m:val="1"/>
                                    <m:mcJc m:val="center"/>
                                  </m:mcPr>
                                </m:mc>
                              </m:mcs>
                              <m:ctrlPr>
                                <a:rPr kumimoji="1" lang="en-US" altLang="ja-JP" sz="1400" i="1" smtClean="0">
                                  <a:latin typeface="Cambria Math" panose="02040503050406030204" pitchFamily="18" charset="0"/>
                                </a:rPr>
                              </m:ctrlPr>
                            </m:mPr>
                            <m:mr>
                              <m:e/>
                            </m:mr>
                            <m:mr>
                              <m:e/>
                            </m:mr>
                            <m:mr>
                              <m:e>
                                <m:m>
                                  <m:mPr>
                                    <m:mcs>
                                      <m:mc>
                                        <m:mcPr>
                                          <m:count m:val="1"/>
                                          <m:mcJc m:val="center"/>
                                        </m:mcPr>
                                      </m:mc>
                                    </m:mcs>
                                    <m:ctrlPr>
                                      <a:rPr kumimoji="1" lang="en-US" altLang="ja-JP" sz="1400" i="1" smtClean="0">
                                        <a:latin typeface="Cambria Math" panose="02040503050406030204" pitchFamily="18" charset="0"/>
                                      </a:rPr>
                                    </m:ctrlPr>
                                  </m:mPr>
                                  <m:mr>
                                    <m:e/>
                                  </m:mr>
                                  <m:mr>
                                    <m:e/>
                                  </m:mr>
                                  <m:mr>
                                    <m:e>
                                      <m:m>
                                        <m:mPr>
                                          <m:mcs>
                                            <m:mc>
                                              <m:mcPr>
                                                <m:count m:val="1"/>
                                                <m:mcJc m:val="center"/>
                                              </m:mcPr>
                                            </m:mc>
                                          </m:mcs>
                                          <m:ctrlPr>
                                            <a:rPr kumimoji="1" lang="en-US" altLang="ja-JP" sz="1400" i="1" smtClean="0">
                                              <a:latin typeface="Cambria Math" panose="02040503050406030204" pitchFamily="18" charset="0"/>
                                            </a:rPr>
                                          </m:ctrlPr>
                                        </m:mPr>
                                        <m:mr>
                                          <m:e/>
                                        </m:mr>
                                        <m:mr>
                                          <m:e/>
                                        </m:mr>
                                        <m:mr>
                                          <m:e>
                                            <m:m>
                                              <m:mPr>
                                                <m:mcs>
                                                  <m:mc>
                                                    <m:mcPr>
                                                      <m:count m:val="1"/>
                                                      <m:mcJc m:val="center"/>
                                                    </m:mcPr>
                                                  </m:mc>
                                                </m:mcs>
                                                <m:ctrlPr>
                                                  <a:rPr kumimoji="1" lang="en-US" altLang="ja-JP" sz="1400" i="1" smtClean="0">
                                                    <a:latin typeface="Cambria Math" panose="02040503050406030204" pitchFamily="18" charset="0"/>
                                                  </a:rPr>
                                                </m:ctrlPr>
                                              </m:mPr>
                                              <m:mr>
                                                <m:e/>
                                              </m:mr>
                                              <m:mr>
                                                <m:e/>
                                              </m:mr>
                                              <m:mr>
                                                <m:e>
                                                  <m:m>
                                                    <m:mPr>
                                                      <m:mcs>
                                                        <m:mc>
                                                          <m:mcPr>
                                                            <m:count m:val="1"/>
                                                            <m:mcJc m:val="center"/>
                                                          </m:mcPr>
                                                        </m:mc>
                                                      </m:mcs>
                                                      <m:ctrlPr>
                                                        <a:rPr kumimoji="1" lang="en-US" altLang="ja-JP" sz="1400" i="1" smtClean="0">
                                                          <a:latin typeface="Cambria Math" panose="02040503050406030204" pitchFamily="18" charset="0"/>
                                                        </a:rPr>
                                                      </m:ctrlPr>
                                                    </m:mPr>
                                                    <m:mr>
                                                      <m:e/>
                                                    </m:mr>
                                                    <m:mr>
                                                      <m:e/>
                                                    </m:mr>
                                                    <m:mr>
                                                      <m:e/>
                                                    </m:mr>
                                                  </m:m>
                                                </m:e>
                                              </m:mr>
                                            </m:m>
                                          </m:e>
                                        </m:mr>
                                      </m:m>
                                    </m:e>
                                  </m:mr>
                                </m:m>
                              </m:e>
                            </m:mr>
                          </m:m>
                        </m:e>
                      </m:d>
                    </m:oMath>
                  </m:oMathPara>
                </a14:m>
                <a:endParaRPr kumimoji="1" lang="ja-JP" altLang="en-US" sz="1400" dirty="0"/>
              </a:p>
            </p:txBody>
          </p:sp>
        </mc:Choice>
        <mc:Fallback xmlns="">
          <p:sp>
            <p:nvSpPr>
              <p:cNvPr id="122" name="テキスト ボックス 121">
                <a:extLst>
                  <a:ext uri="{FF2B5EF4-FFF2-40B4-BE49-F238E27FC236}">
                    <a16:creationId xmlns:a16="http://schemas.microsoft.com/office/drawing/2014/main" id="{8C0BD213-7634-4BB5-8BFA-617E84CF3C52}"/>
                  </a:ext>
                </a:extLst>
              </p:cNvPr>
              <p:cNvSpPr txBox="1">
                <a:spLocks noRot="1" noChangeAspect="1" noMove="1" noResize="1" noEditPoints="1" noAdjustHandles="1" noChangeArrowheads="1" noChangeShapeType="1" noTextEdit="1"/>
              </p:cNvSpPr>
              <p:nvPr/>
            </p:nvSpPr>
            <p:spPr>
              <a:xfrm>
                <a:off x="4659017" y="3650664"/>
                <a:ext cx="452566" cy="2353401"/>
              </a:xfrm>
              <a:prstGeom prst="rect">
                <a:avLst/>
              </a:prstGeom>
              <a:blipFill>
                <a:blip r:embed="rId2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3" name="テキスト ボックス 122">
                <a:extLst>
                  <a:ext uri="{FF2B5EF4-FFF2-40B4-BE49-F238E27FC236}">
                    <a16:creationId xmlns:a16="http://schemas.microsoft.com/office/drawing/2014/main" id="{C38F63EE-2ABA-4533-B289-EC141F39022B}"/>
                  </a:ext>
                </a:extLst>
              </p:cNvPr>
              <p:cNvSpPr txBox="1"/>
              <p:nvPr/>
            </p:nvSpPr>
            <p:spPr>
              <a:xfrm>
                <a:off x="1211286" y="5764849"/>
                <a:ext cx="1004442" cy="307777"/>
              </a:xfrm>
              <a:prstGeom prst="rect">
                <a:avLst/>
              </a:prstGeom>
              <a:noFill/>
            </p:spPr>
            <p:txBody>
              <a:bodyPr wrap="none" rtlCol="0">
                <a:spAutoFit/>
              </a:bodyPr>
              <a:lstStyle/>
              <a:p>
                <a:r>
                  <a:rPr kumimoji="1" lang="ja-JP" altLang="en-US" sz="1400" dirty="0">
                    <a:solidFill>
                      <a:schemeClr val="tx1">
                        <a:lumMod val="50000"/>
                        <a:lumOff val="50000"/>
                      </a:schemeClr>
                    </a:solidFill>
                  </a:rPr>
                  <a:t>連続変数</a:t>
                </a:r>
                <a14:m>
                  <m:oMath xmlns:m="http://schemas.openxmlformats.org/officeDocument/2006/math">
                    <m:r>
                      <a:rPr kumimoji="1" lang="en-US" altLang="ja-JP" sz="1400" b="0" i="1" smtClean="0">
                        <a:solidFill>
                          <a:schemeClr val="tx1">
                            <a:lumMod val="50000"/>
                            <a:lumOff val="50000"/>
                          </a:schemeClr>
                        </a:solidFill>
                        <a:latin typeface="Cambria Math" panose="02040503050406030204" pitchFamily="18" charset="0"/>
                      </a:rPr>
                      <m:t>𝑥</m:t>
                    </m:r>
                  </m:oMath>
                </a14:m>
                <a:endParaRPr kumimoji="1" lang="ja-JP" altLang="en-US" sz="1400" dirty="0">
                  <a:solidFill>
                    <a:schemeClr val="tx1">
                      <a:lumMod val="50000"/>
                      <a:lumOff val="50000"/>
                    </a:schemeClr>
                  </a:solidFill>
                </a:endParaRPr>
              </a:p>
            </p:txBody>
          </p:sp>
        </mc:Choice>
        <mc:Fallback xmlns="">
          <p:sp>
            <p:nvSpPr>
              <p:cNvPr id="123" name="テキスト ボックス 122">
                <a:extLst>
                  <a:ext uri="{FF2B5EF4-FFF2-40B4-BE49-F238E27FC236}">
                    <a16:creationId xmlns:a16="http://schemas.microsoft.com/office/drawing/2014/main" id="{C38F63EE-2ABA-4533-B289-EC141F39022B}"/>
                  </a:ext>
                </a:extLst>
              </p:cNvPr>
              <p:cNvSpPr txBox="1">
                <a:spLocks noRot="1" noChangeAspect="1" noMove="1" noResize="1" noEditPoints="1" noAdjustHandles="1" noChangeArrowheads="1" noChangeShapeType="1" noTextEdit="1"/>
              </p:cNvSpPr>
              <p:nvPr/>
            </p:nvSpPr>
            <p:spPr>
              <a:xfrm>
                <a:off x="1211286" y="5764849"/>
                <a:ext cx="1004442" cy="307777"/>
              </a:xfrm>
              <a:prstGeom prst="rect">
                <a:avLst/>
              </a:prstGeom>
              <a:blipFill>
                <a:blip r:embed="rId23"/>
                <a:stretch>
                  <a:fillRect l="-1829" t="-4000" b="-2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4" name="テキスト ボックス 123">
                <a:extLst>
                  <a:ext uri="{FF2B5EF4-FFF2-40B4-BE49-F238E27FC236}">
                    <a16:creationId xmlns:a16="http://schemas.microsoft.com/office/drawing/2014/main" id="{6ACE00C8-12D0-40BC-90B0-80F417ECCED3}"/>
                  </a:ext>
                </a:extLst>
              </p:cNvPr>
              <p:cNvSpPr txBox="1"/>
              <p:nvPr/>
            </p:nvSpPr>
            <p:spPr>
              <a:xfrm>
                <a:off x="2207473" y="5772970"/>
                <a:ext cx="1176091" cy="307777"/>
              </a:xfrm>
              <a:prstGeom prst="rect">
                <a:avLst/>
              </a:prstGeom>
              <a:noFill/>
            </p:spPr>
            <p:txBody>
              <a:bodyPr wrap="none" rtlCol="0">
                <a:spAutoFit/>
              </a:bodyPr>
              <a:lstStyle/>
              <a:p>
                <a:r>
                  <a:rPr kumimoji="1" lang="ja-JP" altLang="en-US" sz="1400" dirty="0">
                    <a:solidFill>
                      <a:schemeClr val="tx1">
                        <a:lumMod val="50000"/>
                        <a:lumOff val="50000"/>
                      </a:schemeClr>
                    </a:solidFill>
                  </a:rPr>
                  <a:t>バイナリ変数</a:t>
                </a:r>
                <a14:m>
                  <m:oMath xmlns:m="http://schemas.openxmlformats.org/officeDocument/2006/math">
                    <m:r>
                      <a:rPr kumimoji="1" lang="en-US" altLang="ja-JP" sz="1400" b="0" i="1" smtClean="0">
                        <a:solidFill>
                          <a:schemeClr val="tx1">
                            <a:lumMod val="50000"/>
                            <a:lumOff val="50000"/>
                          </a:schemeClr>
                        </a:solidFill>
                        <a:latin typeface="Cambria Math" panose="02040503050406030204" pitchFamily="18" charset="0"/>
                      </a:rPr>
                      <m:t>𝑏</m:t>
                    </m:r>
                  </m:oMath>
                </a14:m>
                <a:endParaRPr kumimoji="1" lang="ja-JP" altLang="en-US" sz="1400" dirty="0">
                  <a:solidFill>
                    <a:schemeClr val="tx1">
                      <a:lumMod val="50000"/>
                      <a:lumOff val="50000"/>
                    </a:schemeClr>
                  </a:solidFill>
                </a:endParaRPr>
              </a:p>
            </p:txBody>
          </p:sp>
        </mc:Choice>
        <mc:Fallback xmlns="">
          <p:sp>
            <p:nvSpPr>
              <p:cNvPr id="124" name="テキスト ボックス 123">
                <a:extLst>
                  <a:ext uri="{FF2B5EF4-FFF2-40B4-BE49-F238E27FC236}">
                    <a16:creationId xmlns:a16="http://schemas.microsoft.com/office/drawing/2014/main" id="{6ACE00C8-12D0-40BC-90B0-80F417ECCED3}"/>
                  </a:ext>
                </a:extLst>
              </p:cNvPr>
              <p:cNvSpPr txBox="1">
                <a:spLocks noRot="1" noChangeAspect="1" noMove="1" noResize="1" noEditPoints="1" noAdjustHandles="1" noChangeArrowheads="1" noChangeShapeType="1" noTextEdit="1"/>
              </p:cNvSpPr>
              <p:nvPr/>
            </p:nvSpPr>
            <p:spPr>
              <a:xfrm>
                <a:off x="2207473" y="5772970"/>
                <a:ext cx="1176091" cy="307777"/>
              </a:xfrm>
              <a:prstGeom prst="rect">
                <a:avLst/>
              </a:prstGeom>
              <a:blipFill>
                <a:blip r:embed="rId24"/>
                <a:stretch>
                  <a:fillRect l="-1554" t="-4000" b="-22000"/>
                </a:stretch>
              </a:blipFill>
            </p:spPr>
            <p:txBody>
              <a:bodyPr/>
              <a:lstStyle/>
              <a:p>
                <a:r>
                  <a:rPr lang="ja-JP" altLang="en-US">
                    <a:noFill/>
                  </a:rPr>
                  <a:t> </a:t>
                </a:r>
              </a:p>
            </p:txBody>
          </p:sp>
        </mc:Fallback>
      </mc:AlternateContent>
      <p:cxnSp>
        <p:nvCxnSpPr>
          <p:cNvPr id="81" name="直線コネクタ 80">
            <a:extLst>
              <a:ext uri="{FF2B5EF4-FFF2-40B4-BE49-F238E27FC236}">
                <a16:creationId xmlns:a16="http://schemas.microsoft.com/office/drawing/2014/main" id="{4F1C8806-A9C9-41A8-B4A5-FE49E1755EA4}"/>
              </a:ext>
            </a:extLst>
          </p:cNvPr>
          <p:cNvCxnSpPr>
            <a:cxnSpLocks/>
          </p:cNvCxnSpPr>
          <p:nvPr/>
        </p:nvCxnSpPr>
        <p:spPr>
          <a:xfrm flipH="1">
            <a:off x="291480" y="2863123"/>
            <a:ext cx="3935452"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4" name="直線コネクタ 83">
            <a:extLst>
              <a:ext uri="{FF2B5EF4-FFF2-40B4-BE49-F238E27FC236}">
                <a16:creationId xmlns:a16="http://schemas.microsoft.com/office/drawing/2014/main" id="{D910947B-1C31-4540-AE49-2438C77C8D98}"/>
              </a:ext>
            </a:extLst>
          </p:cNvPr>
          <p:cNvCxnSpPr>
            <a:cxnSpLocks/>
          </p:cNvCxnSpPr>
          <p:nvPr/>
        </p:nvCxnSpPr>
        <p:spPr>
          <a:xfrm flipH="1">
            <a:off x="4659017" y="2863123"/>
            <a:ext cx="3089543"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5" name="直線コネクタ 84">
            <a:extLst>
              <a:ext uri="{FF2B5EF4-FFF2-40B4-BE49-F238E27FC236}">
                <a16:creationId xmlns:a16="http://schemas.microsoft.com/office/drawing/2014/main" id="{BBD783FA-0B1C-42C7-A0C2-A227C4B011DB}"/>
              </a:ext>
            </a:extLst>
          </p:cNvPr>
          <p:cNvCxnSpPr>
            <a:cxnSpLocks/>
          </p:cNvCxnSpPr>
          <p:nvPr/>
        </p:nvCxnSpPr>
        <p:spPr>
          <a:xfrm flipH="1" flipV="1">
            <a:off x="8218170" y="2863123"/>
            <a:ext cx="3789611"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 name="テキスト ボックス 3">
            <a:extLst>
              <a:ext uri="{FF2B5EF4-FFF2-40B4-BE49-F238E27FC236}">
                <a16:creationId xmlns:a16="http://schemas.microsoft.com/office/drawing/2014/main" id="{54C30E4A-77B5-BD07-44C5-ED61949CD4D1}"/>
              </a:ext>
            </a:extLst>
          </p:cNvPr>
          <p:cNvSpPr txBox="1"/>
          <p:nvPr/>
        </p:nvSpPr>
        <p:spPr>
          <a:xfrm>
            <a:off x="571984" y="-20412"/>
            <a:ext cx="6660795" cy="338554"/>
          </a:xfrm>
          <a:prstGeom prst="rect">
            <a:avLst/>
          </a:prstGeom>
          <a:noFill/>
        </p:spPr>
        <p:txBody>
          <a:bodyPr wrap="square" rtlCol="0">
            <a:spAutoFit/>
          </a:bodyPr>
          <a:lstStyle/>
          <a:p>
            <a:r>
              <a:rPr kumimoji="1" lang="en-US" altLang="ja-JP" sz="1600" b="1" dirty="0">
                <a:solidFill>
                  <a:schemeClr val="bg1"/>
                </a:solidFill>
              </a:rPr>
              <a:t>2.2 </a:t>
            </a:r>
            <a:r>
              <a:rPr kumimoji="1" lang="ja-JP" altLang="en-US" sz="1600" b="1" dirty="0">
                <a:solidFill>
                  <a:schemeClr val="bg1"/>
                </a:solidFill>
              </a:rPr>
              <a:t>プラント操業スケジューリング問題への適用 </a:t>
            </a:r>
          </a:p>
        </p:txBody>
      </p:sp>
    </p:spTree>
    <p:extLst>
      <p:ext uri="{BB962C8B-B14F-4D97-AF65-F5344CB8AC3E}">
        <p14:creationId xmlns:p14="http://schemas.microsoft.com/office/powerpoint/2010/main" val="4374320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lstStyle/>
          <a:p>
            <a:r>
              <a:rPr lang="ja-JP" altLang="en-US" dirty="0"/>
              <a:t>今回使用した問題：製紙工場・蒸解工程</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7</a:t>
            </a:fld>
            <a:endParaRPr kumimoji="1" lang="ja-JP" altLang="en-US"/>
          </a:p>
        </p:txBody>
      </p:sp>
      <p:sp>
        <p:nvSpPr>
          <p:cNvPr id="4" name="テキスト ボックス 3">
            <a:extLst>
              <a:ext uri="{FF2B5EF4-FFF2-40B4-BE49-F238E27FC236}">
                <a16:creationId xmlns:a16="http://schemas.microsoft.com/office/drawing/2014/main" id="{54C30E4A-77B5-BD07-44C5-ED61949CD4D1}"/>
              </a:ext>
            </a:extLst>
          </p:cNvPr>
          <p:cNvSpPr txBox="1"/>
          <p:nvPr/>
        </p:nvSpPr>
        <p:spPr>
          <a:xfrm>
            <a:off x="571984" y="-20412"/>
            <a:ext cx="6660795" cy="338554"/>
          </a:xfrm>
          <a:prstGeom prst="rect">
            <a:avLst/>
          </a:prstGeom>
          <a:noFill/>
        </p:spPr>
        <p:txBody>
          <a:bodyPr wrap="square" rtlCol="0">
            <a:spAutoFit/>
          </a:bodyPr>
          <a:lstStyle/>
          <a:p>
            <a:r>
              <a:rPr kumimoji="1" lang="en-US" altLang="ja-JP" sz="1600" b="1" dirty="0">
                <a:solidFill>
                  <a:schemeClr val="bg1"/>
                </a:solidFill>
              </a:rPr>
              <a:t>2.2 </a:t>
            </a:r>
            <a:r>
              <a:rPr kumimoji="1" lang="ja-JP" altLang="en-US" sz="1600" b="1" dirty="0">
                <a:solidFill>
                  <a:schemeClr val="bg1"/>
                </a:solidFill>
              </a:rPr>
              <a:t>プラント操業スケジューリング問題への適用 </a:t>
            </a:r>
          </a:p>
        </p:txBody>
      </p:sp>
      <p:pic>
        <p:nvPicPr>
          <p:cNvPr id="87" name="図 86">
            <a:extLst>
              <a:ext uri="{FF2B5EF4-FFF2-40B4-BE49-F238E27FC236}">
                <a16:creationId xmlns:a16="http://schemas.microsoft.com/office/drawing/2014/main" id="{801578B4-1509-4A43-AC07-EF54A28C7AC7}"/>
              </a:ext>
            </a:extLst>
          </p:cNvPr>
          <p:cNvPicPr>
            <a:picLocks noChangeAspect="1"/>
          </p:cNvPicPr>
          <p:nvPr/>
        </p:nvPicPr>
        <p:blipFill>
          <a:blip r:embed="rId2"/>
          <a:stretch>
            <a:fillRect/>
          </a:stretch>
        </p:blipFill>
        <p:spPr>
          <a:xfrm>
            <a:off x="604201" y="1312516"/>
            <a:ext cx="2662806" cy="4821304"/>
          </a:xfrm>
          <a:prstGeom prst="rect">
            <a:avLst/>
          </a:prstGeom>
        </p:spPr>
      </p:pic>
      <p:sp>
        <p:nvSpPr>
          <p:cNvPr id="88" name="テキスト ボックス 87">
            <a:extLst>
              <a:ext uri="{FF2B5EF4-FFF2-40B4-BE49-F238E27FC236}">
                <a16:creationId xmlns:a16="http://schemas.microsoft.com/office/drawing/2014/main" id="{E7973E52-DC50-49A6-86FD-66B7D0A7D5D1}"/>
              </a:ext>
            </a:extLst>
          </p:cNvPr>
          <p:cNvSpPr txBox="1"/>
          <p:nvPr/>
        </p:nvSpPr>
        <p:spPr>
          <a:xfrm>
            <a:off x="8282973" y="1215211"/>
            <a:ext cx="1197666" cy="461665"/>
          </a:xfrm>
          <a:prstGeom prst="rect">
            <a:avLst/>
          </a:prstGeom>
          <a:noFill/>
        </p:spPr>
        <p:txBody>
          <a:bodyPr wrap="square" rtlCol="0">
            <a:spAutoFit/>
          </a:bodyPr>
          <a:lstStyle/>
          <a:p>
            <a:pPr algn="ctr"/>
            <a:r>
              <a:rPr kumimoji="1" lang="ja-JP" altLang="en-US" sz="1200" dirty="0"/>
              <a:t>下部浸透ゾーン</a:t>
            </a:r>
            <a:r>
              <a:rPr kumimoji="1" lang="en-US" altLang="ja-JP" sz="1200" dirty="0"/>
              <a:t>H</a:t>
            </a:r>
            <a:r>
              <a:rPr kumimoji="1" lang="ja-JP" altLang="en-US" sz="1200" dirty="0"/>
              <a:t>ファクタ</a:t>
            </a:r>
          </a:p>
        </p:txBody>
      </p:sp>
      <p:sp>
        <p:nvSpPr>
          <p:cNvPr id="89" name="テキスト ボックス 88">
            <a:extLst>
              <a:ext uri="{FF2B5EF4-FFF2-40B4-BE49-F238E27FC236}">
                <a16:creationId xmlns:a16="http://schemas.microsoft.com/office/drawing/2014/main" id="{D37220DD-F00D-42DD-AA3E-53D7B92BA1F8}"/>
              </a:ext>
            </a:extLst>
          </p:cNvPr>
          <p:cNvSpPr txBox="1"/>
          <p:nvPr/>
        </p:nvSpPr>
        <p:spPr>
          <a:xfrm>
            <a:off x="8310911" y="2083221"/>
            <a:ext cx="1150833" cy="461665"/>
          </a:xfrm>
          <a:prstGeom prst="rect">
            <a:avLst/>
          </a:prstGeom>
          <a:noFill/>
        </p:spPr>
        <p:txBody>
          <a:bodyPr wrap="square" rtlCol="0">
            <a:spAutoFit/>
          </a:bodyPr>
          <a:lstStyle/>
          <a:p>
            <a:pPr algn="ctr"/>
            <a:r>
              <a:rPr kumimoji="1" lang="ja-JP" altLang="en-US" sz="1200" dirty="0"/>
              <a:t>蒸解ゾーン</a:t>
            </a:r>
            <a:endParaRPr kumimoji="1" lang="en-US" altLang="ja-JP" sz="1200" dirty="0"/>
          </a:p>
          <a:p>
            <a:pPr algn="ctr"/>
            <a:r>
              <a:rPr kumimoji="1" lang="en-US" altLang="ja-JP" sz="1200" dirty="0"/>
              <a:t>H</a:t>
            </a:r>
            <a:r>
              <a:rPr kumimoji="1" lang="ja-JP" altLang="en-US" sz="1200" dirty="0"/>
              <a:t>ファクタ</a:t>
            </a:r>
          </a:p>
        </p:txBody>
      </p:sp>
      <p:sp>
        <p:nvSpPr>
          <p:cNvPr id="91" name="正方形/長方形 90">
            <a:extLst>
              <a:ext uri="{FF2B5EF4-FFF2-40B4-BE49-F238E27FC236}">
                <a16:creationId xmlns:a16="http://schemas.microsoft.com/office/drawing/2014/main" id="{DD22DC06-5405-46BB-BFDA-7824CEF286BB}"/>
              </a:ext>
            </a:extLst>
          </p:cNvPr>
          <p:cNvSpPr/>
          <p:nvPr/>
        </p:nvSpPr>
        <p:spPr>
          <a:xfrm>
            <a:off x="4702566" y="1480816"/>
            <a:ext cx="1515562" cy="103632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2" name="正方形/長方形 91">
            <a:extLst>
              <a:ext uri="{FF2B5EF4-FFF2-40B4-BE49-F238E27FC236}">
                <a16:creationId xmlns:a16="http://schemas.microsoft.com/office/drawing/2014/main" id="{24E929E7-8E33-4078-8540-7A142E09960B}"/>
              </a:ext>
            </a:extLst>
          </p:cNvPr>
          <p:cNvSpPr/>
          <p:nvPr/>
        </p:nvSpPr>
        <p:spPr>
          <a:xfrm>
            <a:off x="4755190" y="4527379"/>
            <a:ext cx="1459123" cy="1186813"/>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4" name="正方形/長方形 93">
            <a:extLst>
              <a:ext uri="{FF2B5EF4-FFF2-40B4-BE49-F238E27FC236}">
                <a16:creationId xmlns:a16="http://schemas.microsoft.com/office/drawing/2014/main" id="{509364FA-43EF-45B0-B6F4-226B8B57946B}"/>
              </a:ext>
            </a:extLst>
          </p:cNvPr>
          <p:cNvSpPr/>
          <p:nvPr/>
        </p:nvSpPr>
        <p:spPr>
          <a:xfrm>
            <a:off x="6747339" y="1197354"/>
            <a:ext cx="2672528" cy="174900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5" name="正方形/長方形 94">
            <a:extLst>
              <a:ext uri="{FF2B5EF4-FFF2-40B4-BE49-F238E27FC236}">
                <a16:creationId xmlns:a16="http://schemas.microsoft.com/office/drawing/2014/main" id="{F6BEE35F-985B-4904-8A75-2171D135459C}"/>
              </a:ext>
            </a:extLst>
          </p:cNvPr>
          <p:cNvSpPr/>
          <p:nvPr/>
        </p:nvSpPr>
        <p:spPr>
          <a:xfrm>
            <a:off x="6746306" y="3462957"/>
            <a:ext cx="2673561" cy="148090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7" name="テキスト ボックス 96">
            <a:extLst>
              <a:ext uri="{FF2B5EF4-FFF2-40B4-BE49-F238E27FC236}">
                <a16:creationId xmlns:a16="http://schemas.microsoft.com/office/drawing/2014/main" id="{09F6606F-A000-40A0-B8E0-3A6F19DC527B}"/>
              </a:ext>
            </a:extLst>
          </p:cNvPr>
          <p:cNvSpPr txBox="1"/>
          <p:nvPr/>
        </p:nvSpPr>
        <p:spPr>
          <a:xfrm>
            <a:off x="6675493" y="1203265"/>
            <a:ext cx="771447" cy="307777"/>
          </a:xfrm>
          <a:prstGeom prst="rect">
            <a:avLst/>
          </a:prstGeom>
          <a:noFill/>
        </p:spPr>
        <p:txBody>
          <a:bodyPr wrap="square" rtlCol="0">
            <a:spAutoFit/>
          </a:bodyPr>
          <a:lstStyle/>
          <a:p>
            <a:pPr algn="ctr"/>
            <a:r>
              <a:rPr lang="ja-JP" altLang="en-US" sz="1400" b="1" dirty="0"/>
              <a:t>釜上部</a:t>
            </a:r>
            <a:endParaRPr kumimoji="1" lang="ja-JP" altLang="en-US" sz="1400" b="1" dirty="0"/>
          </a:p>
        </p:txBody>
      </p:sp>
      <p:sp>
        <p:nvSpPr>
          <p:cNvPr id="98" name="テキスト ボックス 97">
            <a:extLst>
              <a:ext uri="{FF2B5EF4-FFF2-40B4-BE49-F238E27FC236}">
                <a16:creationId xmlns:a16="http://schemas.microsoft.com/office/drawing/2014/main" id="{F9C299A5-791A-4EF2-B56A-21CB0401F39C}"/>
              </a:ext>
            </a:extLst>
          </p:cNvPr>
          <p:cNvSpPr txBox="1"/>
          <p:nvPr/>
        </p:nvSpPr>
        <p:spPr>
          <a:xfrm>
            <a:off x="4756457" y="1505213"/>
            <a:ext cx="1366406" cy="307777"/>
          </a:xfrm>
          <a:prstGeom prst="rect">
            <a:avLst/>
          </a:prstGeom>
          <a:noFill/>
        </p:spPr>
        <p:txBody>
          <a:bodyPr wrap="square" rtlCol="0">
            <a:spAutoFit/>
          </a:bodyPr>
          <a:lstStyle/>
          <a:p>
            <a:pPr algn="ctr"/>
            <a:r>
              <a:rPr lang="ja-JP" altLang="en-US" sz="1400" b="1" dirty="0"/>
              <a:t>上部浸透ゾーン</a:t>
            </a:r>
            <a:endParaRPr kumimoji="1" lang="ja-JP" altLang="en-US" sz="1400" b="1" dirty="0"/>
          </a:p>
        </p:txBody>
      </p:sp>
      <p:sp>
        <p:nvSpPr>
          <p:cNvPr id="102" name="テキスト ボックス 101">
            <a:extLst>
              <a:ext uri="{FF2B5EF4-FFF2-40B4-BE49-F238E27FC236}">
                <a16:creationId xmlns:a16="http://schemas.microsoft.com/office/drawing/2014/main" id="{F6FD8EB0-3C4C-4EBB-B881-AD7F9D4B8ED9}"/>
              </a:ext>
            </a:extLst>
          </p:cNvPr>
          <p:cNvSpPr txBox="1"/>
          <p:nvPr/>
        </p:nvSpPr>
        <p:spPr>
          <a:xfrm>
            <a:off x="4844254" y="4571419"/>
            <a:ext cx="1042491" cy="307777"/>
          </a:xfrm>
          <a:prstGeom prst="rect">
            <a:avLst/>
          </a:prstGeom>
          <a:noFill/>
        </p:spPr>
        <p:txBody>
          <a:bodyPr wrap="square" rtlCol="0">
            <a:spAutoFit/>
          </a:bodyPr>
          <a:lstStyle/>
          <a:p>
            <a:pPr algn="ctr"/>
            <a:r>
              <a:rPr lang="ja-JP" altLang="en-US" sz="1400" b="1" dirty="0"/>
              <a:t>蒸解ゾーン</a:t>
            </a:r>
            <a:endParaRPr kumimoji="1" lang="ja-JP" altLang="en-US" sz="1400" b="1" dirty="0"/>
          </a:p>
        </p:txBody>
      </p:sp>
      <p:sp>
        <p:nvSpPr>
          <p:cNvPr id="103" name="テキスト ボックス 102">
            <a:extLst>
              <a:ext uri="{FF2B5EF4-FFF2-40B4-BE49-F238E27FC236}">
                <a16:creationId xmlns:a16="http://schemas.microsoft.com/office/drawing/2014/main" id="{13C0FCF6-1118-4693-9803-E38BBAC572E9}"/>
              </a:ext>
            </a:extLst>
          </p:cNvPr>
          <p:cNvSpPr txBox="1"/>
          <p:nvPr/>
        </p:nvSpPr>
        <p:spPr>
          <a:xfrm>
            <a:off x="5314374" y="2253494"/>
            <a:ext cx="722470" cy="276999"/>
          </a:xfrm>
          <a:prstGeom prst="rect">
            <a:avLst/>
          </a:prstGeom>
          <a:noFill/>
        </p:spPr>
        <p:txBody>
          <a:bodyPr wrap="square" rtlCol="0">
            <a:spAutoFit/>
          </a:bodyPr>
          <a:lstStyle/>
          <a:p>
            <a:pPr algn="ctr"/>
            <a:r>
              <a:rPr lang="en-US" altLang="ja-JP" sz="1200" dirty="0"/>
              <a:t>H</a:t>
            </a:r>
            <a:r>
              <a:rPr lang="ja-JP" altLang="en-US" sz="1200" dirty="0"/>
              <a:t>ファクタ</a:t>
            </a:r>
            <a:endParaRPr kumimoji="1" lang="ja-JP" altLang="en-US" sz="1200" dirty="0"/>
          </a:p>
        </p:txBody>
      </p:sp>
      <p:sp>
        <p:nvSpPr>
          <p:cNvPr id="105" name="六角形 104">
            <a:extLst>
              <a:ext uri="{FF2B5EF4-FFF2-40B4-BE49-F238E27FC236}">
                <a16:creationId xmlns:a16="http://schemas.microsoft.com/office/drawing/2014/main" id="{811D5CDB-0C56-4D2A-AA46-20F4266829A5}"/>
              </a:ext>
            </a:extLst>
          </p:cNvPr>
          <p:cNvSpPr/>
          <p:nvPr/>
        </p:nvSpPr>
        <p:spPr>
          <a:xfrm>
            <a:off x="7297569" y="2158289"/>
            <a:ext cx="395976" cy="358496"/>
          </a:xfrm>
          <a:prstGeom prst="hexagon">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6" name="六角形 105">
            <a:extLst>
              <a:ext uri="{FF2B5EF4-FFF2-40B4-BE49-F238E27FC236}">
                <a16:creationId xmlns:a16="http://schemas.microsoft.com/office/drawing/2014/main" id="{551F112F-0BC0-4A48-9860-834893AC5EF9}"/>
              </a:ext>
            </a:extLst>
          </p:cNvPr>
          <p:cNvSpPr/>
          <p:nvPr/>
        </p:nvSpPr>
        <p:spPr>
          <a:xfrm>
            <a:off x="7297569" y="4186498"/>
            <a:ext cx="395976" cy="358496"/>
          </a:xfrm>
          <a:prstGeom prst="hexagon">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7" name="正方形/長方形 106">
            <a:extLst>
              <a:ext uri="{FF2B5EF4-FFF2-40B4-BE49-F238E27FC236}">
                <a16:creationId xmlns:a16="http://schemas.microsoft.com/office/drawing/2014/main" id="{7094F257-22D0-435B-B0E9-0A303F3669D7}"/>
              </a:ext>
            </a:extLst>
          </p:cNvPr>
          <p:cNvSpPr/>
          <p:nvPr/>
        </p:nvSpPr>
        <p:spPr>
          <a:xfrm>
            <a:off x="10975690" y="4179062"/>
            <a:ext cx="395976" cy="379861"/>
          </a:xfrm>
          <a:prstGeom prst="rect">
            <a:avLst/>
          </a:prstGeom>
          <a:solidFill>
            <a:schemeClr val="accent4">
              <a:lumMod val="40000"/>
              <a:lumOff val="6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8" name="テキスト ボックス 107">
            <a:extLst>
              <a:ext uri="{FF2B5EF4-FFF2-40B4-BE49-F238E27FC236}">
                <a16:creationId xmlns:a16="http://schemas.microsoft.com/office/drawing/2014/main" id="{C1CB67B4-89A3-45B6-BA1F-F91CBA63C4B6}"/>
              </a:ext>
            </a:extLst>
          </p:cNvPr>
          <p:cNvSpPr txBox="1"/>
          <p:nvPr/>
        </p:nvSpPr>
        <p:spPr>
          <a:xfrm>
            <a:off x="7039492" y="3880513"/>
            <a:ext cx="924851" cy="276999"/>
          </a:xfrm>
          <a:prstGeom prst="rect">
            <a:avLst/>
          </a:prstGeom>
          <a:noFill/>
        </p:spPr>
        <p:txBody>
          <a:bodyPr wrap="square" rtlCol="0">
            <a:spAutoFit/>
          </a:bodyPr>
          <a:lstStyle/>
          <a:p>
            <a:pPr algn="ctr"/>
            <a:r>
              <a:rPr lang="ja-JP" altLang="en-US" sz="1200" dirty="0"/>
              <a:t>品質モデル</a:t>
            </a:r>
            <a:endParaRPr kumimoji="1" lang="ja-JP" altLang="en-US" sz="1200" dirty="0"/>
          </a:p>
        </p:txBody>
      </p:sp>
      <p:sp>
        <p:nvSpPr>
          <p:cNvPr id="125" name="テキスト ボックス 124">
            <a:extLst>
              <a:ext uri="{FF2B5EF4-FFF2-40B4-BE49-F238E27FC236}">
                <a16:creationId xmlns:a16="http://schemas.microsoft.com/office/drawing/2014/main" id="{314294A8-5D10-410C-856F-0DB2B1D0E4C1}"/>
              </a:ext>
            </a:extLst>
          </p:cNvPr>
          <p:cNvSpPr txBox="1"/>
          <p:nvPr/>
        </p:nvSpPr>
        <p:spPr>
          <a:xfrm>
            <a:off x="10700109" y="4557656"/>
            <a:ext cx="951730" cy="276999"/>
          </a:xfrm>
          <a:prstGeom prst="rect">
            <a:avLst/>
          </a:prstGeom>
          <a:noFill/>
        </p:spPr>
        <p:txBody>
          <a:bodyPr wrap="square" rtlCol="0">
            <a:spAutoFit/>
          </a:bodyPr>
          <a:lstStyle/>
          <a:p>
            <a:pPr algn="ctr"/>
            <a:r>
              <a:rPr kumimoji="1" lang="en-US" altLang="ja-JP" sz="1200" dirty="0"/>
              <a:t>KN</a:t>
            </a:r>
            <a:r>
              <a:rPr kumimoji="1" lang="ja-JP" altLang="en-US" sz="1200" dirty="0"/>
              <a:t>価</a:t>
            </a:r>
          </a:p>
        </p:txBody>
      </p:sp>
      <p:sp>
        <p:nvSpPr>
          <p:cNvPr id="126" name="楕円 125">
            <a:extLst>
              <a:ext uri="{FF2B5EF4-FFF2-40B4-BE49-F238E27FC236}">
                <a16:creationId xmlns:a16="http://schemas.microsoft.com/office/drawing/2014/main" id="{FD4196E6-9C9A-44FC-BAD6-7F09FEC57A12}"/>
              </a:ext>
            </a:extLst>
          </p:cNvPr>
          <p:cNvSpPr/>
          <p:nvPr/>
        </p:nvSpPr>
        <p:spPr>
          <a:xfrm>
            <a:off x="8820887" y="1671282"/>
            <a:ext cx="108000" cy="108000"/>
          </a:xfrm>
          <a:prstGeom prst="ellipse">
            <a:avLst/>
          </a:prstGeom>
          <a:noFill/>
          <a:ln w="1905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27" name="直線コネクタ 126">
            <a:extLst>
              <a:ext uri="{FF2B5EF4-FFF2-40B4-BE49-F238E27FC236}">
                <a16:creationId xmlns:a16="http://schemas.microsoft.com/office/drawing/2014/main" id="{322442AF-EA52-45C4-904A-AB36EC711DD8}"/>
              </a:ext>
            </a:extLst>
          </p:cNvPr>
          <p:cNvCxnSpPr>
            <a:cxnSpLocks/>
            <a:stCxn id="126" idx="4"/>
          </p:cNvCxnSpPr>
          <p:nvPr/>
        </p:nvCxnSpPr>
        <p:spPr>
          <a:xfrm>
            <a:off x="8874887" y="1779282"/>
            <a:ext cx="0" cy="214034"/>
          </a:xfrm>
          <a:prstGeom prst="line">
            <a:avLst/>
          </a:prstGeom>
          <a:ln w="190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8" name="コネクタ: カギ線 127">
            <a:extLst>
              <a:ext uri="{FF2B5EF4-FFF2-40B4-BE49-F238E27FC236}">
                <a16:creationId xmlns:a16="http://schemas.microsoft.com/office/drawing/2014/main" id="{0141D088-C3CF-45AC-BD38-C2A636A9E931}"/>
              </a:ext>
            </a:extLst>
          </p:cNvPr>
          <p:cNvCxnSpPr>
            <a:cxnSpLocks/>
            <a:stCxn id="126" idx="2"/>
            <a:endCxn id="105" idx="5"/>
          </p:cNvCxnSpPr>
          <p:nvPr/>
        </p:nvCxnSpPr>
        <p:spPr>
          <a:xfrm rot="10800000" flipV="1">
            <a:off x="7603921" y="1725281"/>
            <a:ext cx="1216966" cy="433007"/>
          </a:xfrm>
          <a:prstGeom prst="bentConnector2">
            <a:avLst/>
          </a:prstGeom>
          <a:ln w="12700">
            <a:solidFill>
              <a:schemeClr val="accent6">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29" name="楕円 128">
            <a:extLst>
              <a:ext uri="{FF2B5EF4-FFF2-40B4-BE49-F238E27FC236}">
                <a16:creationId xmlns:a16="http://schemas.microsoft.com/office/drawing/2014/main" id="{CB68A694-F433-4A33-8C54-88D4365CF020}"/>
              </a:ext>
            </a:extLst>
          </p:cNvPr>
          <p:cNvSpPr/>
          <p:nvPr/>
        </p:nvSpPr>
        <p:spPr>
          <a:xfrm>
            <a:off x="8825877" y="2514085"/>
            <a:ext cx="108000" cy="108000"/>
          </a:xfrm>
          <a:prstGeom prst="ellipse">
            <a:avLst/>
          </a:prstGeom>
          <a:noFill/>
          <a:ln w="1905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30" name="直線コネクタ 129">
            <a:extLst>
              <a:ext uri="{FF2B5EF4-FFF2-40B4-BE49-F238E27FC236}">
                <a16:creationId xmlns:a16="http://schemas.microsoft.com/office/drawing/2014/main" id="{2B919996-0FE7-44C0-95C4-617C7011B99C}"/>
              </a:ext>
            </a:extLst>
          </p:cNvPr>
          <p:cNvCxnSpPr>
            <a:cxnSpLocks/>
            <a:stCxn id="129" idx="4"/>
          </p:cNvCxnSpPr>
          <p:nvPr/>
        </p:nvCxnSpPr>
        <p:spPr>
          <a:xfrm>
            <a:off x="8879877" y="2622085"/>
            <a:ext cx="0" cy="214034"/>
          </a:xfrm>
          <a:prstGeom prst="line">
            <a:avLst/>
          </a:prstGeom>
          <a:ln w="190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31" name="テキスト ボックス 130">
            <a:extLst>
              <a:ext uri="{FF2B5EF4-FFF2-40B4-BE49-F238E27FC236}">
                <a16:creationId xmlns:a16="http://schemas.microsoft.com/office/drawing/2014/main" id="{ABAAF837-02C5-44EF-B08F-391B68B27E3F}"/>
              </a:ext>
            </a:extLst>
          </p:cNvPr>
          <p:cNvSpPr txBox="1"/>
          <p:nvPr/>
        </p:nvSpPr>
        <p:spPr>
          <a:xfrm>
            <a:off x="7915005" y="2317970"/>
            <a:ext cx="618286" cy="276999"/>
          </a:xfrm>
          <a:prstGeom prst="rect">
            <a:avLst/>
          </a:prstGeom>
          <a:noFill/>
        </p:spPr>
        <p:txBody>
          <a:bodyPr wrap="square" rtlCol="0">
            <a:spAutoFit/>
          </a:bodyPr>
          <a:lstStyle/>
          <a:p>
            <a:pPr algn="ctr"/>
            <a:r>
              <a:rPr lang="en-US" altLang="ja-JP" sz="1200" dirty="0">
                <a:solidFill>
                  <a:schemeClr val="tx1">
                    <a:lumMod val="50000"/>
                    <a:lumOff val="50000"/>
                  </a:schemeClr>
                </a:solidFill>
              </a:rPr>
              <a:t>ID330</a:t>
            </a:r>
            <a:endParaRPr kumimoji="1" lang="ja-JP" altLang="en-US" sz="1200" dirty="0">
              <a:solidFill>
                <a:schemeClr val="tx1">
                  <a:lumMod val="50000"/>
                  <a:lumOff val="50000"/>
                </a:schemeClr>
              </a:solidFill>
            </a:endParaRPr>
          </a:p>
        </p:txBody>
      </p:sp>
      <p:sp>
        <p:nvSpPr>
          <p:cNvPr id="132" name="テキスト ボックス 131">
            <a:extLst>
              <a:ext uri="{FF2B5EF4-FFF2-40B4-BE49-F238E27FC236}">
                <a16:creationId xmlns:a16="http://schemas.microsoft.com/office/drawing/2014/main" id="{5E8BAEC4-61EF-4054-8D3B-C3DFC9D81C36}"/>
              </a:ext>
            </a:extLst>
          </p:cNvPr>
          <p:cNvSpPr txBox="1"/>
          <p:nvPr/>
        </p:nvSpPr>
        <p:spPr>
          <a:xfrm>
            <a:off x="7869795" y="1596735"/>
            <a:ext cx="701113" cy="276999"/>
          </a:xfrm>
          <a:prstGeom prst="rect">
            <a:avLst/>
          </a:prstGeom>
          <a:noFill/>
        </p:spPr>
        <p:txBody>
          <a:bodyPr wrap="square" rtlCol="0">
            <a:spAutoFit/>
          </a:bodyPr>
          <a:lstStyle/>
          <a:p>
            <a:pPr algn="ctr"/>
            <a:r>
              <a:rPr lang="en-US" altLang="ja-JP" sz="1200" dirty="0">
                <a:solidFill>
                  <a:schemeClr val="tx1">
                    <a:lumMod val="50000"/>
                    <a:lumOff val="50000"/>
                  </a:schemeClr>
                </a:solidFill>
              </a:rPr>
              <a:t>ID320</a:t>
            </a:r>
            <a:endParaRPr kumimoji="1" lang="ja-JP" altLang="en-US" sz="1200" dirty="0">
              <a:solidFill>
                <a:schemeClr val="tx1">
                  <a:lumMod val="50000"/>
                  <a:lumOff val="50000"/>
                </a:schemeClr>
              </a:solidFill>
            </a:endParaRPr>
          </a:p>
        </p:txBody>
      </p:sp>
      <p:sp>
        <p:nvSpPr>
          <p:cNvPr id="133" name="テキスト ボックス 132">
            <a:extLst>
              <a:ext uri="{FF2B5EF4-FFF2-40B4-BE49-F238E27FC236}">
                <a16:creationId xmlns:a16="http://schemas.microsoft.com/office/drawing/2014/main" id="{3D9F3DCF-765E-4085-B5D0-EC7EC720A207}"/>
              </a:ext>
            </a:extLst>
          </p:cNvPr>
          <p:cNvSpPr txBox="1"/>
          <p:nvPr/>
        </p:nvSpPr>
        <p:spPr>
          <a:xfrm>
            <a:off x="4759004" y="3113954"/>
            <a:ext cx="1366406" cy="307777"/>
          </a:xfrm>
          <a:prstGeom prst="rect">
            <a:avLst/>
          </a:prstGeom>
          <a:noFill/>
        </p:spPr>
        <p:txBody>
          <a:bodyPr wrap="square" rtlCol="0">
            <a:spAutoFit/>
          </a:bodyPr>
          <a:lstStyle/>
          <a:p>
            <a:pPr algn="ctr"/>
            <a:r>
              <a:rPr lang="ja-JP" altLang="en-US" sz="1400" b="1" dirty="0"/>
              <a:t>下部浸透ゾーン</a:t>
            </a:r>
            <a:endParaRPr kumimoji="1" lang="ja-JP" altLang="en-US" sz="1400" b="1" dirty="0"/>
          </a:p>
        </p:txBody>
      </p:sp>
      <p:sp>
        <p:nvSpPr>
          <p:cNvPr id="134" name="正方形/長方形 133">
            <a:extLst>
              <a:ext uri="{FF2B5EF4-FFF2-40B4-BE49-F238E27FC236}">
                <a16:creationId xmlns:a16="http://schemas.microsoft.com/office/drawing/2014/main" id="{94034063-91E7-44EF-9756-B3B0377F63D5}"/>
              </a:ext>
            </a:extLst>
          </p:cNvPr>
          <p:cNvSpPr/>
          <p:nvPr/>
        </p:nvSpPr>
        <p:spPr>
          <a:xfrm>
            <a:off x="4759004" y="3076787"/>
            <a:ext cx="1459124" cy="1153393"/>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5" name="正方形/長方形 134">
            <a:extLst>
              <a:ext uri="{FF2B5EF4-FFF2-40B4-BE49-F238E27FC236}">
                <a16:creationId xmlns:a16="http://schemas.microsoft.com/office/drawing/2014/main" id="{DEDCDCE5-D2BB-4453-91B3-2792AC5CD0C8}"/>
              </a:ext>
            </a:extLst>
          </p:cNvPr>
          <p:cNvSpPr/>
          <p:nvPr/>
        </p:nvSpPr>
        <p:spPr>
          <a:xfrm>
            <a:off x="9723922" y="2520821"/>
            <a:ext cx="2167448" cy="1083371"/>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6" name="テキスト ボックス 135">
            <a:extLst>
              <a:ext uri="{FF2B5EF4-FFF2-40B4-BE49-F238E27FC236}">
                <a16:creationId xmlns:a16="http://schemas.microsoft.com/office/drawing/2014/main" id="{77E53EDA-20C4-4360-86DE-EF8EEAC03630}"/>
              </a:ext>
            </a:extLst>
          </p:cNvPr>
          <p:cNvSpPr txBox="1"/>
          <p:nvPr/>
        </p:nvSpPr>
        <p:spPr>
          <a:xfrm>
            <a:off x="10908884" y="2568085"/>
            <a:ext cx="982486" cy="307777"/>
          </a:xfrm>
          <a:prstGeom prst="rect">
            <a:avLst/>
          </a:prstGeom>
          <a:noFill/>
        </p:spPr>
        <p:txBody>
          <a:bodyPr wrap="square" rtlCol="0">
            <a:spAutoFit/>
          </a:bodyPr>
          <a:lstStyle/>
          <a:p>
            <a:pPr algn="ctr"/>
            <a:r>
              <a:rPr lang="ja-JP" altLang="en-US" sz="1400" b="1" dirty="0"/>
              <a:t>残アルカリ</a:t>
            </a:r>
            <a:endParaRPr kumimoji="1" lang="ja-JP" altLang="en-US" sz="1400" b="1" dirty="0"/>
          </a:p>
        </p:txBody>
      </p:sp>
      <p:cxnSp>
        <p:nvCxnSpPr>
          <p:cNvPr id="137" name="コネクタ: カギ線 136">
            <a:extLst>
              <a:ext uri="{FF2B5EF4-FFF2-40B4-BE49-F238E27FC236}">
                <a16:creationId xmlns:a16="http://schemas.microsoft.com/office/drawing/2014/main" id="{AA70C3DA-B837-459F-B50A-4DAFE545104D}"/>
              </a:ext>
            </a:extLst>
          </p:cNvPr>
          <p:cNvCxnSpPr>
            <a:cxnSpLocks/>
            <a:stCxn id="145" idx="3"/>
            <a:endCxn id="106" idx="2"/>
          </p:cNvCxnSpPr>
          <p:nvPr/>
        </p:nvCxnSpPr>
        <p:spPr>
          <a:xfrm flipV="1">
            <a:off x="5939291" y="4544994"/>
            <a:ext cx="1447902" cy="792519"/>
          </a:xfrm>
          <a:prstGeom prst="bentConnector2">
            <a:avLst/>
          </a:prstGeom>
          <a:ln>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8" name="コネクタ: カギ線 137">
            <a:extLst>
              <a:ext uri="{FF2B5EF4-FFF2-40B4-BE49-F238E27FC236}">
                <a16:creationId xmlns:a16="http://schemas.microsoft.com/office/drawing/2014/main" id="{3C5C0F59-56DC-4652-A3AF-AF2E14155913}"/>
              </a:ext>
            </a:extLst>
          </p:cNvPr>
          <p:cNvCxnSpPr>
            <a:cxnSpLocks/>
            <a:stCxn id="142" idx="1"/>
            <a:endCxn id="106" idx="5"/>
          </p:cNvCxnSpPr>
          <p:nvPr/>
        </p:nvCxnSpPr>
        <p:spPr>
          <a:xfrm rot="10800000" flipV="1">
            <a:off x="7603922" y="3086292"/>
            <a:ext cx="2673039" cy="1100205"/>
          </a:xfrm>
          <a:prstGeom prst="bentConnector2">
            <a:avLst/>
          </a:prstGeom>
          <a:ln>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9" name="テキスト ボックス 138">
            <a:extLst>
              <a:ext uri="{FF2B5EF4-FFF2-40B4-BE49-F238E27FC236}">
                <a16:creationId xmlns:a16="http://schemas.microsoft.com/office/drawing/2014/main" id="{D5478D9C-9932-47E2-8F9E-399D3E0D26A0}"/>
              </a:ext>
            </a:extLst>
          </p:cNvPr>
          <p:cNvSpPr txBox="1"/>
          <p:nvPr/>
        </p:nvSpPr>
        <p:spPr>
          <a:xfrm>
            <a:off x="6682326" y="3483447"/>
            <a:ext cx="771447" cy="307777"/>
          </a:xfrm>
          <a:prstGeom prst="rect">
            <a:avLst/>
          </a:prstGeom>
          <a:noFill/>
        </p:spPr>
        <p:txBody>
          <a:bodyPr wrap="square" rtlCol="0">
            <a:spAutoFit/>
          </a:bodyPr>
          <a:lstStyle/>
          <a:p>
            <a:pPr algn="ctr"/>
            <a:r>
              <a:rPr kumimoji="1" lang="ja-JP" altLang="en-US" sz="1400" b="1" dirty="0"/>
              <a:t>品質</a:t>
            </a:r>
          </a:p>
        </p:txBody>
      </p:sp>
      <p:sp>
        <p:nvSpPr>
          <p:cNvPr id="140" name="テキスト ボックス 139">
            <a:extLst>
              <a:ext uri="{FF2B5EF4-FFF2-40B4-BE49-F238E27FC236}">
                <a16:creationId xmlns:a16="http://schemas.microsoft.com/office/drawing/2014/main" id="{8413E25E-2087-4015-8AEB-23491C995273}"/>
              </a:ext>
            </a:extLst>
          </p:cNvPr>
          <p:cNvSpPr txBox="1"/>
          <p:nvPr/>
        </p:nvSpPr>
        <p:spPr>
          <a:xfrm>
            <a:off x="7015408" y="2543918"/>
            <a:ext cx="1003886" cy="276999"/>
          </a:xfrm>
          <a:prstGeom prst="rect">
            <a:avLst/>
          </a:prstGeom>
          <a:noFill/>
        </p:spPr>
        <p:txBody>
          <a:bodyPr wrap="square" rtlCol="0">
            <a:spAutoFit/>
          </a:bodyPr>
          <a:lstStyle/>
          <a:p>
            <a:pPr algn="ctr"/>
            <a:r>
              <a:rPr kumimoji="1" lang="ja-JP" altLang="en-US" sz="1200" dirty="0"/>
              <a:t>釜上部モデル</a:t>
            </a:r>
          </a:p>
        </p:txBody>
      </p:sp>
      <p:cxnSp>
        <p:nvCxnSpPr>
          <p:cNvPr id="141" name="直線矢印コネクタ 140">
            <a:extLst>
              <a:ext uri="{FF2B5EF4-FFF2-40B4-BE49-F238E27FC236}">
                <a16:creationId xmlns:a16="http://schemas.microsoft.com/office/drawing/2014/main" id="{E80AEEF9-E9F0-4B14-8B07-ED864EBFCE47}"/>
              </a:ext>
            </a:extLst>
          </p:cNvPr>
          <p:cNvCxnSpPr>
            <a:cxnSpLocks/>
            <a:stCxn id="106" idx="0"/>
            <a:endCxn id="107" idx="1"/>
          </p:cNvCxnSpPr>
          <p:nvPr/>
        </p:nvCxnSpPr>
        <p:spPr>
          <a:xfrm>
            <a:off x="7693545" y="4365746"/>
            <a:ext cx="3282145" cy="3247"/>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42" name="テキスト ボックス 141">
            <a:extLst>
              <a:ext uri="{FF2B5EF4-FFF2-40B4-BE49-F238E27FC236}">
                <a16:creationId xmlns:a16="http://schemas.microsoft.com/office/drawing/2014/main" id="{CFAA492D-B283-4BC0-A57F-32318E3F4469}"/>
              </a:ext>
            </a:extLst>
          </p:cNvPr>
          <p:cNvSpPr txBox="1"/>
          <p:nvPr/>
        </p:nvSpPr>
        <p:spPr>
          <a:xfrm>
            <a:off x="10276960" y="2947793"/>
            <a:ext cx="623854" cy="276999"/>
          </a:xfrm>
          <a:prstGeom prst="rect">
            <a:avLst/>
          </a:prstGeom>
          <a:noFill/>
        </p:spPr>
        <p:txBody>
          <a:bodyPr wrap="square" rtlCol="0">
            <a:spAutoFit/>
          </a:bodyPr>
          <a:lstStyle/>
          <a:p>
            <a:pPr algn="ctr"/>
            <a:r>
              <a:rPr lang="en-US" altLang="ja-JP" sz="1200" dirty="0">
                <a:solidFill>
                  <a:schemeClr val="tx1">
                    <a:lumMod val="50000"/>
                    <a:lumOff val="50000"/>
                  </a:schemeClr>
                </a:solidFill>
              </a:rPr>
              <a:t>ID350</a:t>
            </a:r>
            <a:endParaRPr kumimoji="1" lang="ja-JP" altLang="en-US" sz="1200" dirty="0">
              <a:solidFill>
                <a:schemeClr val="tx1">
                  <a:lumMod val="50000"/>
                  <a:lumOff val="50000"/>
                </a:schemeClr>
              </a:solidFill>
            </a:endParaRPr>
          </a:p>
        </p:txBody>
      </p:sp>
      <p:sp>
        <p:nvSpPr>
          <p:cNvPr id="143" name="テキスト ボックス 142">
            <a:extLst>
              <a:ext uri="{FF2B5EF4-FFF2-40B4-BE49-F238E27FC236}">
                <a16:creationId xmlns:a16="http://schemas.microsoft.com/office/drawing/2014/main" id="{A9D55E1E-A614-4BD9-AF68-1F34864A1234}"/>
              </a:ext>
            </a:extLst>
          </p:cNvPr>
          <p:cNvSpPr txBox="1"/>
          <p:nvPr/>
        </p:nvSpPr>
        <p:spPr>
          <a:xfrm>
            <a:off x="5352434" y="2013300"/>
            <a:ext cx="617774" cy="276999"/>
          </a:xfrm>
          <a:prstGeom prst="rect">
            <a:avLst/>
          </a:prstGeom>
          <a:noFill/>
        </p:spPr>
        <p:txBody>
          <a:bodyPr wrap="square" rtlCol="0">
            <a:spAutoFit/>
          </a:bodyPr>
          <a:lstStyle/>
          <a:p>
            <a:pPr algn="ctr"/>
            <a:r>
              <a:rPr lang="en-US" altLang="ja-JP" sz="1200" dirty="0">
                <a:solidFill>
                  <a:schemeClr val="tx1">
                    <a:lumMod val="50000"/>
                    <a:lumOff val="50000"/>
                  </a:schemeClr>
                </a:solidFill>
              </a:rPr>
              <a:t>ID310</a:t>
            </a:r>
            <a:endParaRPr kumimoji="1" lang="ja-JP" altLang="en-US" sz="1200" dirty="0">
              <a:solidFill>
                <a:schemeClr val="tx1">
                  <a:lumMod val="50000"/>
                  <a:lumOff val="50000"/>
                </a:schemeClr>
              </a:solidFill>
            </a:endParaRPr>
          </a:p>
        </p:txBody>
      </p:sp>
      <p:sp>
        <p:nvSpPr>
          <p:cNvPr id="144" name="テキスト ボックス 143">
            <a:extLst>
              <a:ext uri="{FF2B5EF4-FFF2-40B4-BE49-F238E27FC236}">
                <a16:creationId xmlns:a16="http://schemas.microsoft.com/office/drawing/2014/main" id="{EA770FA8-C001-4F8D-B7CA-CB9A1A4D8619}"/>
              </a:ext>
            </a:extLst>
          </p:cNvPr>
          <p:cNvSpPr txBox="1"/>
          <p:nvPr/>
        </p:nvSpPr>
        <p:spPr>
          <a:xfrm>
            <a:off x="5343033" y="3685747"/>
            <a:ext cx="604035" cy="276999"/>
          </a:xfrm>
          <a:prstGeom prst="rect">
            <a:avLst/>
          </a:prstGeom>
          <a:noFill/>
        </p:spPr>
        <p:txBody>
          <a:bodyPr wrap="square" rtlCol="0">
            <a:spAutoFit/>
          </a:bodyPr>
          <a:lstStyle/>
          <a:p>
            <a:pPr algn="ctr"/>
            <a:r>
              <a:rPr lang="en-US" altLang="ja-JP" sz="1200" dirty="0">
                <a:solidFill>
                  <a:schemeClr val="tx1">
                    <a:lumMod val="50000"/>
                    <a:lumOff val="50000"/>
                  </a:schemeClr>
                </a:solidFill>
              </a:rPr>
              <a:t>ID320</a:t>
            </a:r>
            <a:endParaRPr kumimoji="1" lang="ja-JP" altLang="en-US" sz="1200" dirty="0">
              <a:solidFill>
                <a:schemeClr val="tx1">
                  <a:lumMod val="50000"/>
                  <a:lumOff val="50000"/>
                </a:schemeClr>
              </a:solidFill>
            </a:endParaRPr>
          </a:p>
        </p:txBody>
      </p:sp>
      <p:sp>
        <p:nvSpPr>
          <p:cNvPr id="145" name="テキスト ボックス 144">
            <a:extLst>
              <a:ext uri="{FF2B5EF4-FFF2-40B4-BE49-F238E27FC236}">
                <a16:creationId xmlns:a16="http://schemas.microsoft.com/office/drawing/2014/main" id="{B11020EA-A3CF-49EE-9B51-2F0F60644CE8}"/>
              </a:ext>
            </a:extLst>
          </p:cNvPr>
          <p:cNvSpPr txBox="1"/>
          <p:nvPr/>
        </p:nvSpPr>
        <p:spPr>
          <a:xfrm>
            <a:off x="5336857" y="5199013"/>
            <a:ext cx="602434" cy="276999"/>
          </a:xfrm>
          <a:prstGeom prst="rect">
            <a:avLst/>
          </a:prstGeom>
          <a:noFill/>
        </p:spPr>
        <p:txBody>
          <a:bodyPr wrap="square" rtlCol="0">
            <a:spAutoFit/>
          </a:bodyPr>
          <a:lstStyle/>
          <a:p>
            <a:pPr algn="ctr"/>
            <a:r>
              <a:rPr lang="en-US" altLang="ja-JP" sz="1200" dirty="0">
                <a:solidFill>
                  <a:schemeClr val="tx1">
                    <a:lumMod val="50000"/>
                    <a:lumOff val="50000"/>
                  </a:schemeClr>
                </a:solidFill>
              </a:rPr>
              <a:t>ID330</a:t>
            </a:r>
            <a:endParaRPr kumimoji="1" lang="ja-JP" altLang="en-US" sz="1200" dirty="0">
              <a:solidFill>
                <a:schemeClr val="tx1">
                  <a:lumMod val="50000"/>
                  <a:lumOff val="50000"/>
                </a:schemeClr>
              </a:solidFill>
            </a:endParaRPr>
          </a:p>
        </p:txBody>
      </p:sp>
      <p:sp>
        <p:nvSpPr>
          <p:cNvPr id="146" name="テキスト ボックス 145">
            <a:extLst>
              <a:ext uri="{FF2B5EF4-FFF2-40B4-BE49-F238E27FC236}">
                <a16:creationId xmlns:a16="http://schemas.microsoft.com/office/drawing/2014/main" id="{469E624B-E7AC-4B6E-A82F-C0BB2AA1B00B}"/>
              </a:ext>
            </a:extLst>
          </p:cNvPr>
          <p:cNvSpPr txBox="1"/>
          <p:nvPr/>
        </p:nvSpPr>
        <p:spPr>
          <a:xfrm>
            <a:off x="9733427" y="4064080"/>
            <a:ext cx="611036" cy="276999"/>
          </a:xfrm>
          <a:prstGeom prst="rect">
            <a:avLst/>
          </a:prstGeom>
          <a:noFill/>
        </p:spPr>
        <p:txBody>
          <a:bodyPr wrap="square" rtlCol="0">
            <a:spAutoFit/>
          </a:bodyPr>
          <a:lstStyle/>
          <a:p>
            <a:pPr algn="ctr"/>
            <a:r>
              <a:rPr lang="en-US" altLang="ja-JP" sz="1200" dirty="0">
                <a:solidFill>
                  <a:schemeClr val="tx1">
                    <a:lumMod val="50000"/>
                    <a:lumOff val="50000"/>
                  </a:schemeClr>
                </a:solidFill>
              </a:rPr>
              <a:t>ID300</a:t>
            </a:r>
            <a:endParaRPr kumimoji="1" lang="ja-JP" altLang="en-US" sz="1200" dirty="0">
              <a:solidFill>
                <a:schemeClr val="tx1">
                  <a:lumMod val="50000"/>
                  <a:lumOff val="50000"/>
                </a:schemeClr>
              </a:solidFill>
            </a:endParaRPr>
          </a:p>
        </p:txBody>
      </p:sp>
      <p:sp>
        <p:nvSpPr>
          <p:cNvPr id="147" name="テキスト ボックス 146">
            <a:extLst>
              <a:ext uri="{FF2B5EF4-FFF2-40B4-BE49-F238E27FC236}">
                <a16:creationId xmlns:a16="http://schemas.microsoft.com/office/drawing/2014/main" id="{4D60F21A-76AD-49D9-A6C1-AB0DDE7CDD5F}"/>
              </a:ext>
            </a:extLst>
          </p:cNvPr>
          <p:cNvSpPr txBox="1"/>
          <p:nvPr/>
        </p:nvSpPr>
        <p:spPr>
          <a:xfrm>
            <a:off x="10325843" y="3887890"/>
            <a:ext cx="668468" cy="276999"/>
          </a:xfrm>
          <a:prstGeom prst="rect">
            <a:avLst/>
          </a:prstGeom>
          <a:noFill/>
        </p:spPr>
        <p:txBody>
          <a:bodyPr wrap="square" rtlCol="0">
            <a:spAutoFit/>
          </a:bodyPr>
          <a:lstStyle/>
          <a:p>
            <a:pPr algn="ctr"/>
            <a:r>
              <a:rPr lang="en-US" altLang="ja-JP" sz="1200" dirty="0"/>
              <a:t>KN</a:t>
            </a:r>
            <a:r>
              <a:rPr lang="ja-JP" altLang="en-US" sz="1200" dirty="0"/>
              <a:t>価</a:t>
            </a:r>
            <a:endParaRPr lang="en-US" altLang="ja-JP" sz="1200" dirty="0"/>
          </a:p>
        </p:txBody>
      </p:sp>
      <p:cxnSp>
        <p:nvCxnSpPr>
          <p:cNvPr id="148" name="コネクタ: カギ線 147">
            <a:extLst>
              <a:ext uri="{FF2B5EF4-FFF2-40B4-BE49-F238E27FC236}">
                <a16:creationId xmlns:a16="http://schemas.microsoft.com/office/drawing/2014/main" id="{E14D2E4F-0059-4E55-8C4E-5716D8EEEB9F}"/>
              </a:ext>
            </a:extLst>
          </p:cNvPr>
          <p:cNvCxnSpPr>
            <a:cxnSpLocks/>
            <a:stCxn id="129" idx="2"/>
            <a:endCxn id="105" idx="0"/>
          </p:cNvCxnSpPr>
          <p:nvPr/>
        </p:nvCxnSpPr>
        <p:spPr>
          <a:xfrm rot="10800000">
            <a:off x="7693545" y="2337537"/>
            <a:ext cx="1132332" cy="230548"/>
          </a:xfrm>
          <a:prstGeom prst="bentConnector3">
            <a:avLst>
              <a:gd name="adj1" fmla="val 50000"/>
            </a:avLst>
          </a:prstGeom>
          <a:ln w="12700">
            <a:solidFill>
              <a:schemeClr val="accent6">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49" name="テキスト ボックス 148">
            <a:extLst>
              <a:ext uri="{FF2B5EF4-FFF2-40B4-BE49-F238E27FC236}">
                <a16:creationId xmlns:a16="http://schemas.microsoft.com/office/drawing/2014/main" id="{93F2DCDC-8BBB-465B-B6B4-3238DE49ACD6}"/>
              </a:ext>
            </a:extLst>
          </p:cNvPr>
          <p:cNvSpPr txBox="1"/>
          <p:nvPr/>
        </p:nvSpPr>
        <p:spPr>
          <a:xfrm>
            <a:off x="5288760" y="4862122"/>
            <a:ext cx="725219" cy="276999"/>
          </a:xfrm>
          <a:prstGeom prst="rect">
            <a:avLst/>
          </a:prstGeom>
          <a:noFill/>
        </p:spPr>
        <p:txBody>
          <a:bodyPr wrap="square" rtlCol="0">
            <a:spAutoFit/>
          </a:bodyPr>
          <a:lstStyle/>
          <a:p>
            <a:pPr algn="ctr"/>
            <a:r>
              <a:rPr lang="ja-JP" altLang="en-US" sz="1200" dirty="0">
                <a:solidFill>
                  <a:schemeClr val="accent6">
                    <a:lumMod val="50000"/>
                  </a:schemeClr>
                </a:solidFill>
              </a:rPr>
              <a:t>コスト元</a:t>
            </a:r>
            <a:endParaRPr kumimoji="1" lang="ja-JP" altLang="en-US" sz="1200" dirty="0">
              <a:solidFill>
                <a:schemeClr val="accent6">
                  <a:lumMod val="50000"/>
                </a:schemeClr>
              </a:solidFill>
            </a:endParaRPr>
          </a:p>
        </p:txBody>
      </p:sp>
      <p:sp>
        <p:nvSpPr>
          <p:cNvPr id="150" name="テキスト ボックス 149">
            <a:extLst>
              <a:ext uri="{FF2B5EF4-FFF2-40B4-BE49-F238E27FC236}">
                <a16:creationId xmlns:a16="http://schemas.microsoft.com/office/drawing/2014/main" id="{9284FFC9-C99D-406F-8978-C852E79E3367}"/>
              </a:ext>
            </a:extLst>
          </p:cNvPr>
          <p:cNvSpPr txBox="1"/>
          <p:nvPr/>
        </p:nvSpPr>
        <p:spPr>
          <a:xfrm>
            <a:off x="5295284" y="3406587"/>
            <a:ext cx="725219" cy="276999"/>
          </a:xfrm>
          <a:prstGeom prst="rect">
            <a:avLst/>
          </a:prstGeom>
          <a:noFill/>
        </p:spPr>
        <p:txBody>
          <a:bodyPr wrap="square" rtlCol="0">
            <a:spAutoFit/>
          </a:bodyPr>
          <a:lstStyle/>
          <a:p>
            <a:pPr algn="ctr"/>
            <a:r>
              <a:rPr lang="ja-JP" altLang="en-US" sz="1200" dirty="0">
                <a:solidFill>
                  <a:schemeClr val="accent6">
                    <a:lumMod val="50000"/>
                  </a:schemeClr>
                </a:solidFill>
              </a:rPr>
              <a:t>コスト元</a:t>
            </a:r>
            <a:endParaRPr kumimoji="1" lang="ja-JP" altLang="en-US" sz="1200" dirty="0">
              <a:solidFill>
                <a:schemeClr val="accent6">
                  <a:lumMod val="50000"/>
                </a:schemeClr>
              </a:solidFill>
            </a:endParaRPr>
          </a:p>
        </p:txBody>
      </p:sp>
      <p:sp>
        <p:nvSpPr>
          <p:cNvPr id="151" name="テキスト ボックス 150">
            <a:extLst>
              <a:ext uri="{FF2B5EF4-FFF2-40B4-BE49-F238E27FC236}">
                <a16:creationId xmlns:a16="http://schemas.microsoft.com/office/drawing/2014/main" id="{022182FD-E50A-4920-9A2C-7D9F58D9140B}"/>
              </a:ext>
            </a:extLst>
          </p:cNvPr>
          <p:cNvSpPr txBox="1"/>
          <p:nvPr/>
        </p:nvSpPr>
        <p:spPr>
          <a:xfrm>
            <a:off x="5324693" y="1779778"/>
            <a:ext cx="725219" cy="276999"/>
          </a:xfrm>
          <a:prstGeom prst="rect">
            <a:avLst/>
          </a:prstGeom>
          <a:noFill/>
        </p:spPr>
        <p:txBody>
          <a:bodyPr wrap="square" rtlCol="0">
            <a:spAutoFit/>
          </a:bodyPr>
          <a:lstStyle/>
          <a:p>
            <a:pPr algn="ctr"/>
            <a:r>
              <a:rPr lang="ja-JP" altLang="en-US" sz="1200" dirty="0">
                <a:solidFill>
                  <a:schemeClr val="accent6">
                    <a:lumMod val="50000"/>
                  </a:schemeClr>
                </a:solidFill>
              </a:rPr>
              <a:t>コスト元</a:t>
            </a:r>
            <a:endParaRPr kumimoji="1" lang="ja-JP" altLang="en-US" sz="1200" dirty="0">
              <a:solidFill>
                <a:schemeClr val="accent6">
                  <a:lumMod val="50000"/>
                </a:schemeClr>
              </a:solidFill>
            </a:endParaRPr>
          </a:p>
        </p:txBody>
      </p:sp>
      <p:sp>
        <p:nvSpPr>
          <p:cNvPr id="152" name="テキスト ボックス 151">
            <a:extLst>
              <a:ext uri="{FF2B5EF4-FFF2-40B4-BE49-F238E27FC236}">
                <a16:creationId xmlns:a16="http://schemas.microsoft.com/office/drawing/2014/main" id="{C5D0E784-8530-4E43-A82E-017197A60C7C}"/>
              </a:ext>
            </a:extLst>
          </p:cNvPr>
          <p:cNvSpPr txBox="1"/>
          <p:nvPr/>
        </p:nvSpPr>
        <p:spPr>
          <a:xfrm>
            <a:off x="10234558" y="2633292"/>
            <a:ext cx="725219" cy="276999"/>
          </a:xfrm>
          <a:prstGeom prst="rect">
            <a:avLst/>
          </a:prstGeom>
          <a:noFill/>
        </p:spPr>
        <p:txBody>
          <a:bodyPr wrap="square" rtlCol="0">
            <a:spAutoFit/>
          </a:bodyPr>
          <a:lstStyle/>
          <a:p>
            <a:pPr algn="ctr"/>
            <a:r>
              <a:rPr lang="ja-JP" altLang="en-US" sz="1200" dirty="0">
                <a:solidFill>
                  <a:schemeClr val="accent6">
                    <a:lumMod val="50000"/>
                  </a:schemeClr>
                </a:solidFill>
              </a:rPr>
              <a:t>コスト元</a:t>
            </a:r>
            <a:endParaRPr kumimoji="1" lang="ja-JP" altLang="en-US" sz="1200" dirty="0">
              <a:solidFill>
                <a:schemeClr val="accent6">
                  <a:lumMod val="50000"/>
                </a:schemeClr>
              </a:solidFill>
            </a:endParaRPr>
          </a:p>
        </p:txBody>
      </p:sp>
      <p:sp>
        <p:nvSpPr>
          <p:cNvPr id="153" name="テキスト ボックス 152">
            <a:extLst>
              <a:ext uri="{FF2B5EF4-FFF2-40B4-BE49-F238E27FC236}">
                <a16:creationId xmlns:a16="http://schemas.microsoft.com/office/drawing/2014/main" id="{2E115E5D-1E71-4B04-BB6B-4B0D9A5CAC74}"/>
              </a:ext>
            </a:extLst>
          </p:cNvPr>
          <p:cNvSpPr txBox="1"/>
          <p:nvPr/>
        </p:nvSpPr>
        <p:spPr>
          <a:xfrm>
            <a:off x="5093949" y="3932334"/>
            <a:ext cx="1072409" cy="276999"/>
          </a:xfrm>
          <a:prstGeom prst="rect">
            <a:avLst/>
          </a:prstGeom>
          <a:noFill/>
        </p:spPr>
        <p:txBody>
          <a:bodyPr wrap="square" rtlCol="0">
            <a:spAutoFit/>
          </a:bodyPr>
          <a:lstStyle/>
          <a:p>
            <a:pPr algn="ctr"/>
            <a:r>
              <a:rPr lang="en-US" altLang="ja-JP" sz="1200" dirty="0"/>
              <a:t>H</a:t>
            </a:r>
            <a:r>
              <a:rPr lang="ja-JP" altLang="en-US" sz="1200" dirty="0"/>
              <a:t>ファクタ</a:t>
            </a:r>
          </a:p>
        </p:txBody>
      </p:sp>
      <p:sp>
        <p:nvSpPr>
          <p:cNvPr id="154" name="テキスト ボックス 153">
            <a:extLst>
              <a:ext uri="{FF2B5EF4-FFF2-40B4-BE49-F238E27FC236}">
                <a16:creationId xmlns:a16="http://schemas.microsoft.com/office/drawing/2014/main" id="{812E2FB4-2C1C-4EBC-8019-D7D66C69E96E}"/>
              </a:ext>
            </a:extLst>
          </p:cNvPr>
          <p:cNvSpPr txBox="1"/>
          <p:nvPr/>
        </p:nvSpPr>
        <p:spPr>
          <a:xfrm>
            <a:off x="5108845" y="5476012"/>
            <a:ext cx="1072409" cy="276999"/>
          </a:xfrm>
          <a:prstGeom prst="rect">
            <a:avLst/>
          </a:prstGeom>
          <a:noFill/>
        </p:spPr>
        <p:txBody>
          <a:bodyPr wrap="square" rtlCol="0">
            <a:spAutoFit/>
          </a:bodyPr>
          <a:lstStyle/>
          <a:p>
            <a:pPr algn="ctr"/>
            <a:r>
              <a:rPr lang="en-US" altLang="ja-JP" sz="1200" dirty="0"/>
              <a:t>H</a:t>
            </a:r>
            <a:r>
              <a:rPr lang="ja-JP" altLang="en-US" sz="1200" dirty="0"/>
              <a:t>ファクタ</a:t>
            </a:r>
          </a:p>
        </p:txBody>
      </p:sp>
      <p:sp>
        <p:nvSpPr>
          <p:cNvPr id="155" name="テキスト ボックス 154">
            <a:extLst>
              <a:ext uri="{FF2B5EF4-FFF2-40B4-BE49-F238E27FC236}">
                <a16:creationId xmlns:a16="http://schemas.microsoft.com/office/drawing/2014/main" id="{EDDA29A6-9343-4719-8A0A-A919BC2F0A73}"/>
              </a:ext>
            </a:extLst>
          </p:cNvPr>
          <p:cNvSpPr txBox="1"/>
          <p:nvPr/>
        </p:nvSpPr>
        <p:spPr>
          <a:xfrm>
            <a:off x="9682045" y="3237635"/>
            <a:ext cx="1830247" cy="276999"/>
          </a:xfrm>
          <a:prstGeom prst="rect">
            <a:avLst/>
          </a:prstGeom>
          <a:noFill/>
        </p:spPr>
        <p:txBody>
          <a:bodyPr wrap="square" rtlCol="0">
            <a:spAutoFit/>
          </a:bodyPr>
          <a:lstStyle/>
          <a:p>
            <a:pPr algn="ctr"/>
            <a:r>
              <a:rPr lang="ja-JP" altLang="en-US" sz="1200" dirty="0"/>
              <a:t>残アルカリ</a:t>
            </a:r>
            <a:r>
              <a:rPr lang="en-US" altLang="ja-JP" sz="1200" dirty="0"/>
              <a:t>×</a:t>
            </a:r>
            <a:r>
              <a:rPr lang="ja-JP" altLang="en-US" sz="1200" dirty="0"/>
              <a:t>滞留時間</a:t>
            </a:r>
            <a:endParaRPr kumimoji="1" lang="ja-JP" altLang="en-US" sz="1200" dirty="0"/>
          </a:p>
        </p:txBody>
      </p:sp>
      <p:cxnSp>
        <p:nvCxnSpPr>
          <p:cNvPr id="156" name="コネクタ: カギ線 155">
            <a:extLst>
              <a:ext uri="{FF2B5EF4-FFF2-40B4-BE49-F238E27FC236}">
                <a16:creationId xmlns:a16="http://schemas.microsoft.com/office/drawing/2014/main" id="{19E585B7-DE62-44B0-BD9D-3CEF2034F31C}"/>
              </a:ext>
            </a:extLst>
          </p:cNvPr>
          <p:cNvCxnSpPr>
            <a:cxnSpLocks/>
            <a:stCxn id="144" idx="3"/>
            <a:endCxn id="106" idx="3"/>
          </p:cNvCxnSpPr>
          <p:nvPr/>
        </p:nvCxnSpPr>
        <p:spPr>
          <a:xfrm>
            <a:off x="5947068" y="3824247"/>
            <a:ext cx="1350501" cy="541499"/>
          </a:xfrm>
          <a:prstGeom prst="bentConnector3">
            <a:avLst>
              <a:gd name="adj1" fmla="val 50000"/>
            </a:avLst>
          </a:prstGeom>
          <a:ln>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7" name="コネクタ: カギ線 156">
            <a:extLst>
              <a:ext uri="{FF2B5EF4-FFF2-40B4-BE49-F238E27FC236}">
                <a16:creationId xmlns:a16="http://schemas.microsoft.com/office/drawing/2014/main" id="{4D3A4DE6-52C7-45B9-B107-DAE16FC8D873}"/>
              </a:ext>
            </a:extLst>
          </p:cNvPr>
          <p:cNvCxnSpPr>
            <a:cxnSpLocks/>
            <a:stCxn id="143" idx="3"/>
            <a:endCxn id="105" idx="3"/>
          </p:cNvCxnSpPr>
          <p:nvPr/>
        </p:nvCxnSpPr>
        <p:spPr>
          <a:xfrm>
            <a:off x="5970208" y="2151800"/>
            <a:ext cx="1327361" cy="185737"/>
          </a:xfrm>
          <a:prstGeom prst="bentConnector3">
            <a:avLst>
              <a:gd name="adj1" fmla="val 50000"/>
            </a:avLst>
          </a:prstGeom>
          <a:ln>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9" name="二等辺三角形 158">
            <a:extLst>
              <a:ext uri="{FF2B5EF4-FFF2-40B4-BE49-F238E27FC236}">
                <a16:creationId xmlns:a16="http://schemas.microsoft.com/office/drawing/2014/main" id="{0CEE053A-E657-402B-81D5-9DDBF6B17C54}"/>
              </a:ext>
            </a:extLst>
          </p:cNvPr>
          <p:cNvSpPr/>
          <p:nvPr/>
        </p:nvSpPr>
        <p:spPr>
          <a:xfrm rot="5400000">
            <a:off x="3590854" y="3425941"/>
            <a:ext cx="773296" cy="321118"/>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60" name="テキスト ボックス 159">
            <a:extLst>
              <a:ext uri="{FF2B5EF4-FFF2-40B4-BE49-F238E27FC236}">
                <a16:creationId xmlns:a16="http://schemas.microsoft.com/office/drawing/2014/main" id="{3E99043B-6E66-49CE-BA83-089C2EE677D5}"/>
              </a:ext>
            </a:extLst>
          </p:cNvPr>
          <p:cNvSpPr txBox="1"/>
          <p:nvPr/>
        </p:nvSpPr>
        <p:spPr>
          <a:xfrm>
            <a:off x="3330679" y="2652017"/>
            <a:ext cx="1228929" cy="523220"/>
          </a:xfrm>
          <a:prstGeom prst="rect">
            <a:avLst/>
          </a:prstGeom>
          <a:noFill/>
        </p:spPr>
        <p:txBody>
          <a:bodyPr wrap="square" rtlCol="0">
            <a:spAutoFit/>
          </a:bodyPr>
          <a:lstStyle/>
          <a:p>
            <a:pPr algn="ctr"/>
            <a:r>
              <a:rPr kumimoji="1" lang="ja-JP" altLang="en-US" sz="1400" b="1" dirty="0"/>
              <a:t>フロー図として表現</a:t>
            </a:r>
          </a:p>
        </p:txBody>
      </p:sp>
      <p:sp>
        <p:nvSpPr>
          <p:cNvPr id="161" name="テキスト ボックス 160">
            <a:extLst>
              <a:ext uri="{FF2B5EF4-FFF2-40B4-BE49-F238E27FC236}">
                <a16:creationId xmlns:a16="http://schemas.microsoft.com/office/drawing/2014/main" id="{E5AAD345-7DE2-4401-AFC3-1A96D9790067}"/>
              </a:ext>
            </a:extLst>
          </p:cNvPr>
          <p:cNvSpPr txBox="1"/>
          <p:nvPr/>
        </p:nvSpPr>
        <p:spPr>
          <a:xfrm>
            <a:off x="10779287" y="14856"/>
            <a:ext cx="1397262" cy="338554"/>
          </a:xfrm>
          <a:prstGeom prst="rect">
            <a:avLst/>
          </a:prstGeom>
          <a:noFill/>
        </p:spPr>
        <p:txBody>
          <a:bodyPr wrap="square" rtlCol="0">
            <a:spAutoFit/>
          </a:bodyPr>
          <a:lstStyle/>
          <a:p>
            <a:pPr algn="ctr"/>
            <a:r>
              <a:rPr kumimoji="1" lang="en-US" altLang="ja-JP" sz="1600" dirty="0">
                <a:solidFill>
                  <a:srgbClr val="FF0000"/>
                </a:solidFill>
              </a:rPr>
              <a:t>Confidential</a:t>
            </a:r>
            <a:endParaRPr kumimoji="1" lang="ja-JP" altLang="en-US" sz="1600" dirty="0">
              <a:solidFill>
                <a:srgbClr val="FF0000"/>
              </a:solidFill>
            </a:endParaRPr>
          </a:p>
        </p:txBody>
      </p:sp>
      <p:sp>
        <p:nvSpPr>
          <p:cNvPr id="162" name="テキスト ボックス 161">
            <a:extLst>
              <a:ext uri="{FF2B5EF4-FFF2-40B4-BE49-F238E27FC236}">
                <a16:creationId xmlns:a16="http://schemas.microsoft.com/office/drawing/2014/main" id="{C1A6AB06-F386-4D03-AB0A-C655DC0E7BCA}"/>
              </a:ext>
            </a:extLst>
          </p:cNvPr>
          <p:cNvSpPr txBox="1"/>
          <p:nvPr/>
        </p:nvSpPr>
        <p:spPr>
          <a:xfrm>
            <a:off x="1265719" y="999791"/>
            <a:ext cx="1228929" cy="369332"/>
          </a:xfrm>
          <a:prstGeom prst="rect">
            <a:avLst/>
          </a:prstGeom>
          <a:noFill/>
        </p:spPr>
        <p:txBody>
          <a:bodyPr wrap="square" rtlCol="0">
            <a:spAutoFit/>
          </a:bodyPr>
          <a:lstStyle/>
          <a:p>
            <a:pPr algn="ctr"/>
            <a:r>
              <a:rPr kumimoji="1" lang="ja-JP" altLang="en-US" b="1" dirty="0"/>
              <a:t>蒸解塔</a:t>
            </a:r>
          </a:p>
        </p:txBody>
      </p:sp>
      <p:graphicFrame>
        <p:nvGraphicFramePr>
          <p:cNvPr id="6" name="表 16">
            <a:extLst>
              <a:ext uri="{FF2B5EF4-FFF2-40B4-BE49-F238E27FC236}">
                <a16:creationId xmlns:a16="http://schemas.microsoft.com/office/drawing/2014/main" id="{D73F026E-EDA8-4A26-91EF-06E4DC2380B0}"/>
              </a:ext>
            </a:extLst>
          </p:cNvPr>
          <p:cNvGraphicFramePr>
            <a:graphicFrameLocks noGrp="1"/>
          </p:cNvGraphicFramePr>
          <p:nvPr>
            <p:extLst>
              <p:ext uri="{D42A27DB-BD31-4B8C-83A1-F6EECF244321}">
                <p14:modId xmlns:p14="http://schemas.microsoft.com/office/powerpoint/2010/main" val="3819997471"/>
              </p:ext>
            </p:extLst>
          </p:nvPr>
        </p:nvGraphicFramePr>
        <p:xfrm>
          <a:off x="7015408" y="5523869"/>
          <a:ext cx="4889900" cy="609600"/>
        </p:xfrm>
        <a:graphic>
          <a:graphicData uri="http://schemas.openxmlformats.org/drawingml/2006/table">
            <a:tbl>
              <a:tblPr firstRow="1" bandRow="1">
                <a:tableStyleId>{5C22544A-7EE6-4342-B048-85BDC9FD1C3A}</a:tableStyleId>
              </a:tblPr>
              <a:tblGrid>
                <a:gridCol w="977980">
                  <a:extLst>
                    <a:ext uri="{9D8B030D-6E8A-4147-A177-3AD203B41FA5}">
                      <a16:colId xmlns:a16="http://schemas.microsoft.com/office/drawing/2014/main" val="1839276127"/>
                    </a:ext>
                  </a:extLst>
                </a:gridCol>
                <a:gridCol w="977980">
                  <a:extLst>
                    <a:ext uri="{9D8B030D-6E8A-4147-A177-3AD203B41FA5}">
                      <a16:colId xmlns:a16="http://schemas.microsoft.com/office/drawing/2014/main" val="4053553713"/>
                    </a:ext>
                  </a:extLst>
                </a:gridCol>
                <a:gridCol w="977980">
                  <a:extLst>
                    <a:ext uri="{9D8B030D-6E8A-4147-A177-3AD203B41FA5}">
                      <a16:colId xmlns:a16="http://schemas.microsoft.com/office/drawing/2014/main" val="4124636105"/>
                    </a:ext>
                  </a:extLst>
                </a:gridCol>
                <a:gridCol w="977980">
                  <a:extLst>
                    <a:ext uri="{9D8B030D-6E8A-4147-A177-3AD203B41FA5}">
                      <a16:colId xmlns:a16="http://schemas.microsoft.com/office/drawing/2014/main" val="653936824"/>
                    </a:ext>
                  </a:extLst>
                </a:gridCol>
                <a:gridCol w="977980">
                  <a:extLst>
                    <a:ext uri="{9D8B030D-6E8A-4147-A177-3AD203B41FA5}">
                      <a16:colId xmlns:a16="http://schemas.microsoft.com/office/drawing/2014/main" val="3222836399"/>
                    </a:ext>
                  </a:extLst>
                </a:gridCol>
              </a:tblGrid>
              <a:tr h="272857">
                <a:tc>
                  <a:txBody>
                    <a:bodyPr/>
                    <a:lstStyle/>
                    <a:p>
                      <a:pPr algn="ctr"/>
                      <a:r>
                        <a:rPr kumimoji="1" lang="en-US" altLang="ja-JP" sz="1400" dirty="0"/>
                        <a:t>ID300</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sz="1400" dirty="0"/>
                        <a:t>ID310</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sz="1400" dirty="0"/>
                        <a:t>ID320</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sz="1400" dirty="0"/>
                        <a:t>ID330</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sz="1400" dirty="0"/>
                        <a:t>ID350</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70231978"/>
                  </a:ext>
                </a:extLst>
              </a:tr>
              <a:tr h="272857">
                <a:tc>
                  <a:txBody>
                    <a:bodyPr/>
                    <a:lstStyle/>
                    <a:p>
                      <a:pPr algn="ctr"/>
                      <a:r>
                        <a:rPr kumimoji="1" lang="en-US" altLang="ja-JP" sz="1400" dirty="0"/>
                        <a:t>KN</a:t>
                      </a:r>
                      <a:r>
                        <a:rPr kumimoji="1" lang="ja-JP" altLang="en-US" sz="1400" dirty="0"/>
                        <a:t>価</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400" dirty="0"/>
                        <a:t>H</a:t>
                      </a:r>
                      <a:r>
                        <a:rPr kumimoji="1" lang="ja-JP" altLang="en-US" sz="1400" dirty="0"/>
                        <a:t>ファクタ</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400" dirty="0"/>
                        <a:t>H</a:t>
                      </a:r>
                      <a:r>
                        <a:rPr kumimoji="1" lang="ja-JP" altLang="en-US" sz="1400" dirty="0"/>
                        <a:t>ファクタ</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400" dirty="0"/>
                        <a:t>H</a:t>
                      </a:r>
                      <a:r>
                        <a:rPr kumimoji="1" lang="ja-JP" altLang="en-US" sz="1400" dirty="0"/>
                        <a:t>ファクタ</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sz="1400" dirty="0"/>
                        <a:t>残アルカリ</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70277787"/>
                  </a:ext>
                </a:extLst>
              </a:tr>
            </a:tbl>
          </a:graphicData>
        </a:graphic>
      </p:graphicFrame>
      <p:sp>
        <p:nvSpPr>
          <p:cNvPr id="164" name="テキスト ボックス 163">
            <a:extLst>
              <a:ext uri="{FF2B5EF4-FFF2-40B4-BE49-F238E27FC236}">
                <a16:creationId xmlns:a16="http://schemas.microsoft.com/office/drawing/2014/main" id="{225D6CC4-69AC-4E11-949E-D3950B997C88}"/>
              </a:ext>
            </a:extLst>
          </p:cNvPr>
          <p:cNvSpPr txBox="1"/>
          <p:nvPr/>
        </p:nvSpPr>
        <p:spPr>
          <a:xfrm>
            <a:off x="9773651" y="907676"/>
            <a:ext cx="2143529" cy="523220"/>
          </a:xfrm>
          <a:prstGeom prst="rect">
            <a:avLst/>
          </a:prstGeom>
          <a:solidFill>
            <a:schemeClr val="bg1"/>
          </a:solidFill>
        </p:spPr>
        <p:txBody>
          <a:bodyPr wrap="square" rtlCol="0">
            <a:spAutoFit/>
          </a:bodyPr>
          <a:lstStyle/>
          <a:p>
            <a:r>
              <a:rPr lang="ja-JP" altLang="en-US" sz="1400" dirty="0">
                <a:solidFill>
                  <a:schemeClr val="accent3"/>
                </a:solidFill>
              </a:rPr>
              <a:t>緑：チップ　　</a:t>
            </a:r>
            <a:r>
              <a:rPr lang="ja-JP" altLang="en-US" sz="1400" dirty="0">
                <a:solidFill>
                  <a:schemeClr val="accent1"/>
                </a:solidFill>
              </a:rPr>
              <a:t>青：</a:t>
            </a:r>
            <a:r>
              <a:rPr lang="en-US" altLang="ja-JP" sz="1400" dirty="0">
                <a:solidFill>
                  <a:schemeClr val="accent1"/>
                </a:solidFill>
              </a:rPr>
              <a:t>H</a:t>
            </a:r>
            <a:r>
              <a:rPr lang="ja-JP" altLang="en-US" sz="1400" dirty="0">
                <a:solidFill>
                  <a:schemeClr val="accent1"/>
                </a:solidFill>
              </a:rPr>
              <a:t>ファクタ</a:t>
            </a:r>
            <a:endParaRPr kumimoji="1" lang="en-US" altLang="ja-JP" sz="1400" dirty="0">
              <a:solidFill>
                <a:schemeClr val="accent3"/>
              </a:solidFill>
            </a:endParaRPr>
          </a:p>
          <a:p>
            <a:r>
              <a:rPr kumimoji="1" lang="ja-JP" altLang="en-US" sz="1400" dirty="0">
                <a:solidFill>
                  <a:schemeClr val="accent2"/>
                </a:solidFill>
              </a:rPr>
              <a:t>黄：アルカリ</a:t>
            </a:r>
            <a:r>
              <a:rPr lang="ja-JP" altLang="en-US" sz="1400" dirty="0">
                <a:solidFill>
                  <a:schemeClr val="accent2"/>
                </a:solidFill>
              </a:rPr>
              <a:t>　</a:t>
            </a:r>
            <a:r>
              <a:rPr kumimoji="1" lang="ja-JP" altLang="en-US" sz="1400" dirty="0">
                <a:solidFill>
                  <a:schemeClr val="accent4"/>
                </a:solidFill>
              </a:rPr>
              <a:t>赤：品質</a:t>
            </a:r>
            <a:endParaRPr kumimoji="1" lang="en-US" altLang="ja-JP" sz="1400" dirty="0">
              <a:solidFill>
                <a:schemeClr val="accent4"/>
              </a:solidFill>
            </a:endParaRPr>
          </a:p>
        </p:txBody>
      </p:sp>
    </p:spTree>
    <p:extLst>
      <p:ext uri="{BB962C8B-B14F-4D97-AF65-F5344CB8AC3E}">
        <p14:creationId xmlns:p14="http://schemas.microsoft.com/office/powerpoint/2010/main" val="38167117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lstStyle/>
          <a:p>
            <a:r>
              <a:rPr lang="ja-JP" altLang="en-US" dirty="0"/>
              <a:t>最適化問題</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8</a:t>
            </a:fld>
            <a:endParaRPr kumimoji="1" lang="ja-JP" altLang="en-US"/>
          </a:p>
        </p:txBody>
      </p:sp>
      <p:sp>
        <p:nvSpPr>
          <p:cNvPr id="4" name="テキスト ボックス 3">
            <a:extLst>
              <a:ext uri="{FF2B5EF4-FFF2-40B4-BE49-F238E27FC236}">
                <a16:creationId xmlns:a16="http://schemas.microsoft.com/office/drawing/2014/main" id="{54C30E4A-77B5-BD07-44C5-ED61949CD4D1}"/>
              </a:ext>
            </a:extLst>
          </p:cNvPr>
          <p:cNvSpPr txBox="1"/>
          <p:nvPr/>
        </p:nvSpPr>
        <p:spPr>
          <a:xfrm>
            <a:off x="571984" y="-20412"/>
            <a:ext cx="6660795" cy="338554"/>
          </a:xfrm>
          <a:prstGeom prst="rect">
            <a:avLst/>
          </a:prstGeom>
          <a:noFill/>
        </p:spPr>
        <p:txBody>
          <a:bodyPr wrap="square" rtlCol="0">
            <a:spAutoFit/>
          </a:bodyPr>
          <a:lstStyle/>
          <a:p>
            <a:r>
              <a:rPr kumimoji="1" lang="en-US" altLang="ja-JP" sz="1600" b="1" dirty="0">
                <a:solidFill>
                  <a:schemeClr val="bg1"/>
                </a:solidFill>
              </a:rPr>
              <a:t>2.2 </a:t>
            </a:r>
            <a:r>
              <a:rPr kumimoji="1" lang="ja-JP" altLang="en-US" sz="1600" b="1" dirty="0">
                <a:solidFill>
                  <a:schemeClr val="bg1"/>
                </a:solidFill>
              </a:rPr>
              <a:t>プラント操業スケジューリング問題への適用 </a:t>
            </a:r>
          </a:p>
        </p:txBody>
      </p:sp>
      <p:cxnSp>
        <p:nvCxnSpPr>
          <p:cNvPr id="57" name="直線コネクタ 56">
            <a:extLst>
              <a:ext uri="{FF2B5EF4-FFF2-40B4-BE49-F238E27FC236}">
                <a16:creationId xmlns:a16="http://schemas.microsoft.com/office/drawing/2014/main" id="{E3390804-8B30-454B-84A9-3850126283C9}"/>
              </a:ext>
            </a:extLst>
          </p:cNvPr>
          <p:cNvCxnSpPr>
            <a:cxnSpLocks/>
          </p:cNvCxnSpPr>
          <p:nvPr/>
        </p:nvCxnSpPr>
        <p:spPr>
          <a:xfrm flipV="1">
            <a:off x="1493778" y="865859"/>
            <a:ext cx="0" cy="4935671"/>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8" name="テキスト ボックス 57">
            <a:extLst>
              <a:ext uri="{FF2B5EF4-FFF2-40B4-BE49-F238E27FC236}">
                <a16:creationId xmlns:a16="http://schemas.microsoft.com/office/drawing/2014/main" id="{5950303F-B2F9-4CAD-AB9C-10AC9F4728C1}"/>
              </a:ext>
            </a:extLst>
          </p:cNvPr>
          <p:cNvSpPr txBox="1"/>
          <p:nvPr/>
        </p:nvSpPr>
        <p:spPr>
          <a:xfrm>
            <a:off x="308387" y="1158033"/>
            <a:ext cx="902811" cy="307777"/>
          </a:xfrm>
          <a:prstGeom prst="rect">
            <a:avLst/>
          </a:prstGeom>
          <a:noFill/>
        </p:spPr>
        <p:txBody>
          <a:bodyPr wrap="none" rtlCol="0">
            <a:spAutoFit/>
          </a:bodyPr>
          <a:lstStyle/>
          <a:p>
            <a:pPr algn="ctr"/>
            <a:r>
              <a:rPr kumimoji="1" lang="ja-JP" altLang="en-US" sz="1400" b="1" dirty="0"/>
              <a:t>目的関数</a:t>
            </a:r>
          </a:p>
        </p:txBody>
      </p:sp>
      <mc:AlternateContent xmlns:mc="http://schemas.openxmlformats.org/markup-compatibility/2006" xmlns:a14="http://schemas.microsoft.com/office/drawing/2010/main">
        <mc:Choice Requires="a14">
          <p:sp>
            <p:nvSpPr>
              <p:cNvPr id="59" name="テキスト ボックス 58">
                <a:extLst>
                  <a:ext uri="{FF2B5EF4-FFF2-40B4-BE49-F238E27FC236}">
                    <a16:creationId xmlns:a16="http://schemas.microsoft.com/office/drawing/2014/main" id="{765A67AC-7738-47F1-B520-A48F59D004AA}"/>
                  </a:ext>
                </a:extLst>
              </p:cNvPr>
              <p:cNvSpPr txBox="1"/>
              <p:nvPr/>
            </p:nvSpPr>
            <p:spPr>
              <a:xfrm>
                <a:off x="1614564" y="959101"/>
                <a:ext cx="6252299" cy="705642"/>
              </a:xfrm>
              <a:prstGeom prst="rect">
                <a:avLst/>
              </a:prstGeom>
              <a:noFill/>
            </p:spPr>
            <p:txBody>
              <a:bodyPr wrap="square" rtlCol="0">
                <a:spAutoFit/>
              </a:bodyPr>
              <a:lstStyle/>
              <a:p>
                <a:pPr algn="ctr"/>
                <a14:m>
                  <m:oMathPara xmlns:m="http://schemas.openxmlformats.org/officeDocument/2006/math">
                    <m:oMathParaPr>
                      <m:jc m:val="left"/>
                    </m:oMathParaPr>
                    <m:oMath xmlns:m="http://schemas.openxmlformats.org/officeDocument/2006/math">
                      <m:r>
                        <a:rPr kumimoji="1" lang="en-US" altLang="ja-JP" sz="1400" b="0" i="1" smtClean="0">
                          <a:latin typeface="Cambria Math" panose="02040503050406030204" pitchFamily="18" charset="0"/>
                        </a:rPr>
                        <m:t>𝑓</m:t>
                      </m:r>
                      <m:r>
                        <a:rPr kumimoji="1" lang="en-US" altLang="ja-JP" sz="1400" b="0" i="1" smtClean="0">
                          <a:latin typeface="Cambria Math" panose="02040503050406030204" pitchFamily="18" charset="0"/>
                        </a:rPr>
                        <m:t>=</m:t>
                      </m:r>
                      <m:nary>
                        <m:naryPr>
                          <m:chr m:val="∑"/>
                          <m:ctrlPr>
                            <a:rPr kumimoji="1" lang="en-US" altLang="ja-JP" sz="1400" b="0" i="1" smtClean="0">
                              <a:latin typeface="Cambria Math" panose="02040503050406030204" pitchFamily="18" charset="0"/>
                            </a:rPr>
                          </m:ctrlPr>
                        </m:naryPr>
                        <m:sub>
                          <m:r>
                            <m:rPr>
                              <m:brk m:alnAt="23"/>
                            </m:rPr>
                            <a:rPr kumimoji="1" lang="en-US" altLang="ja-JP" sz="1400" b="0" i="1" smtClean="0">
                              <a:latin typeface="Cambria Math" panose="02040503050406030204" pitchFamily="18" charset="0"/>
                            </a:rPr>
                            <m:t>𝑡</m:t>
                          </m:r>
                          <m:r>
                            <a:rPr kumimoji="1" lang="en-US" altLang="ja-JP" sz="1400" b="0" i="1" smtClean="0">
                              <a:latin typeface="Cambria Math" panose="02040503050406030204" pitchFamily="18" charset="0"/>
                            </a:rPr>
                            <m:t>=1</m:t>
                          </m:r>
                        </m:sub>
                        <m:sup>
                          <m:r>
                            <a:rPr kumimoji="1" lang="en-US" altLang="ja-JP" sz="1400" b="0" i="1" smtClean="0">
                              <a:latin typeface="Cambria Math" panose="02040503050406030204" pitchFamily="18" charset="0"/>
                            </a:rPr>
                            <m:t>𝑇𝑖𝑚𝑒</m:t>
                          </m:r>
                        </m:sup>
                        <m:e>
                          <m:r>
                            <a:rPr kumimoji="1" lang="en-US" altLang="ja-JP" sz="1400" b="0" i="1" smtClean="0">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𝑓</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300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i="1">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𝑓</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310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i="1">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𝑓</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320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i="1">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𝑓</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330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i="1">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𝑓</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350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b="0" i="1" smtClean="0">
                              <a:latin typeface="Cambria Math" panose="02040503050406030204" pitchFamily="18" charset="0"/>
                            </a:rPr>
                            <m:t>)</m:t>
                          </m:r>
                        </m:e>
                      </m:nary>
                    </m:oMath>
                  </m:oMathPara>
                </a14:m>
                <a:endParaRPr kumimoji="1" lang="ja-JP" altLang="en-US" sz="1400" dirty="0"/>
              </a:p>
            </p:txBody>
          </p:sp>
        </mc:Choice>
        <mc:Fallback xmlns="">
          <p:sp>
            <p:nvSpPr>
              <p:cNvPr id="59" name="テキスト ボックス 58">
                <a:extLst>
                  <a:ext uri="{FF2B5EF4-FFF2-40B4-BE49-F238E27FC236}">
                    <a16:creationId xmlns:a16="http://schemas.microsoft.com/office/drawing/2014/main" id="{765A67AC-7738-47F1-B520-A48F59D004AA}"/>
                  </a:ext>
                </a:extLst>
              </p:cNvPr>
              <p:cNvSpPr txBox="1">
                <a:spLocks noRot="1" noChangeAspect="1" noMove="1" noResize="1" noEditPoints="1" noAdjustHandles="1" noChangeArrowheads="1" noChangeShapeType="1" noTextEdit="1"/>
              </p:cNvSpPr>
              <p:nvPr/>
            </p:nvSpPr>
            <p:spPr>
              <a:xfrm>
                <a:off x="1614564" y="959101"/>
                <a:ext cx="6252299" cy="705642"/>
              </a:xfrm>
              <a:prstGeom prst="rect">
                <a:avLst/>
              </a:prstGeom>
              <a:blipFill>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0" name="テキスト ボックス 59">
                <a:extLst>
                  <a:ext uri="{FF2B5EF4-FFF2-40B4-BE49-F238E27FC236}">
                    <a16:creationId xmlns:a16="http://schemas.microsoft.com/office/drawing/2014/main" id="{1E8B7E82-4898-4791-AF5B-CEAC00001DF6}"/>
                  </a:ext>
                </a:extLst>
              </p:cNvPr>
              <p:cNvSpPr txBox="1"/>
              <p:nvPr/>
            </p:nvSpPr>
            <p:spPr>
              <a:xfrm>
                <a:off x="7876999" y="1190527"/>
                <a:ext cx="2369908"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kumimoji="1" lang="en-US" altLang="ja-JP" sz="1400" i="1" smtClean="0">
                              <a:latin typeface="Cambria Math" panose="02040503050406030204" pitchFamily="18" charset="0"/>
                            </a:rPr>
                          </m:ctrlPr>
                        </m:sSubPr>
                        <m:e>
                          <m:r>
                            <a:rPr kumimoji="1" lang="en-US" altLang="ja-JP" sz="1400" i="1">
                              <a:latin typeface="Cambria Math" panose="02040503050406030204" pitchFamily="18" charset="0"/>
                            </a:rPr>
                            <m:t>𝑓</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300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b="0" i="1" smtClean="0">
                          <a:latin typeface="Cambria Math" panose="02040503050406030204" pitchFamily="18" charset="0"/>
                        </a:rPr>
                        <m:t>=</m:t>
                      </m:r>
                      <m:sSup>
                        <m:sSupPr>
                          <m:ctrlPr>
                            <a:rPr kumimoji="1" lang="en-US" altLang="ja-JP" sz="1400" i="1">
                              <a:latin typeface="Cambria Math" panose="02040503050406030204" pitchFamily="18" charset="0"/>
                            </a:rPr>
                          </m:ctrlPr>
                        </m:sSupPr>
                        <m:e>
                          <m:r>
                            <a:rPr kumimoji="1" lang="en-US" altLang="ja-JP" sz="1400" i="1">
                              <a:latin typeface="Cambria Math" panose="02040503050406030204" pitchFamily="18" charset="0"/>
                            </a:rPr>
                            <m:t>10</m:t>
                          </m:r>
                        </m:e>
                        <m:sup>
                          <m:r>
                            <a:rPr kumimoji="1" lang="en-US" altLang="ja-JP" sz="1400" b="0" i="1" smtClean="0">
                              <a:latin typeface="Cambria Math" panose="02040503050406030204" pitchFamily="18" charset="0"/>
                            </a:rPr>
                            <m:t>2</m:t>
                          </m:r>
                        </m:sup>
                      </m:sSup>
                      <m:r>
                        <m:rPr>
                          <m:sty m:val="p"/>
                        </m:rPr>
                        <a:rPr kumimoji="1" lang="en-US" altLang="ja-JP" sz="1400">
                          <a:latin typeface="Cambria Math" panose="02040503050406030204" pitchFamily="18" charset="0"/>
                        </a:rPr>
                        <m:t>max</m:t>
                      </m:r>
                      <m:r>
                        <a:rPr kumimoji="1" lang="en-US" altLang="ja-JP" sz="1400" i="1">
                          <a:latin typeface="Cambria Math" panose="02040503050406030204" pitchFamily="18" charset="0"/>
                        </a:rPr>
                        <m:t>⁡{0,</m:t>
                      </m:r>
                      <m:r>
                        <a:rPr kumimoji="1" lang="en-US" altLang="ja-JP" sz="1400" i="1">
                          <a:latin typeface="Cambria Math" panose="02040503050406030204" pitchFamily="18" charset="0"/>
                        </a:rPr>
                        <m:t>𝑔</m:t>
                      </m:r>
                      <m:r>
                        <a:rPr kumimoji="1" lang="en-US" altLang="ja-JP" sz="1400" i="1">
                          <a:latin typeface="Cambria Math" panose="02040503050406030204" pitchFamily="18" charset="0"/>
                        </a:rPr>
                        <m:t>[</m:t>
                      </m:r>
                      <m:r>
                        <a:rPr kumimoji="1" lang="en-US" altLang="ja-JP" sz="1400" i="1">
                          <a:latin typeface="Cambria Math" panose="02040503050406030204" pitchFamily="18" charset="0"/>
                        </a:rPr>
                        <m:t>𝑡</m:t>
                      </m:r>
                      <m:r>
                        <a:rPr kumimoji="1" lang="en-US" altLang="ja-JP" sz="1400" i="1">
                          <a:latin typeface="Cambria Math" panose="02040503050406030204" pitchFamily="18" charset="0"/>
                        </a:rPr>
                        <m:t>]}</m:t>
                      </m:r>
                    </m:oMath>
                  </m:oMathPara>
                </a14:m>
                <a:endParaRPr kumimoji="1" lang="en-US" altLang="ja-JP" sz="1400" i="1" dirty="0">
                  <a:latin typeface="Cambria Math" panose="02040503050406030204" pitchFamily="18" charset="0"/>
                </a:endParaRPr>
              </a:p>
            </p:txBody>
          </p:sp>
        </mc:Choice>
        <mc:Fallback xmlns="">
          <p:sp>
            <p:nvSpPr>
              <p:cNvPr id="60" name="テキスト ボックス 59">
                <a:extLst>
                  <a:ext uri="{FF2B5EF4-FFF2-40B4-BE49-F238E27FC236}">
                    <a16:creationId xmlns:a16="http://schemas.microsoft.com/office/drawing/2014/main" id="{1E8B7E82-4898-4791-AF5B-CEAC00001DF6}"/>
                  </a:ext>
                </a:extLst>
              </p:cNvPr>
              <p:cNvSpPr txBox="1">
                <a:spLocks noRot="1" noChangeAspect="1" noMove="1" noResize="1" noEditPoints="1" noAdjustHandles="1" noChangeArrowheads="1" noChangeShapeType="1" noTextEdit="1"/>
              </p:cNvSpPr>
              <p:nvPr/>
            </p:nvSpPr>
            <p:spPr>
              <a:xfrm>
                <a:off x="7876999" y="1190527"/>
                <a:ext cx="2369908" cy="307777"/>
              </a:xfrm>
              <a:prstGeom prst="rect">
                <a:avLst/>
              </a:prstGeom>
              <a:blipFill>
                <a:blip r:embed="rId3"/>
                <a:stretch>
                  <a:fillRect b="-9804"/>
                </a:stretch>
              </a:blipFill>
            </p:spPr>
            <p:txBody>
              <a:bodyPr/>
              <a:lstStyle/>
              <a:p>
                <a:r>
                  <a:rPr lang="ja-JP" altLang="en-US">
                    <a:noFill/>
                  </a:rPr>
                  <a:t> </a:t>
                </a:r>
              </a:p>
            </p:txBody>
          </p:sp>
        </mc:Fallback>
      </mc:AlternateContent>
      <p:sp>
        <p:nvSpPr>
          <p:cNvPr id="61" name="テキスト ボックス 60">
            <a:extLst>
              <a:ext uri="{FF2B5EF4-FFF2-40B4-BE49-F238E27FC236}">
                <a16:creationId xmlns:a16="http://schemas.microsoft.com/office/drawing/2014/main" id="{441ED3D0-C12B-4728-BCA9-7CC5923ECE2B}"/>
              </a:ext>
            </a:extLst>
          </p:cNvPr>
          <p:cNvSpPr txBox="1"/>
          <p:nvPr/>
        </p:nvSpPr>
        <p:spPr>
          <a:xfrm>
            <a:off x="7312329" y="1190527"/>
            <a:ext cx="614271" cy="307777"/>
          </a:xfrm>
          <a:prstGeom prst="rect">
            <a:avLst/>
          </a:prstGeom>
          <a:noFill/>
        </p:spPr>
        <p:txBody>
          <a:bodyPr wrap="none" rtlCol="0">
            <a:spAutoFit/>
          </a:bodyPr>
          <a:lstStyle/>
          <a:p>
            <a:r>
              <a:rPr kumimoji="1" lang="en-US" altLang="ja-JP" sz="1400" dirty="0">
                <a:solidFill>
                  <a:schemeClr val="accent4"/>
                </a:solidFill>
              </a:rPr>
              <a:t>KN</a:t>
            </a:r>
            <a:r>
              <a:rPr kumimoji="1" lang="ja-JP" altLang="en-US" sz="1400" dirty="0">
                <a:solidFill>
                  <a:schemeClr val="accent4"/>
                </a:solidFill>
              </a:rPr>
              <a:t>価</a:t>
            </a:r>
          </a:p>
        </p:txBody>
      </p:sp>
      <mc:AlternateContent xmlns:mc="http://schemas.openxmlformats.org/markup-compatibility/2006" xmlns:a14="http://schemas.microsoft.com/office/drawing/2010/main">
        <mc:Choice Requires="a14">
          <p:sp>
            <p:nvSpPr>
              <p:cNvPr id="62" name="テキスト ボックス 61">
                <a:extLst>
                  <a:ext uri="{FF2B5EF4-FFF2-40B4-BE49-F238E27FC236}">
                    <a16:creationId xmlns:a16="http://schemas.microsoft.com/office/drawing/2014/main" id="{541D4D12-4FC6-4ECA-8121-33F5F709C1B4}"/>
                  </a:ext>
                </a:extLst>
              </p:cNvPr>
              <p:cNvSpPr txBox="1"/>
              <p:nvPr/>
            </p:nvSpPr>
            <p:spPr>
              <a:xfrm>
                <a:off x="7876999" y="1538866"/>
                <a:ext cx="3088069"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kumimoji="1" lang="en-US" altLang="ja-JP" sz="1400" b="0" i="1" smtClean="0">
                          <a:latin typeface="Cambria Math" panose="02040503050406030204" pitchFamily="18" charset="0"/>
                        </a:rPr>
                        <m:t>−0.01≤</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300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i="1">
                          <a:latin typeface="Cambria Math" panose="02040503050406030204" pitchFamily="18" charset="0"/>
                        </a:rPr>
                        <m:t>−</m:t>
                      </m:r>
                      <m:r>
                        <a:rPr kumimoji="1" lang="en-US" altLang="ja-JP" sz="1400" i="1">
                          <a:latin typeface="Cambria Math" panose="02040503050406030204" pitchFamily="18" charset="0"/>
                        </a:rPr>
                        <m:t>𝐷</m:t>
                      </m:r>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b="0" i="1" smtClean="0">
                          <a:latin typeface="Cambria Math" panose="02040503050406030204" pitchFamily="18" charset="0"/>
                        </a:rPr>
                        <m:t>≤0.01</m:t>
                      </m:r>
                    </m:oMath>
                  </m:oMathPara>
                </a14:m>
                <a:endParaRPr kumimoji="1" lang="ja-JP" altLang="en-US" sz="1400" dirty="0"/>
              </a:p>
            </p:txBody>
          </p:sp>
        </mc:Choice>
        <mc:Fallback xmlns="">
          <p:sp>
            <p:nvSpPr>
              <p:cNvPr id="62" name="テキスト ボックス 61">
                <a:extLst>
                  <a:ext uri="{FF2B5EF4-FFF2-40B4-BE49-F238E27FC236}">
                    <a16:creationId xmlns:a16="http://schemas.microsoft.com/office/drawing/2014/main" id="{541D4D12-4FC6-4ECA-8121-33F5F709C1B4}"/>
                  </a:ext>
                </a:extLst>
              </p:cNvPr>
              <p:cNvSpPr txBox="1">
                <a:spLocks noRot="1" noChangeAspect="1" noMove="1" noResize="1" noEditPoints="1" noAdjustHandles="1" noChangeArrowheads="1" noChangeShapeType="1" noTextEdit="1"/>
              </p:cNvSpPr>
              <p:nvPr/>
            </p:nvSpPr>
            <p:spPr>
              <a:xfrm>
                <a:off x="7876999" y="1538866"/>
                <a:ext cx="3088069" cy="307777"/>
              </a:xfrm>
              <a:prstGeom prst="rect">
                <a:avLst/>
              </a:prstGeom>
              <a:blipFill>
                <a:blip r:embed="rId4"/>
                <a:stretch>
                  <a:fillRect/>
                </a:stretch>
              </a:blipFill>
            </p:spPr>
            <p:txBody>
              <a:bodyPr/>
              <a:lstStyle/>
              <a:p>
                <a:r>
                  <a:rPr lang="ja-JP" altLang="en-US">
                    <a:noFill/>
                  </a:rPr>
                  <a:t> </a:t>
                </a:r>
              </a:p>
            </p:txBody>
          </p:sp>
        </mc:Fallback>
      </mc:AlternateContent>
      <p:sp>
        <p:nvSpPr>
          <p:cNvPr id="63" name="テキスト ボックス 62">
            <a:extLst>
              <a:ext uri="{FF2B5EF4-FFF2-40B4-BE49-F238E27FC236}">
                <a16:creationId xmlns:a16="http://schemas.microsoft.com/office/drawing/2014/main" id="{327E4503-146E-4818-8134-378691EF1F47}"/>
              </a:ext>
            </a:extLst>
          </p:cNvPr>
          <p:cNvSpPr txBox="1"/>
          <p:nvPr/>
        </p:nvSpPr>
        <p:spPr>
          <a:xfrm>
            <a:off x="3313364" y="1484937"/>
            <a:ext cx="572593" cy="307777"/>
          </a:xfrm>
          <a:prstGeom prst="rect">
            <a:avLst/>
          </a:prstGeom>
          <a:noFill/>
        </p:spPr>
        <p:txBody>
          <a:bodyPr wrap="none" rtlCol="0">
            <a:spAutoFit/>
          </a:bodyPr>
          <a:lstStyle/>
          <a:p>
            <a:pPr algn="ctr"/>
            <a:r>
              <a:rPr kumimoji="1" lang="ja-JP" altLang="en-US" sz="1400" dirty="0"/>
              <a:t>コスト</a:t>
            </a:r>
          </a:p>
        </p:txBody>
      </p:sp>
      <p:sp>
        <p:nvSpPr>
          <p:cNvPr id="64" name="テキスト ボックス 63">
            <a:extLst>
              <a:ext uri="{FF2B5EF4-FFF2-40B4-BE49-F238E27FC236}">
                <a16:creationId xmlns:a16="http://schemas.microsoft.com/office/drawing/2014/main" id="{3B16050E-5374-483D-B6FC-64D3C89C823B}"/>
              </a:ext>
            </a:extLst>
          </p:cNvPr>
          <p:cNvSpPr txBox="1"/>
          <p:nvPr/>
        </p:nvSpPr>
        <p:spPr>
          <a:xfrm>
            <a:off x="4141734" y="1484937"/>
            <a:ext cx="572593" cy="307777"/>
          </a:xfrm>
          <a:prstGeom prst="rect">
            <a:avLst/>
          </a:prstGeom>
          <a:noFill/>
        </p:spPr>
        <p:txBody>
          <a:bodyPr wrap="none" rtlCol="0">
            <a:spAutoFit/>
          </a:bodyPr>
          <a:lstStyle/>
          <a:p>
            <a:pPr algn="ctr"/>
            <a:r>
              <a:rPr kumimoji="1" lang="ja-JP" altLang="en-US" sz="1400" dirty="0"/>
              <a:t>コスト</a:t>
            </a:r>
          </a:p>
        </p:txBody>
      </p:sp>
      <p:sp>
        <p:nvSpPr>
          <p:cNvPr id="65" name="テキスト ボックス 64">
            <a:extLst>
              <a:ext uri="{FF2B5EF4-FFF2-40B4-BE49-F238E27FC236}">
                <a16:creationId xmlns:a16="http://schemas.microsoft.com/office/drawing/2014/main" id="{F937B740-F7FA-45BA-8E54-ECDE972ABAC4}"/>
              </a:ext>
            </a:extLst>
          </p:cNvPr>
          <p:cNvSpPr txBox="1"/>
          <p:nvPr/>
        </p:nvSpPr>
        <p:spPr>
          <a:xfrm>
            <a:off x="4987022" y="1484937"/>
            <a:ext cx="572593" cy="307777"/>
          </a:xfrm>
          <a:prstGeom prst="rect">
            <a:avLst/>
          </a:prstGeom>
          <a:noFill/>
        </p:spPr>
        <p:txBody>
          <a:bodyPr wrap="none" rtlCol="0">
            <a:spAutoFit/>
          </a:bodyPr>
          <a:lstStyle/>
          <a:p>
            <a:pPr algn="ctr"/>
            <a:r>
              <a:rPr kumimoji="1" lang="ja-JP" altLang="en-US" sz="1400" dirty="0"/>
              <a:t>コスト</a:t>
            </a:r>
          </a:p>
        </p:txBody>
      </p:sp>
      <p:sp>
        <p:nvSpPr>
          <p:cNvPr id="66" name="テキスト ボックス 65">
            <a:extLst>
              <a:ext uri="{FF2B5EF4-FFF2-40B4-BE49-F238E27FC236}">
                <a16:creationId xmlns:a16="http://schemas.microsoft.com/office/drawing/2014/main" id="{FA52CB32-65A5-4F84-A1A8-C31D59557910}"/>
              </a:ext>
            </a:extLst>
          </p:cNvPr>
          <p:cNvSpPr txBox="1"/>
          <p:nvPr/>
        </p:nvSpPr>
        <p:spPr>
          <a:xfrm>
            <a:off x="5911770" y="1484937"/>
            <a:ext cx="572593" cy="307777"/>
          </a:xfrm>
          <a:prstGeom prst="rect">
            <a:avLst/>
          </a:prstGeom>
          <a:noFill/>
        </p:spPr>
        <p:txBody>
          <a:bodyPr wrap="none" rtlCol="0">
            <a:spAutoFit/>
          </a:bodyPr>
          <a:lstStyle/>
          <a:p>
            <a:pPr algn="ctr"/>
            <a:r>
              <a:rPr kumimoji="1" lang="ja-JP" altLang="en-US" sz="1400" dirty="0"/>
              <a:t>コスト</a:t>
            </a:r>
          </a:p>
        </p:txBody>
      </p:sp>
      <p:sp>
        <p:nvSpPr>
          <p:cNvPr id="67" name="テキスト ボックス 66">
            <a:extLst>
              <a:ext uri="{FF2B5EF4-FFF2-40B4-BE49-F238E27FC236}">
                <a16:creationId xmlns:a16="http://schemas.microsoft.com/office/drawing/2014/main" id="{C2A6792F-60F3-4CF3-9113-CE7246F6237B}"/>
              </a:ext>
            </a:extLst>
          </p:cNvPr>
          <p:cNvSpPr txBox="1"/>
          <p:nvPr/>
        </p:nvSpPr>
        <p:spPr>
          <a:xfrm>
            <a:off x="2314187" y="1478514"/>
            <a:ext cx="880369" cy="307777"/>
          </a:xfrm>
          <a:prstGeom prst="rect">
            <a:avLst/>
          </a:prstGeom>
          <a:noFill/>
        </p:spPr>
        <p:txBody>
          <a:bodyPr wrap="none" rtlCol="0">
            <a:spAutoFit/>
          </a:bodyPr>
          <a:lstStyle/>
          <a:p>
            <a:pPr algn="ctr"/>
            <a:r>
              <a:rPr kumimoji="1" lang="ja-JP" altLang="en-US" sz="1400" dirty="0"/>
              <a:t>ペナルティ</a:t>
            </a:r>
          </a:p>
        </p:txBody>
      </p:sp>
      <mc:AlternateContent xmlns:mc="http://schemas.openxmlformats.org/markup-compatibility/2006" xmlns:a14="http://schemas.microsoft.com/office/drawing/2010/main">
        <mc:Choice Requires="a14">
          <p:sp>
            <p:nvSpPr>
              <p:cNvPr id="68" name="テキスト ボックス 67">
                <a:extLst>
                  <a:ext uri="{FF2B5EF4-FFF2-40B4-BE49-F238E27FC236}">
                    <a16:creationId xmlns:a16="http://schemas.microsoft.com/office/drawing/2014/main" id="{8B24C4B4-98F4-483F-A146-B0F1397F59ED}"/>
                  </a:ext>
                </a:extLst>
              </p:cNvPr>
              <p:cNvSpPr txBox="1"/>
              <p:nvPr/>
            </p:nvSpPr>
            <p:spPr>
              <a:xfrm>
                <a:off x="7884272" y="885540"/>
                <a:ext cx="2426113" cy="307777"/>
              </a:xfrm>
              <a:prstGeom prst="rect">
                <a:avLst/>
              </a:prstGeom>
              <a:noFill/>
            </p:spPr>
            <p:txBody>
              <a:bodyPr wrap="none" rtlCol="0">
                <a:spAutoFit/>
              </a:bodyPr>
              <a:lstStyle/>
              <a:p>
                <a:r>
                  <a:rPr kumimoji="1" lang="ja-JP" altLang="en-US" sz="1400" dirty="0">
                    <a:solidFill>
                      <a:schemeClr val="accent4"/>
                    </a:solidFill>
                  </a:rPr>
                  <a:t>目標値</a:t>
                </a:r>
                <a14:m>
                  <m:oMath xmlns:m="http://schemas.openxmlformats.org/officeDocument/2006/math">
                    <m:r>
                      <a:rPr kumimoji="1" lang="en-US" altLang="ja-JP" sz="1400" i="1" smtClean="0">
                        <a:solidFill>
                          <a:schemeClr val="accent4"/>
                        </a:solidFill>
                        <a:latin typeface="Cambria Math" panose="02040503050406030204" pitchFamily="18" charset="0"/>
                      </a:rPr>
                      <m:t>𝐷</m:t>
                    </m:r>
                  </m:oMath>
                </a14:m>
                <a:r>
                  <a:rPr kumimoji="1" lang="ja-JP" altLang="en-US" sz="1400" dirty="0">
                    <a:solidFill>
                      <a:schemeClr val="accent4"/>
                    </a:solidFill>
                  </a:rPr>
                  <a:t>から逸脱した分を加算</a:t>
                </a:r>
              </a:p>
            </p:txBody>
          </p:sp>
        </mc:Choice>
        <mc:Fallback xmlns="">
          <p:sp>
            <p:nvSpPr>
              <p:cNvPr id="68" name="テキスト ボックス 67">
                <a:extLst>
                  <a:ext uri="{FF2B5EF4-FFF2-40B4-BE49-F238E27FC236}">
                    <a16:creationId xmlns:a16="http://schemas.microsoft.com/office/drawing/2014/main" id="{8B24C4B4-98F4-483F-A146-B0F1397F59ED}"/>
                  </a:ext>
                </a:extLst>
              </p:cNvPr>
              <p:cNvSpPr txBox="1">
                <a:spLocks noRot="1" noChangeAspect="1" noMove="1" noResize="1" noEditPoints="1" noAdjustHandles="1" noChangeArrowheads="1" noChangeShapeType="1" noTextEdit="1"/>
              </p:cNvSpPr>
              <p:nvPr/>
            </p:nvSpPr>
            <p:spPr>
              <a:xfrm>
                <a:off x="7884272" y="885540"/>
                <a:ext cx="2426113" cy="307777"/>
              </a:xfrm>
              <a:prstGeom prst="rect">
                <a:avLst/>
              </a:prstGeom>
              <a:blipFill>
                <a:blip r:embed="rId5"/>
                <a:stretch>
                  <a:fillRect l="-754" t="-1961" b="-19608"/>
                </a:stretch>
              </a:blipFill>
            </p:spPr>
            <p:txBody>
              <a:bodyPr/>
              <a:lstStyle/>
              <a:p>
                <a:r>
                  <a:rPr lang="ja-JP" altLang="en-US">
                    <a:noFill/>
                  </a:rPr>
                  <a:t> </a:t>
                </a:r>
              </a:p>
            </p:txBody>
          </p:sp>
        </mc:Fallback>
      </mc:AlternateContent>
      <p:sp>
        <p:nvSpPr>
          <p:cNvPr id="69" name="テキスト ボックス 68">
            <a:extLst>
              <a:ext uri="{FF2B5EF4-FFF2-40B4-BE49-F238E27FC236}">
                <a16:creationId xmlns:a16="http://schemas.microsoft.com/office/drawing/2014/main" id="{8DCB98D0-1495-4566-AC93-B74A73AF538A}"/>
              </a:ext>
            </a:extLst>
          </p:cNvPr>
          <p:cNvSpPr txBox="1"/>
          <p:nvPr/>
        </p:nvSpPr>
        <p:spPr>
          <a:xfrm>
            <a:off x="315500" y="2258373"/>
            <a:ext cx="902811" cy="307777"/>
          </a:xfrm>
          <a:prstGeom prst="rect">
            <a:avLst/>
          </a:prstGeom>
          <a:noFill/>
        </p:spPr>
        <p:txBody>
          <a:bodyPr wrap="none" rtlCol="0">
            <a:spAutoFit/>
          </a:bodyPr>
          <a:lstStyle/>
          <a:p>
            <a:pPr algn="ctr"/>
            <a:r>
              <a:rPr kumimoji="1" lang="ja-JP" altLang="en-US" sz="1400" b="1" dirty="0"/>
              <a:t>制約条件</a:t>
            </a:r>
          </a:p>
        </p:txBody>
      </p:sp>
      <p:sp>
        <p:nvSpPr>
          <p:cNvPr id="70" name="テキスト ボックス 69">
            <a:extLst>
              <a:ext uri="{FF2B5EF4-FFF2-40B4-BE49-F238E27FC236}">
                <a16:creationId xmlns:a16="http://schemas.microsoft.com/office/drawing/2014/main" id="{F9152D8C-BCCA-4EAA-9A5B-FC2E05C35417}"/>
              </a:ext>
            </a:extLst>
          </p:cNvPr>
          <p:cNvSpPr txBox="1"/>
          <p:nvPr/>
        </p:nvSpPr>
        <p:spPr>
          <a:xfrm>
            <a:off x="1576293" y="2912471"/>
            <a:ext cx="2109881" cy="307777"/>
          </a:xfrm>
          <a:prstGeom prst="rect">
            <a:avLst/>
          </a:prstGeom>
          <a:noFill/>
        </p:spPr>
        <p:txBody>
          <a:bodyPr wrap="square" rtlCol="0">
            <a:spAutoFit/>
          </a:bodyPr>
          <a:lstStyle/>
          <a:p>
            <a:pPr algn="ctr"/>
            <a:r>
              <a:rPr kumimoji="1" lang="ja-JP" altLang="en-US" sz="1400" dirty="0"/>
              <a:t>オフセット・実績固定制約</a:t>
            </a:r>
          </a:p>
        </p:txBody>
      </p:sp>
      <p:sp>
        <p:nvSpPr>
          <p:cNvPr id="71" name="テキスト ボックス 70">
            <a:extLst>
              <a:ext uri="{FF2B5EF4-FFF2-40B4-BE49-F238E27FC236}">
                <a16:creationId xmlns:a16="http://schemas.microsoft.com/office/drawing/2014/main" id="{B54EB284-A999-41F9-BD3C-0809168F3AB7}"/>
              </a:ext>
            </a:extLst>
          </p:cNvPr>
          <p:cNvSpPr txBox="1"/>
          <p:nvPr/>
        </p:nvSpPr>
        <p:spPr>
          <a:xfrm>
            <a:off x="1623978" y="3584878"/>
            <a:ext cx="1128627" cy="307777"/>
          </a:xfrm>
          <a:prstGeom prst="rect">
            <a:avLst/>
          </a:prstGeom>
          <a:noFill/>
        </p:spPr>
        <p:txBody>
          <a:bodyPr wrap="square" rtlCol="0">
            <a:spAutoFit/>
          </a:bodyPr>
          <a:lstStyle/>
          <a:p>
            <a:pPr algn="ctr"/>
            <a:r>
              <a:rPr kumimoji="1" lang="ja-JP" altLang="en-US" sz="1400" dirty="0"/>
              <a:t>変化幅制約</a:t>
            </a:r>
          </a:p>
        </p:txBody>
      </p:sp>
      <p:sp>
        <p:nvSpPr>
          <p:cNvPr id="72" name="テキスト ボックス 71">
            <a:extLst>
              <a:ext uri="{FF2B5EF4-FFF2-40B4-BE49-F238E27FC236}">
                <a16:creationId xmlns:a16="http://schemas.microsoft.com/office/drawing/2014/main" id="{2187156D-84AE-4359-AB3E-B258631A29E2}"/>
              </a:ext>
            </a:extLst>
          </p:cNvPr>
          <p:cNvSpPr txBox="1"/>
          <p:nvPr/>
        </p:nvSpPr>
        <p:spPr>
          <a:xfrm>
            <a:off x="3101402" y="4317793"/>
            <a:ext cx="1235606" cy="307777"/>
          </a:xfrm>
          <a:prstGeom prst="rect">
            <a:avLst/>
          </a:prstGeom>
          <a:noFill/>
        </p:spPr>
        <p:txBody>
          <a:bodyPr wrap="square" rtlCol="0">
            <a:spAutoFit/>
          </a:bodyPr>
          <a:lstStyle/>
          <a:p>
            <a:pPr algn="ctr"/>
            <a:r>
              <a:rPr kumimoji="1" lang="ja-JP" altLang="en-US" sz="1400" dirty="0"/>
              <a:t>釜上部モデル</a:t>
            </a:r>
          </a:p>
        </p:txBody>
      </p:sp>
      <p:sp>
        <p:nvSpPr>
          <p:cNvPr id="73" name="テキスト ボックス 72">
            <a:extLst>
              <a:ext uri="{FF2B5EF4-FFF2-40B4-BE49-F238E27FC236}">
                <a16:creationId xmlns:a16="http://schemas.microsoft.com/office/drawing/2014/main" id="{A142D260-B50B-44A8-AF6C-26569C5DEA6F}"/>
              </a:ext>
            </a:extLst>
          </p:cNvPr>
          <p:cNvSpPr txBox="1"/>
          <p:nvPr/>
        </p:nvSpPr>
        <p:spPr>
          <a:xfrm>
            <a:off x="3152677" y="5026523"/>
            <a:ext cx="1003261" cy="307777"/>
          </a:xfrm>
          <a:prstGeom prst="rect">
            <a:avLst/>
          </a:prstGeom>
          <a:noFill/>
        </p:spPr>
        <p:txBody>
          <a:bodyPr wrap="square" rtlCol="0">
            <a:spAutoFit/>
          </a:bodyPr>
          <a:lstStyle/>
          <a:p>
            <a:pPr algn="ctr"/>
            <a:r>
              <a:rPr kumimoji="1" lang="ja-JP" altLang="en-US" sz="1400" dirty="0"/>
              <a:t>品質モデル</a:t>
            </a:r>
          </a:p>
        </p:txBody>
      </p:sp>
      <mc:AlternateContent xmlns:mc="http://schemas.openxmlformats.org/markup-compatibility/2006" xmlns:a14="http://schemas.microsoft.com/office/drawing/2010/main">
        <mc:Choice Requires="a14">
          <p:sp>
            <p:nvSpPr>
              <p:cNvPr id="74" name="テキスト ボックス 73">
                <a:extLst>
                  <a:ext uri="{FF2B5EF4-FFF2-40B4-BE49-F238E27FC236}">
                    <a16:creationId xmlns:a16="http://schemas.microsoft.com/office/drawing/2014/main" id="{8C03BC20-7D2A-4795-941A-DC724F2C89C7}"/>
                  </a:ext>
                </a:extLst>
              </p:cNvPr>
              <p:cNvSpPr txBox="1"/>
              <p:nvPr/>
            </p:nvSpPr>
            <p:spPr>
              <a:xfrm>
                <a:off x="4713261" y="2941303"/>
                <a:ext cx="3984685" cy="307777"/>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kumimoji="1" lang="en-US" altLang="ja-JP" sz="1400" i="1" smtClean="0">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310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b="0" i="1" smtClean="0">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320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b="0" i="1" smtClean="0">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330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b="0" i="1" smtClean="0">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350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oMath>
                  </m:oMathPara>
                </a14:m>
                <a:endParaRPr kumimoji="1" lang="ja-JP" altLang="en-US" sz="1400" dirty="0"/>
              </a:p>
            </p:txBody>
          </p:sp>
        </mc:Choice>
        <mc:Fallback xmlns="">
          <p:sp>
            <p:nvSpPr>
              <p:cNvPr id="74" name="テキスト ボックス 73">
                <a:extLst>
                  <a:ext uri="{FF2B5EF4-FFF2-40B4-BE49-F238E27FC236}">
                    <a16:creationId xmlns:a16="http://schemas.microsoft.com/office/drawing/2014/main" id="{8C03BC20-7D2A-4795-941A-DC724F2C89C7}"/>
                  </a:ext>
                </a:extLst>
              </p:cNvPr>
              <p:cNvSpPr txBox="1">
                <a:spLocks noRot="1" noChangeAspect="1" noMove="1" noResize="1" noEditPoints="1" noAdjustHandles="1" noChangeArrowheads="1" noChangeShapeType="1" noTextEdit="1"/>
              </p:cNvSpPr>
              <p:nvPr/>
            </p:nvSpPr>
            <p:spPr>
              <a:xfrm>
                <a:off x="4713261" y="2941303"/>
                <a:ext cx="3984685" cy="307777"/>
              </a:xfrm>
              <a:prstGeom prst="rect">
                <a:avLst/>
              </a:prstGeom>
              <a:blipFill>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5" name="テキスト ボックス 74">
                <a:extLst>
                  <a:ext uri="{FF2B5EF4-FFF2-40B4-BE49-F238E27FC236}">
                    <a16:creationId xmlns:a16="http://schemas.microsoft.com/office/drawing/2014/main" id="{A831F169-E6BD-48F0-8313-14EB4F1B6487}"/>
                  </a:ext>
                </a:extLst>
              </p:cNvPr>
              <p:cNvSpPr txBox="1"/>
              <p:nvPr/>
            </p:nvSpPr>
            <p:spPr>
              <a:xfrm>
                <a:off x="4713261" y="3584878"/>
                <a:ext cx="3984685" cy="307777"/>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kumimoji="1" lang="en-US" altLang="ja-JP" sz="1400" i="1" smtClean="0">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300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b="0" i="1" smtClean="0">
                          <a:latin typeface="Cambria Math" panose="02040503050406030204" pitchFamily="18" charset="0"/>
                        </a:rPr>
                        <m:t>,</m:t>
                      </m:r>
                      <m:sSub>
                        <m:sSubPr>
                          <m:ctrlPr>
                            <a:rPr kumimoji="1" lang="en-US" altLang="ja-JP" sz="1400" i="1" smtClean="0">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310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b="0" i="1" smtClean="0">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320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b="0" i="1" smtClean="0">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330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b="0" i="1" smtClean="0">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350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oMath>
                  </m:oMathPara>
                </a14:m>
                <a:endParaRPr kumimoji="1" lang="ja-JP" altLang="en-US" sz="1400" dirty="0"/>
              </a:p>
            </p:txBody>
          </p:sp>
        </mc:Choice>
        <mc:Fallback xmlns="">
          <p:sp>
            <p:nvSpPr>
              <p:cNvPr id="75" name="テキスト ボックス 74">
                <a:extLst>
                  <a:ext uri="{FF2B5EF4-FFF2-40B4-BE49-F238E27FC236}">
                    <a16:creationId xmlns:a16="http://schemas.microsoft.com/office/drawing/2014/main" id="{A831F169-E6BD-48F0-8313-14EB4F1B6487}"/>
                  </a:ext>
                </a:extLst>
              </p:cNvPr>
              <p:cNvSpPr txBox="1">
                <a:spLocks noRot="1" noChangeAspect="1" noMove="1" noResize="1" noEditPoints="1" noAdjustHandles="1" noChangeArrowheads="1" noChangeShapeType="1" noTextEdit="1"/>
              </p:cNvSpPr>
              <p:nvPr/>
            </p:nvSpPr>
            <p:spPr>
              <a:xfrm>
                <a:off x="4713261" y="3584878"/>
                <a:ext cx="3984685" cy="307777"/>
              </a:xfrm>
              <a:prstGeom prst="rect">
                <a:avLst/>
              </a:prstGeom>
              <a:blipFill>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6" name="テキスト ボックス 75">
                <a:extLst>
                  <a:ext uri="{FF2B5EF4-FFF2-40B4-BE49-F238E27FC236}">
                    <a16:creationId xmlns:a16="http://schemas.microsoft.com/office/drawing/2014/main" id="{EA972434-1354-4D41-8B46-BD0569FAB8A5}"/>
                  </a:ext>
                </a:extLst>
              </p:cNvPr>
              <p:cNvSpPr txBox="1"/>
              <p:nvPr/>
            </p:nvSpPr>
            <p:spPr>
              <a:xfrm>
                <a:off x="4713261" y="4302627"/>
                <a:ext cx="3293129" cy="307777"/>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kumimoji="1" lang="en-US" altLang="ja-JP" sz="1400" i="1" smtClean="0">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310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b="0" i="1" smtClean="0">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320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b="0" i="1" smtClean="0">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330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oMath>
                  </m:oMathPara>
                </a14:m>
                <a:endParaRPr kumimoji="1" lang="ja-JP" altLang="en-US" sz="1400" dirty="0"/>
              </a:p>
            </p:txBody>
          </p:sp>
        </mc:Choice>
        <mc:Fallback xmlns="">
          <p:sp>
            <p:nvSpPr>
              <p:cNvPr id="76" name="テキスト ボックス 75">
                <a:extLst>
                  <a:ext uri="{FF2B5EF4-FFF2-40B4-BE49-F238E27FC236}">
                    <a16:creationId xmlns:a16="http://schemas.microsoft.com/office/drawing/2014/main" id="{EA972434-1354-4D41-8B46-BD0569FAB8A5}"/>
                  </a:ext>
                </a:extLst>
              </p:cNvPr>
              <p:cNvSpPr txBox="1">
                <a:spLocks noRot="1" noChangeAspect="1" noMove="1" noResize="1" noEditPoints="1" noAdjustHandles="1" noChangeArrowheads="1" noChangeShapeType="1" noTextEdit="1"/>
              </p:cNvSpPr>
              <p:nvPr/>
            </p:nvSpPr>
            <p:spPr>
              <a:xfrm>
                <a:off x="4713261" y="4302627"/>
                <a:ext cx="3293129" cy="307777"/>
              </a:xfrm>
              <a:prstGeom prst="rect">
                <a:avLst/>
              </a:prstGeom>
              <a:blipFill>
                <a:blip r:embed="rId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7" name="テキスト ボックス 76">
                <a:extLst>
                  <a:ext uri="{FF2B5EF4-FFF2-40B4-BE49-F238E27FC236}">
                    <a16:creationId xmlns:a16="http://schemas.microsoft.com/office/drawing/2014/main" id="{A7D9B04C-9C47-486D-8E2C-91B1673D023E}"/>
                  </a:ext>
                </a:extLst>
              </p:cNvPr>
              <p:cNvSpPr txBox="1"/>
              <p:nvPr/>
            </p:nvSpPr>
            <p:spPr>
              <a:xfrm>
                <a:off x="4713261" y="5011357"/>
                <a:ext cx="3984685" cy="307777"/>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kumimoji="1" lang="en-US" altLang="ja-JP" sz="1400" i="1" smtClean="0">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300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b="0" i="1" smtClean="0">
                          <a:latin typeface="Cambria Math" panose="02040503050406030204" pitchFamily="18" charset="0"/>
                        </a:rPr>
                        <m:t>,</m:t>
                      </m:r>
                      <m:sSub>
                        <m:sSubPr>
                          <m:ctrlPr>
                            <a:rPr kumimoji="1" lang="en-US" altLang="ja-JP" sz="1400" i="1" smtClean="0">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310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b="0" i="1" smtClean="0">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320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b="0" i="1" smtClean="0">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330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b="0" i="1" smtClean="0">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350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oMath>
                  </m:oMathPara>
                </a14:m>
                <a:endParaRPr kumimoji="1" lang="ja-JP" altLang="en-US" sz="1400" dirty="0"/>
              </a:p>
            </p:txBody>
          </p:sp>
        </mc:Choice>
        <mc:Fallback xmlns="">
          <p:sp>
            <p:nvSpPr>
              <p:cNvPr id="77" name="テキスト ボックス 76">
                <a:extLst>
                  <a:ext uri="{FF2B5EF4-FFF2-40B4-BE49-F238E27FC236}">
                    <a16:creationId xmlns:a16="http://schemas.microsoft.com/office/drawing/2014/main" id="{A7D9B04C-9C47-486D-8E2C-91B1673D023E}"/>
                  </a:ext>
                </a:extLst>
              </p:cNvPr>
              <p:cNvSpPr txBox="1">
                <a:spLocks noRot="1" noChangeAspect="1" noMove="1" noResize="1" noEditPoints="1" noAdjustHandles="1" noChangeArrowheads="1" noChangeShapeType="1" noTextEdit="1"/>
              </p:cNvSpPr>
              <p:nvPr/>
            </p:nvSpPr>
            <p:spPr>
              <a:xfrm>
                <a:off x="4713261" y="5011357"/>
                <a:ext cx="3984685" cy="307777"/>
              </a:xfrm>
              <a:prstGeom prst="rect">
                <a:avLst/>
              </a:prstGeom>
              <a:blipFill>
                <a:blip r:embed="rId7"/>
                <a:stretch>
                  <a:fillRect/>
                </a:stretch>
              </a:blipFill>
            </p:spPr>
            <p:txBody>
              <a:bodyPr/>
              <a:lstStyle/>
              <a:p>
                <a:r>
                  <a:rPr lang="ja-JP" altLang="en-US">
                    <a:noFill/>
                  </a:rPr>
                  <a:t> </a:t>
                </a:r>
              </a:p>
            </p:txBody>
          </p:sp>
        </mc:Fallback>
      </mc:AlternateContent>
      <p:sp>
        <p:nvSpPr>
          <p:cNvPr id="78" name="テキスト ボックス 77">
            <a:extLst>
              <a:ext uri="{FF2B5EF4-FFF2-40B4-BE49-F238E27FC236}">
                <a16:creationId xmlns:a16="http://schemas.microsoft.com/office/drawing/2014/main" id="{02F40B90-7A63-4900-AB31-989AD573B42E}"/>
              </a:ext>
            </a:extLst>
          </p:cNvPr>
          <p:cNvSpPr txBox="1"/>
          <p:nvPr/>
        </p:nvSpPr>
        <p:spPr>
          <a:xfrm>
            <a:off x="272292" y="5913187"/>
            <a:ext cx="8747908" cy="338554"/>
          </a:xfrm>
          <a:prstGeom prst="rect">
            <a:avLst/>
          </a:prstGeom>
          <a:noFill/>
        </p:spPr>
        <p:txBody>
          <a:bodyPr wrap="none" rtlCol="0">
            <a:spAutoFit/>
          </a:bodyPr>
          <a:lstStyle/>
          <a:p>
            <a:r>
              <a:rPr kumimoji="1" lang="en-US" altLang="ja-JP" sz="1600" dirty="0"/>
              <a:t>※</a:t>
            </a:r>
            <a:r>
              <a:rPr kumimoji="1" lang="ja-JP" altLang="en-US" sz="1600" dirty="0"/>
              <a:t>他にも、非線形制約やバイナリ変数があるが、今回はシンプルな連続変数・線形計画問題に使用した</a:t>
            </a:r>
          </a:p>
        </p:txBody>
      </p:sp>
      <p:sp>
        <p:nvSpPr>
          <p:cNvPr id="79" name="テキスト ボックス 78">
            <a:extLst>
              <a:ext uri="{FF2B5EF4-FFF2-40B4-BE49-F238E27FC236}">
                <a16:creationId xmlns:a16="http://schemas.microsoft.com/office/drawing/2014/main" id="{94A807BC-19C6-4415-BB40-D54ED69AF287}"/>
              </a:ext>
            </a:extLst>
          </p:cNvPr>
          <p:cNvSpPr txBox="1"/>
          <p:nvPr/>
        </p:nvSpPr>
        <p:spPr>
          <a:xfrm>
            <a:off x="1632816" y="2264359"/>
            <a:ext cx="2023366" cy="307777"/>
          </a:xfrm>
          <a:prstGeom prst="rect">
            <a:avLst/>
          </a:prstGeom>
          <a:noFill/>
        </p:spPr>
        <p:txBody>
          <a:bodyPr wrap="square" rtlCol="0">
            <a:spAutoFit/>
          </a:bodyPr>
          <a:lstStyle/>
          <a:p>
            <a:r>
              <a:rPr kumimoji="1" lang="ja-JP" altLang="en-US" sz="1400" dirty="0"/>
              <a:t>上下限制約</a:t>
            </a:r>
          </a:p>
        </p:txBody>
      </p:sp>
      <mc:AlternateContent xmlns:mc="http://schemas.openxmlformats.org/markup-compatibility/2006" xmlns:a14="http://schemas.microsoft.com/office/drawing/2010/main">
        <mc:Choice Requires="a14">
          <p:sp>
            <p:nvSpPr>
              <p:cNvPr id="80" name="テキスト ボックス 79">
                <a:extLst>
                  <a:ext uri="{FF2B5EF4-FFF2-40B4-BE49-F238E27FC236}">
                    <a16:creationId xmlns:a16="http://schemas.microsoft.com/office/drawing/2014/main" id="{8D3A0E35-E30C-404B-92D1-56BA87E7C190}"/>
                  </a:ext>
                </a:extLst>
              </p:cNvPr>
              <p:cNvSpPr txBox="1"/>
              <p:nvPr/>
            </p:nvSpPr>
            <p:spPr>
              <a:xfrm>
                <a:off x="4713261" y="2261464"/>
                <a:ext cx="3984685" cy="307777"/>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kumimoji="1" lang="en-US" altLang="ja-JP" sz="1400" i="1" smtClean="0">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300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b="0" i="1" smtClean="0">
                          <a:latin typeface="Cambria Math" panose="02040503050406030204" pitchFamily="18" charset="0"/>
                        </a:rPr>
                        <m:t>,</m:t>
                      </m:r>
                      <m:sSub>
                        <m:sSubPr>
                          <m:ctrlPr>
                            <a:rPr kumimoji="1" lang="en-US" altLang="ja-JP" sz="1400" i="1" smtClean="0">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310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b="0" i="1" smtClean="0">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320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b="0" i="1" smtClean="0">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330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b="0" i="1" smtClean="0">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350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oMath>
                  </m:oMathPara>
                </a14:m>
                <a:endParaRPr kumimoji="1" lang="ja-JP" altLang="en-US" sz="1400" dirty="0"/>
              </a:p>
            </p:txBody>
          </p:sp>
        </mc:Choice>
        <mc:Fallback xmlns="">
          <p:sp>
            <p:nvSpPr>
              <p:cNvPr id="80" name="テキスト ボックス 79">
                <a:extLst>
                  <a:ext uri="{FF2B5EF4-FFF2-40B4-BE49-F238E27FC236}">
                    <a16:creationId xmlns:a16="http://schemas.microsoft.com/office/drawing/2014/main" id="{8D3A0E35-E30C-404B-92D1-56BA87E7C190}"/>
                  </a:ext>
                </a:extLst>
              </p:cNvPr>
              <p:cNvSpPr txBox="1">
                <a:spLocks noRot="1" noChangeAspect="1" noMove="1" noResize="1" noEditPoints="1" noAdjustHandles="1" noChangeArrowheads="1" noChangeShapeType="1" noTextEdit="1"/>
              </p:cNvSpPr>
              <p:nvPr/>
            </p:nvSpPr>
            <p:spPr>
              <a:xfrm>
                <a:off x="4713261" y="2261464"/>
                <a:ext cx="3984685" cy="307777"/>
              </a:xfrm>
              <a:prstGeom prst="rect">
                <a:avLst/>
              </a:prstGeom>
              <a:blipFill>
                <a:blip r:embed="rId9"/>
                <a:stretch>
                  <a:fillRect/>
                </a:stretch>
              </a:blipFill>
            </p:spPr>
            <p:txBody>
              <a:bodyPr/>
              <a:lstStyle/>
              <a:p>
                <a:r>
                  <a:rPr lang="ja-JP" altLang="en-US">
                    <a:noFill/>
                  </a:rPr>
                  <a:t> </a:t>
                </a:r>
              </a:p>
            </p:txBody>
          </p:sp>
        </mc:Fallback>
      </mc:AlternateContent>
      <p:sp>
        <p:nvSpPr>
          <p:cNvPr id="81" name="吹き出し: 角を丸めた四角形 80">
            <a:extLst>
              <a:ext uri="{FF2B5EF4-FFF2-40B4-BE49-F238E27FC236}">
                <a16:creationId xmlns:a16="http://schemas.microsoft.com/office/drawing/2014/main" id="{7F1E81EA-FC97-46C3-AD8C-2B604CEF2136}"/>
              </a:ext>
            </a:extLst>
          </p:cNvPr>
          <p:cNvSpPr/>
          <p:nvPr/>
        </p:nvSpPr>
        <p:spPr>
          <a:xfrm>
            <a:off x="7866863" y="376971"/>
            <a:ext cx="2726645" cy="387021"/>
          </a:xfrm>
          <a:prstGeom prst="wedgeRoundRectCallout">
            <a:avLst>
              <a:gd name="adj1" fmla="val -16063"/>
              <a:gd name="adj2" fmla="val 82035"/>
              <a:gd name="adj3" fmla="val 16667"/>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a:t>ペナルティ係数で重みを調整される</a:t>
            </a:r>
          </a:p>
        </p:txBody>
      </p:sp>
      <p:sp>
        <p:nvSpPr>
          <p:cNvPr id="82" name="テキスト ボックス 81">
            <a:extLst>
              <a:ext uri="{FF2B5EF4-FFF2-40B4-BE49-F238E27FC236}">
                <a16:creationId xmlns:a16="http://schemas.microsoft.com/office/drawing/2014/main" id="{1AEAAA8C-61D1-4358-A402-0A1227364A61}"/>
              </a:ext>
            </a:extLst>
          </p:cNvPr>
          <p:cNvSpPr txBox="1"/>
          <p:nvPr/>
        </p:nvSpPr>
        <p:spPr>
          <a:xfrm>
            <a:off x="1603958" y="4696538"/>
            <a:ext cx="1387815" cy="307777"/>
          </a:xfrm>
          <a:prstGeom prst="rect">
            <a:avLst/>
          </a:prstGeom>
          <a:noFill/>
        </p:spPr>
        <p:txBody>
          <a:bodyPr wrap="square" rtlCol="0">
            <a:spAutoFit/>
          </a:bodyPr>
          <a:lstStyle/>
          <a:p>
            <a:pPr algn="ctr"/>
            <a:r>
              <a:rPr kumimoji="1" lang="ja-JP" altLang="en-US" sz="1400" dirty="0"/>
              <a:t>設備特性制約</a:t>
            </a:r>
          </a:p>
        </p:txBody>
      </p:sp>
      <p:cxnSp>
        <p:nvCxnSpPr>
          <p:cNvPr id="83" name="直線コネクタ 82">
            <a:extLst>
              <a:ext uri="{FF2B5EF4-FFF2-40B4-BE49-F238E27FC236}">
                <a16:creationId xmlns:a16="http://schemas.microsoft.com/office/drawing/2014/main" id="{4D29A6C0-D21D-40E7-973A-933F052B6136}"/>
              </a:ext>
            </a:extLst>
          </p:cNvPr>
          <p:cNvCxnSpPr>
            <a:cxnSpLocks/>
          </p:cNvCxnSpPr>
          <p:nvPr/>
        </p:nvCxnSpPr>
        <p:spPr>
          <a:xfrm flipV="1">
            <a:off x="4428030" y="2057675"/>
            <a:ext cx="0" cy="3708243"/>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4" name="テキスト ボックス 83">
            <a:extLst>
              <a:ext uri="{FF2B5EF4-FFF2-40B4-BE49-F238E27FC236}">
                <a16:creationId xmlns:a16="http://schemas.microsoft.com/office/drawing/2014/main" id="{75029700-340A-49D5-BC20-D2749D9121DC}"/>
              </a:ext>
            </a:extLst>
          </p:cNvPr>
          <p:cNvSpPr txBox="1"/>
          <p:nvPr/>
        </p:nvSpPr>
        <p:spPr>
          <a:xfrm>
            <a:off x="8855188" y="2941302"/>
            <a:ext cx="3152582" cy="307777"/>
          </a:xfrm>
          <a:prstGeom prst="rect">
            <a:avLst/>
          </a:prstGeom>
          <a:noFill/>
        </p:spPr>
        <p:txBody>
          <a:bodyPr wrap="square" rtlCol="0">
            <a:spAutoFit/>
          </a:bodyPr>
          <a:lstStyle/>
          <a:p>
            <a:pPr algn="ctr"/>
            <a:r>
              <a:rPr kumimoji="1" lang="ja-JP" altLang="en-US" sz="1400" dirty="0"/>
              <a:t>一部の最適化変数を実績データに固定</a:t>
            </a:r>
          </a:p>
        </p:txBody>
      </p:sp>
      <p:sp>
        <p:nvSpPr>
          <p:cNvPr id="85" name="テキスト ボックス 84">
            <a:extLst>
              <a:ext uri="{FF2B5EF4-FFF2-40B4-BE49-F238E27FC236}">
                <a16:creationId xmlns:a16="http://schemas.microsoft.com/office/drawing/2014/main" id="{4730B554-CC38-4E23-A261-05B94D6CF78C}"/>
              </a:ext>
            </a:extLst>
          </p:cNvPr>
          <p:cNvSpPr txBox="1"/>
          <p:nvPr/>
        </p:nvSpPr>
        <p:spPr>
          <a:xfrm>
            <a:off x="8855188" y="3558622"/>
            <a:ext cx="3152582" cy="307777"/>
          </a:xfrm>
          <a:prstGeom prst="rect">
            <a:avLst/>
          </a:prstGeom>
          <a:noFill/>
        </p:spPr>
        <p:txBody>
          <a:bodyPr wrap="square" rtlCol="0">
            <a:spAutoFit/>
          </a:bodyPr>
          <a:lstStyle/>
          <a:p>
            <a:pPr algn="ctr"/>
            <a:r>
              <a:rPr kumimoji="1" lang="en-US" altLang="ja-JP" sz="1400" dirty="0"/>
              <a:t>1step</a:t>
            </a:r>
            <a:r>
              <a:rPr kumimoji="1" lang="ja-JP" altLang="en-US" sz="1400" dirty="0"/>
              <a:t>当たりの変化量を制約</a:t>
            </a:r>
          </a:p>
        </p:txBody>
      </p:sp>
      <p:sp>
        <p:nvSpPr>
          <p:cNvPr id="90" name="テキスト ボックス 89">
            <a:extLst>
              <a:ext uri="{FF2B5EF4-FFF2-40B4-BE49-F238E27FC236}">
                <a16:creationId xmlns:a16="http://schemas.microsoft.com/office/drawing/2014/main" id="{CB13A7F8-8810-447F-9EE4-72D2351E90F7}"/>
              </a:ext>
            </a:extLst>
          </p:cNvPr>
          <p:cNvSpPr txBox="1"/>
          <p:nvPr/>
        </p:nvSpPr>
        <p:spPr>
          <a:xfrm>
            <a:off x="9329213" y="4459561"/>
            <a:ext cx="2517657" cy="738664"/>
          </a:xfrm>
          <a:prstGeom prst="rect">
            <a:avLst/>
          </a:prstGeom>
          <a:noFill/>
        </p:spPr>
        <p:txBody>
          <a:bodyPr wrap="square" rtlCol="0">
            <a:spAutoFit/>
          </a:bodyPr>
          <a:lstStyle/>
          <a:p>
            <a:pPr algn="ctr"/>
            <a:r>
              <a:rPr kumimoji="1" lang="ja-JP" altLang="en-US" sz="1400" dirty="0"/>
              <a:t>過去実証試験時に、</a:t>
            </a:r>
            <a:r>
              <a:rPr kumimoji="1" lang="en-US" altLang="ja-JP" sz="1400" dirty="0"/>
              <a:t>DDMO</a:t>
            </a:r>
            <a:r>
              <a:rPr kumimoji="1" lang="ja-JP" altLang="en-US" sz="1400" dirty="0"/>
              <a:t>で抽出したモデルを使用</a:t>
            </a:r>
            <a:endParaRPr kumimoji="1" lang="en-US" altLang="ja-JP" sz="1400" dirty="0"/>
          </a:p>
          <a:p>
            <a:pPr algn="ctr"/>
            <a:r>
              <a:rPr kumimoji="1" lang="ja-JP" altLang="en-US" sz="1400" dirty="0"/>
              <a:t>（等式制約を微小に緩和）</a:t>
            </a:r>
          </a:p>
        </p:txBody>
      </p:sp>
    </p:spTree>
    <p:extLst>
      <p:ext uri="{BB962C8B-B14F-4D97-AF65-F5344CB8AC3E}">
        <p14:creationId xmlns:p14="http://schemas.microsoft.com/office/powerpoint/2010/main" val="33917517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lstStyle/>
          <a:p>
            <a:r>
              <a:rPr lang="ja-JP" altLang="en-US" dirty="0"/>
              <a:t>問題規模</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9</a:t>
            </a:fld>
            <a:endParaRPr kumimoji="1" lang="ja-JP" altLang="en-US"/>
          </a:p>
        </p:txBody>
      </p:sp>
      <p:sp>
        <p:nvSpPr>
          <p:cNvPr id="4" name="テキスト ボックス 3">
            <a:extLst>
              <a:ext uri="{FF2B5EF4-FFF2-40B4-BE49-F238E27FC236}">
                <a16:creationId xmlns:a16="http://schemas.microsoft.com/office/drawing/2014/main" id="{54C30E4A-77B5-BD07-44C5-ED61949CD4D1}"/>
              </a:ext>
            </a:extLst>
          </p:cNvPr>
          <p:cNvSpPr txBox="1"/>
          <p:nvPr/>
        </p:nvSpPr>
        <p:spPr>
          <a:xfrm>
            <a:off x="571984" y="-20412"/>
            <a:ext cx="6660795" cy="338554"/>
          </a:xfrm>
          <a:prstGeom prst="rect">
            <a:avLst/>
          </a:prstGeom>
          <a:noFill/>
        </p:spPr>
        <p:txBody>
          <a:bodyPr wrap="square" rtlCol="0">
            <a:spAutoFit/>
          </a:bodyPr>
          <a:lstStyle/>
          <a:p>
            <a:r>
              <a:rPr kumimoji="1" lang="en-US" altLang="ja-JP" sz="1600" b="1" dirty="0">
                <a:solidFill>
                  <a:schemeClr val="bg1"/>
                </a:solidFill>
              </a:rPr>
              <a:t>2.2 </a:t>
            </a:r>
            <a:r>
              <a:rPr kumimoji="1" lang="ja-JP" altLang="en-US" sz="1600" b="1" dirty="0">
                <a:solidFill>
                  <a:schemeClr val="bg1"/>
                </a:solidFill>
              </a:rPr>
              <a:t>プラント操業スケジューリング問題への適用 </a:t>
            </a:r>
          </a:p>
        </p:txBody>
      </p:sp>
      <p:graphicFrame>
        <p:nvGraphicFramePr>
          <p:cNvPr id="36" name="表 35">
            <a:extLst>
              <a:ext uri="{FF2B5EF4-FFF2-40B4-BE49-F238E27FC236}">
                <a16:creationId xmlns:a16="http://schemas.microsoft.com/office/drawing/2014/main" id="{19474054-724C-4268-A72F-90FF72E954A1}"/>
              </a:ext>
            </a:extLst>
          </p:cNvPr>
          <p:cNvGraphicFramePr>
            <a:graphicFrameLocks noGrp="1"/>
          </p:cNvGraphicFramePr>
          <p:nvPr>
            <p:extLst>
              <p:ext uri="{D42A27DB-BD31-4B8C-83A1-F6EECF244321}">
                <p14:modId xmlns:p14="http://schemas.microsoft.com/office/powerpoint/2010/main" val="320905519"/>
              </p:ext>
            </p:extLst>
          </p:nvPr>
        </p:nvGraphicFramePr>
        <p:xfrm>
          <a:off x="3286574" y="1822519"/>
          <a:ext cx="5618852" cy="731520"/>
        </p:xfrm>
        <a:graphic>
          <a:graphicData uri="http://schemas.openxmlformats.org/drawingml/2006/table">
            <a:tbl>
              <a:tblPr firstRow="1" bandRow="1">
                <a:tableStyleId>{5C22544A-7EE6-4342-B048-85BDC9FD1C3A}</a:tableStyleId>
              </a:tblPr>
              <a:tblGrid>
                <a:gridCol w="1837846">
                  <a:extLst>
                    <a:ext uri="{9D8B030D-6E8A-4147-A177-3AD203B41FA5}">
                      <a16:colId xmlns:a16="http://schemas.microsoft.com/office/drawing/2014/main" val="937617659"/>
                    </a:ext>
                  </a:extLst>
                </a:gridCol>
                <a:gridCol w="1837447">
                  <a:extLst>
                    <a:ext uri="{9D8B030D-6E8A-4147-A177-3AD203B41FA5}">
                      <a16:colId xmlns:a16="http://schemas.microsoft.com/office/drawing/2014/main" val="1341872680"/>
                    </a:ext>
                  </a:extLst>
                </a:gridCol>
                <a:gridCol w="1943559">
                  <a:extLst>
                    <a:ext uri="{9D8B030D-6E8A-4147-A177-3AD203B41FA5}">
                      <a16:colId xmlns:a16="http://schemas.microsoft.com/office/drawing/2014/main" val="1152616702"/>
                    </a:ext>
                  </a:extLst>
                </a:gridCol>
              </a:tblGrid>
              <a:tr h="304380">
                <a:tc>
                  <a:txBody>
                    <a:bodyPr/>
                    <a:lstStyle/>
                    <a:p>
                      <a:pPr algn="ctr"/>
                      <a:r>
                        <a:rPr kumimoji="1" lang="ja-JP" altLang="en-US" sz="1800" dirty="0"/>
                        <a:t>最適化期間</a:t>
                      </a:r>
                      <a:endParaRPr kumimoji="1" lang="en-US" altLang="ja-JP"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dirty="0"/>
                        <a:t>次元数</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1800" dirty="0"/>
                        <a:t>制約数</a:t>
                      </a:r>
                      <a:endParaRPr kumimoji="1" lang="en-US" altLang="ja-JP"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22811591"/>
                  </a:ext>
                </a:extLst>
              </a:tr>
              <a:tr h="22766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8step </a:t>
                      </a:r>
                      <a:r>
                        <a:rPr kumimoji="1" lang="en-US" altLang="ja-JP" sz="1600" dirty="0"/>
                        <a:t>(2</a:t>
                      </a:r>
                      <a:r>
                        <a:rPr kumimoji="1" lang="ja-JP" altLang="en-US" sz="1600" dirty="0"/>
                        <a:t>時間先</a:t>
                      </a:r>
                      <a:r>
                        <a:rPr kumimoji="1" lang="en-US" altLang="ja-JP" sz="1600" dirty="0"/>
                        <a:t>)</a:t>
                      </a:r>
                      <a:endParaRPr kumimoji="1" lang="ja-JP"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28</a:t>
                      </a:r>
                      <a:endParaRPr kumimoji="1" lang="ja-JP"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49</a:t>
                      </a:r>
                      <a:endParaRPr kumimoji="1" lang="ja-JP"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01001211"/>
                  </a:ext>
                </a:extLst>
              </a:tr>
            </a:tbl>
          </a:graphicData>
        </a:graphic>
      </p:graphicFrame>
      <p:graphicFrame>
        <p:nvGraphicFramePr>
          <p:cNvPr id="37" name="表 3">
            <a:extLst>
              <a:ext uri="{FF2B5EF4-FFF2-40B4-BE49-F238E27FC236}">
                <a16:creationId xmlns:a16="http://schemas.microsoft.com/office/drawing/2014/main" id="{1E51D346-B4FD-41A9-86D2-FDAE0470484E}"/>
              </a:ext>
            </a:extLst>
          </p:cNvPr>
          <p:cNvGraphicFramePr>
            <a:graphicFrameLocks noGrp="1"/>
          </p:cNvGraphicFramePr>
          <p:nvPr>
            <p:extLst>
              <p:ext uri="{D42A27DB-BD31-4B8C-83A1-F6EECF244321}">
                <p14:modId xmlns:p14="http://schemas.microsoft.com/office/powerpoint/2010/main" val="977937101"/>
              </p:ext>
            </p:extLst>
          </p:nvPr>
        </p:nvGraphicFramePr>
        <p:xfrm>
          <a:off x="1114425" y="3563275"/>
          <a:ext cx="1571624" cy="1854200"/>
        </p:xfrm>
        <a:graphic>
          <a:graphicData uri="http://schemas.openxmlformats.org/drawingml/2006/table">
            <a:tbl>
              <a:tblPr firstRow="1" bandRow="1">
                <a:tableStyleId>{5C22544A-7EE6-4342-B048-85BDC9FD1C3A}</a:tableStyleId>
              </a:tblPr>
              <a:tblGrid>
                <a:gridCol w="396874">
                  <a:extLst>
                    <a:ext uri="{9D8B030D-6E8A-4147-A177-3AD203B41FA5}">
                      <a16:colId xmlns:a16="http://schemas.microsoft.com/office/drawing/2014/main" val="4019183356"/>
                    </a:ext>
                  </a:extLst>
                </a:gridCol>
                <a:gridCol w="587375">
                  <a:extLst>
                    <a:ext uri="{9D8B030D-6E8A-4147-A177-3AD203B41FA5}">
                      <a16:colId xmlns:a16="http://schemas.microsoft.com/office/drawing/2014/main" val="2624780620"/>
                    </a:ext>
                  </a:extLst>
                </a:gridCol>
                <a:gridCol w="587375">
                  <a:extLst>
                    <a:ext uri="{9D8B030D-6E8A-4147-A177-3AD203B41FA5}">
                      <a16:colId xmlns:a16="http://schemas.microsoft.com/office/drawing/2014/main" val="491770100"/>
                    </a:ext>
                  </a:extLst>
                </a:gridCol>
              </a:tblGrid>
              <a:tr h="370840">
                <a:tc>
                  <a:txBody>
                    <a:bodyPr/>
                    <a:lstStyle/>
                    <a:p>
                      <a:pPr algn="ctr"/>
                      <a:r>
                        <a:rPr kumimoji="1" lang="en-US" altLang="ja-JP" sz="1400" dirty="0"/>
                        <a:t>t</a:t>
                      </a:r>
                      <a:endParaRPr kumimoji="1" lang="ja-JP" altLang="en-US" sz="1400" dirty="0"/>
                    </a:p>
                  </a:txBody>
                  <a:tcPr anchor="ctr"/>
                </a:tc>
                <a:tc>
                  <a:txBody>
                    <a:bodyPr/>
                    <a:lstStyle/>
                    <a:p>
                      <a:pPr algn="ctr"/>
                      <a:r>
                        <a:rPr kumimoji="1" lang="en-US" altLang="ja-JP" sz="1400" dirty="0"/>
                        <a:t>X1</a:t>
                      </a:r>
                      <a:endParaRPr kumimoji="1" lang="ja-JP" altLang="en-US" sz="1400" dirty="0"/>
                    </a:p>
                  </a:txBody>
                  <a:tcPr anchor="ctr"/>
                </a:tc>
                <a:tc>
                  <a:txBody>
                    <a:bodyPr/>
                    <a:lstStyle/>
                    <a:p>
                      <a:pPr algn="ctr"/>
                      <a:r>
                        <a:rPr kumimoji="1" lang="en-US" altLang="ja-JP" sz="1400" dirty="0"/>
                        <a:t>X2</a:t>
                      </a:r>
                      <a:endParaRPr kumimoji="1" lang="ja-JP" altLang="en-US" sz="1400" dirty="0"/>
                    </a:p>
                  </a:txBody>
                  <a:tcPr anchor="ctr"/>
                </a:tc>
                <a:extLst>
                  <a:ext uri="{0D108BD9-81ED-4DB2-BD59-A6C34878D82A}">
                    <a16:rowId xmlns:a16="http://schemas.microsoft.com/office/drawing/2014/main" val="3127948579"/>
                  </a:ext>
                </a:extLst>
              </a:tr>
              <a:tr h="370840">
                <a:tc>
                  <a:txBody>
                    <a:bodyPr/>
                    <a:lstStyle/>
                    <a:p>
                      <a:pPr algn="ctr"/>
                      <a:r>
                        <a:rPr kumimoji="1" lang="en-US" altLang="ja-JP" sz="1400" dirty="0"/>
                        <a:t>1</a:t>
                      </a:r>
                      <a:endParaRPr kumimoji="1" lang="ja-JP" altLang="en-US" sz="1400" dirty="0"/>
                    </a:p>
                  </a:txBody>
                  <a:tcPr anchor="ctr">
                    <a:noFill/>
                  </a:tcPr>
                </a:tc>
                <a:tc>
                  <a:txBody>
                    <a:bodyPr/>
                    <a:lstStyle/>
                    <a:p>
                      <a:pPr algn="ctr"/>
                      <a:r>
                        <a:rPr kumimoji="1" lang="en-US" altLang="ja-JP" sz="1400" dirty="0" err="1"/>
                        <a:t>NaN</a:t>
                      </a:r>
                      <a:endParaRPr kumimoji="1" lang="ja-JP" altLang="en-US" sz="1400" dirty="0"/>
                    </a:p>
                  </a:txBody>
                  <a:tcPr anchor="ctr">
                    <a:solidFill>
                      <a:schemeClr val="accent2">
                        <a:lumMod val="20000"/>
                        <a:lumOff val="80000"/>
                      </a:schemeClr>
                    </a:solidFill>
                  </a:tcPr>
                </a:tc>
                <a:tc>
                  <a:txBody>
                    <a:bodyPr/>
                    <a:lstStyle/>
                    <a:p>
                      <a:pPr algn="ctr"/>
                      <a:r>
                        <a:rPr kumimoji="1" lang="en-US" altLang="ja-JP" sz="1400" dirty="0"/>
                        <a:t>12</a:t>
                      </a:r>
                      <a:endParaRPr kumimoji="1" lang="ja-JP" altLang="en-US" sz="1400" dirty="0"/>
                    </a:p>
                  </a:txBody>
                  <a:tcPr anchor="ctr">
                    <a:solidFill>
                      <a:schemeClr val="bg1">
                        <a:lumMod val="85000"/>
                      </a:schemeClr>
                    </a:solidFill>
                  </a:tcPr>
                </a:tc>
                <a:extLst>
                  <a:ext uri="{0D108BD9-81ED-4DB2-BD59-A6C34878D82A}">
                    <a16:rowId xmlns:a16="http://schemas.microsoft.com/office/drawing/2014/main" val="207293719"/>
                  </a:ext>
                </a:extLst>
              </a:tr>
              <a:tr h="370840">
                <a:tc>
                  <a:txBody>
                    <a:bodyPr/>
                    <a:lstStyle/>
                    <a:p>
                      <a:pPr algn="ctr"/>
                      <a:r>
                        <a:rPr kumimoji="1" lang="en-US" altLang="ja-JP" sz="1400" dirty="0"/>
                        <a:t>2</a:t>
                      </a:r>
                      <a:endParaRPr kumimoji="1" lang="ja-JP" altLang="en-US" sz="1400" dirty="0"/>
                    </a:p>
                  </a:txBody>
                  <a:tcPr anchor="ctr">
                    <a:noFill/>
                  </a:tcPr>
                </a:tc>
                <a:tc>
                  <a:txBody>
                    <a:bodyPr/>
                    <a:lstStyle/>
                    <a:p>
                      <a:pPr algn="ctr"/>
                      <a:r>
                        <a:rPr kumimoji="1" lang="en-US" altLang="ja-JP" sz="1400" dirty="0" err="1"/>
                        <a:t>NaN</a:t>
                      </a:r>
                      <a:endParaRPr kumimoji="1" lang="ja-JP" altLang="en-US" sz="1400" dirty="0"/>
                    </a:p>
                  </a:txBody>
                  <a:tcPr anchor="ctr">
                    <a:solidFill>
                      <a:schemeClr val="accent2">
                        <a:lumMod val="20000"/>
                        <a:lumOff val="80000"/>
                      </a:schemeClr>
                    </a:solidFill>
                  </a:tcPr>
                </a:tc>
                <a:tc>
                  <a:txBody>
                    <a:bodyPr/>
                    <a:lstStyle/>
                    <a:p>
                      <a:pPr algn="ctr"/>
                      <a:r>
                        <a:rPr kumimoji="1" lang="en-US" altLang="ja-JP" sz="1400" dirty="0" err="1"/>
                        <a:t>NaN</a:t>
                      </a:r>
                      <a:endParaRPr kumimoji="1" lang="ja-JP" altLang="en-US" sz="1400" dirty="0"/>
                    </a:p>
                  </a:txBody>
                  <a:tcPr anchor="ctr">
                    <a:solidFill>
                      <a:schemeClr val="accent2">
                        <a:lumMod val="20000"/>
                        <a:lumOff val="80000"/>
                      </a:schemeClr>
                    </a:solidFill>
                  </a:tcPr>
                </a:tc>
                <a:extLst>
                  <a:ext uri="{0D108BD9-81ED-4DB2-BD59-A6C34878D82A}">
                    <a16:rowId xmlns:a16="http://schemas.microsoft.com/office/drawing/2014/main" val="964001119"/>
                  </a:ext>
                </a:extLst>
              </a:tr>
              <a:tr h="370840">
                <a:tc>
                  <a:txBody>
                    <a:bodyPr/>
                    <a:lstStyle/>
                    <a:p>
                      <a:pPr algn="ctr"/>
                      <a:r>
                        <a:rPr kumimoji="1" lang="en-US" altLang="ja-JP" sz="1400" dirty="0"/>
                        <a:t>3</a:t>
                      </a:r>
                      <a:endParaRPr kumimoji="1" lang="ja-JP" altLang="en-US" sz="1400" dirty="0"/>
                    </a:p>
                  </a:txBody>
                  <a:tcPr anchor="ctr">
                    <a:noFill/>
                  </a:tcPr>
                </a:tc>
                <a:tc>
                  <a:txBody>
                    <a:bodyPr/>
                    <a:lstStyle/>
                    <a:p>
                      <a:pPr algn="ctr"/>
                      <a:r>
                        <a:rPr kumimoji="1" lang="en-US" altLang="ja-JP" sz="1400" dirty="0"/>
                        <a:t>2</a:t>
                      </a:r>
                      <a:endParaRPr kumimoji="1" lang="ja-JP" altLang="en-US" sz="1400" dirty="0"/>
                    </a:p>
                  </a:txBody>
                  <a:tcPr anchor="ctr">
                    <a:solidFill>
                      <a:schemeClr val="bg1">
                        <a:lumMod val="85000"/>
                      </a:schemeClr>
                    </a:solidFill>
                  </a:tcPr>
                </a:tc>
                <a:tc>
                  <a:txBody>
                    <a:bodyPr/>
                    <a:lstStyle/>
                    <a:p>
                      <a:pPr algn="ctr"/>
                      <a:r>
                        <a:rPr kumimoji="1" lang="en-US" altLang="ja-JP" sz="1400" dirty="0" err="1"/>
                        <a:t>NaN</a:t>
                      </a:r>
                      <a:endParaRPr kumimoji="1" lang="ja-JP" altLang="en-US" sz="1400" dirty="0"/>
                    </a:p>
                  </a:txBody>
                  <a:tcPr anchor="ctr">
                    <a:solidFill>
                      <a:schemeClr val="accent2">
                        <a:lumMod val="20000"/>
                        <a:lumOff val="80000"/>
                      </a:schemeClr>
                    </a:solidFill>
                  </a:tcPr>
                </a:tc>
                <a:extLst>
                  <a:ext uri="{0D108BD9-81ED-4DB2-BD59-A6C34878D82A}">
                    <a16:rowId xmlns:a16="http://schemas.microsoft.com/office/drawing/2014/main" val="911856343"/>
                  </a:ext>
                </a:extLst>
              </a:tr>
              <a:tr h="370840">
                <a:tc>
                  <a:txBody>
                    <a:bodyPr/>
                    <a:lstStyle/>
                    <a:p>
                      <a:pPr algn="ctr"/>
                      <a:r>
                        <a:rPr kumimoji="1" lang="en-US" altLang="ja-JP" sz="1400" dirty="0"/>
                        <a:t>4</a:t>
                      </a:r>
                      <a:endParaRPr kumimoji="1" lang="ja-JP" altLang="en-US" sz="1400" dirty="0"/>
                    </a:p>
                  </a:txBody>
                  <a:tcPr anchor="ctr">
                    <a:noFill/>
                  </a:tcPr>
                </a:tc>
                <a:tc>
                  <a:txBody>
                    <a:bodyPr/>
                    <a:lstStyle/>
                    <a:p>
                      <a:pPr algn="ctr"/>
                      <a:r>
                        <a:rPr kumimoji="1" lang="en-US" altLang="ja-JP" sz="1400" dirty="0" err="1"/>
                        <a:t>NaN</a:t>
                      </a:r>
                      <a:endParaRPr kumimoji="1" lang="ja-JP" altLang="en-US" sz="1400" dirty="0"/>
                    </a:p>
                  </a:txBody>
                  <a:tcPr anchor="ctr">
                    <a:solidFill>
                      <a:schemeClr val="accent2">
                        <a:lumMod val="20000"/>
                        <a:lumOff val="80000"/>
                      </a:schemeClr>
                    </a:solidFill>
                  </a:tcPr>
                </a:tc>
                <a:tc>
                  <a:txBody>
                    <a:bodyPr/>
                    <a:lstStyle/>
                    <a:p>
                      <a:pPr algn="ctr"/>
                      <a:r>
                        <a:rPr kumimoji="1" lang="en-US" altLang="ja-JP" sz="1400" dirty="0"/>
                        <a:t>9</a:t>
                      </a:r>
                      <a:endParaRPr kumimoji="1" lang="ja-JP" altLang="en-US" sz="1400" dirty="0"/>
                    </a:p>
                  </a:txBody>
                  <a:tcPr anchor="ctr">
                    <a:solidFill>
                      <a:schemeClr val="bg1">
                        <a:lumMod val="85000"/>
                      </a:schemeClr>
                    </a:solidFill>
                  </a:tcPr>
                </a:tc>
                <a:extLst>
                  <a:ext uri="{0D108BD9-81ED-4DB2-BD59-A6C34878D82A}">
                    <a16:rowId xmlns:a16="http://schemas.microsoft.com/office/drawing/2014/main" val="1239216552"/>
                  </a:ext>
                </a:extLst>
              </a:tr>
            </a:tbl>
          </a:graphicData>
        </a:graphic>
      </p:graphicFrame>
      <p:sp>
        <p:nvSpPr>
          <p:cNvPr id="38" name="テキスト ボックス 37">
            <a:extLst>
              <a:ext uri="{FF2B5EF4-FFF2-40B4-BE49-F238E27FC236}">
                <a16:creationId xmlns:a16="http://schemas.microsoft.com/office/drawing/2014/main" id="{237A741D-B2F1-4D05-B69A-E7FC7AC407CA}"/>
              </a:ext>
            </a:extLst>
          </p:cNvPr>
          <p:cNvSpPr txBox="1"/>
          <p:nvPr/>
        </p:nvSpPr>
        <p:spPr>
          <a:xfrm>
            <a:off x="1430007" y="3182536"/>
            <a:ext cx="940460" cy="307777"/>
          </a:xfrm>
          <a:prstGeom prst="rect">
            <a:avLst/>
          </a:prstGeom>
          <a:noFill/>
        </p:spPr>
        <p:txBody>
          <a:bodyPr wrap="square" rtlCol="0">
            <a:spAutoFit/>
          </a:bodyPr>
          <a:lstStyle/>
          <a:p>
            <a:pPr algn="ctr"/>
            <a:r>
              <a:rPr kumimoji="1" lang="ja-JP" altLang="en-US" sz="1400" dirty="0"/>
              <a:t>実績値</a:t>
            </a:r>
          </a:p>
        </p:txBody>
      </p:sp>
      <p:sp>
        <p:nvSpPr>
          <p:cNvPr id="39" name="テキスト ボックス 38">
            <a:extLst>
              <a:ext uri="{FF2B5EF4-FFF2-40B4-BE49-F238E27FC236}">
                <a16:creationId xmlns:a16="http://schemas.microsoft.com/office/drawing/2014/main" id="{75257FBB-460F-4430-93BF-9D9C3F160CA6}"/>
              </a:ext>
            </a:extLst>
          </p:cNvPr>
          <p:cNvSpPr txBox="1"/>
          <p:nvPr/>
        </p:nvSpPr>
        <p:spPr>
          <a:xfrm>
            <a:off x="4876650" y="3281175"/>
            <a:ext cx="1656283" cy="307777"/>
          </a:xfrm>
          <a:prstGeom prst="rect">
            <a:avLst/>
          </a:prstGeom>
          <a:noFill/>
        </p:spPr>
        <p:txBody>
          <a:bodyPr wrap="square" rtlCol="0">
            <a:spAutoFit/>
          </a:bodyPr>
          <a:lstStyle/>
          <a:p>
            <a:pPr algn="ctr"/>
            <a:r>
              <a:rPr kumimoji="1" lang="ja-JP" altLang="en-US" sz="1400" dirty="0"/>
              <a:t>操業計画行列</a:t>
            </a:r>
          </a:p>
        </p:txBody>
      </p:sp>
      <p:graphicFrame>
        <p:nvGraphicFramePr>
          <p:cNvPr id="40" name="表 3">
            <a:extLst>
              <a:ext uri="{FF2B5EF4-FFF2-40B4-BE49-F238E27FC236}">
                <a16:creationId xmlns:a16="http://schemas.microsoft.com/office/drawing/2014/main" id="{D94090F7-8821-46A7-A913-8850C93FA3A4}"/>
              </a:ext>
            </a:extLst>
          </p:cNvPr>
          <p:cNvGraphicFramePr>
            <a:graphicFrameLocks noGrp="1"/>
          </p:cNvGraphicFramePr>
          <p:nvPr>
            <p:extLst>
              <p:ext uri="{D42A27DB-BD31-4B8C-83A1-F6EECF244321}">
                <p14:modId xmlns:p14="http://schemas.microsoft.com/office/powerpoint/2010/main" val="1173998378"/>
              </p:ext>
            </p:extLst>
          </p:nvPr>
        </p:nvGraphicFramePr>
        <p:xfrm>
          <a:off x="4918980" y="3677575"/>
          <a:ext cx="1571624" cy="1854200"/>
        </p:xfrm>
        <a:graphic>
          <a:graphicData uri="http://schemas.openxmlformats.org/drawingml/2006/table">
            <a:tbl>
              <a:tblPr firstRow="1" bandRow="1">
                <a:tableStyleId>{5C22544A-7EE6-4342-B048-85BDC9FD1C3A}</a:tableStyleId>
              </a:tblPr>
              <a:tblGrid>
                <a:gridCol w="396874">
                  <a:extLst>
                    <a:ext uri="{9D8B030D-6E8A-4147-A177-3AD203B41FA5}">
                      <a16:colId xmlns:a16="http://schemas.microsoft.com/office/drawing/2014/main" val="4019183356"/>
                    </a:ext>
                  </a:extLst>
                </a:gridCol>
                <a:gridCol w="587375">
                  <a:extLst>
                    <a:ext uri="{9D8B030D-6E8A-4147-A177-3AD203B41FA5}">
                      <a16:colId xmlns:a16="http://schemas.microsoft.com/office/drawing/2014/main" val="2624780620"/>
                    </a:ext>
                  </a:extLst>
                </a:gridCol>
                <a:gridCol w="587375">
                  <a:extLst>
                    <a:ext uri="{9D8B030D-6E8A-4147-A177-3AD203B41FA5}">
                      <a16:colId xmlns:a16="http://schemas.microsoft.com/office/drawing/2014/main" val="491770100"/>
                    </a:ext>
                  </a:extLst>
                </a:gridCol>
              </a:tblGrid>
              <a:tr h="370840">
                <a:tc>
                  <a:txBody>
                    <a:bodyPr/>
                    <a:lstStyle/>
                    <a:p>
                      <a:pPr algn="ctr"/>
                      <a:r>
                        <a:rPr kumimoji="1" lang="en-US" altLang="ja-JP" sz="1400" dirty="0"/>
                        <a:t>t</a:t>
                      </a:r>
                      <a:endParaRPr kumimoji="1" lang="ja-JP" altLang="en-US" sz="1400" dirty="0"/>
                    </a:p>
                  </a:txBody>
                  <a:tcPr anchor="ctr"/>
                </a:tc>
                <a:tc>
                  <a:txBody>
                    <a:bodyPr/>
                    <a:lstStyle/>
                    <a:p>
                      <a:pPr algn="ctr"/>
                      <a:r>
                        <a:rPr kumimoji="1" lang="en-US" altLang="ja-JP" sz="1400" dirty="0"/>
                        <a:t>X1</a:t>
                      </a:r>
                      <a:endParaRPr kumimoji="1" lang="ja-JP" altLang="en-US" sz="1400" dirty="0"/>
                    </a:p>
                  </a:txBody>
                  <a:tcPr anchor="ctr"/>
                </a:tc>
                <a:tc>
                  <a:txBody>
                    <a:bodyPr/>
                    <a:lstStyle/>
                    <a:p>
                      <a:pPr algn="ctr"/>
                      <a:r>
                        <a:rPr kumimoji="1" lang="en-US" altLang="ja-JP" sz="1400" dirty="0"/>
                        <a:t>X2</a:t>
                      </a:r>
                      <a:endParaRPr kumimoji="1" lang="ja-JP" altLang="en-US" sz="1400" dirty="0"/>
                    </a:p>
                  </a:txBody>
                  <a:tcPr anchor="ctr"/>
                </a:tc>
                <a:extLst>
                  <a:ext uri="{0D108BD9-81ED-4DB2-BD59-A6C34878D82A}">
                    <a16:rowId xmlns:a16="http://schemas.microsoft.com/office/drawing/2014/main" val="3127948579"/>
                  </a:ext>
                </a:extLst>
              </a:tr>
              <a:tr h="370840">
                <a:tc>
                  <a:txBody>
                    <a:bodyPr/>
                    <a:lstStyle/>
                    <a:p>
                      <a:pPr algn="ctr"/>
                      <a:r>
                        <a:rPr kumimoji="1" lang="en-US" altLang="ja-JP" sz="1400" dirty="0"/>
                        <a:t>1</a:t>
                      </a:r>
                      <a:endParaRPr kumimoji="1" lang="ja-JP" altLang="en-US" sz="1400" dirty="0"/>
                    </a:p>
                  </a:txBody>
                  <a:tcPr anchor="ctr">
                    <a:noFill/>
                  </a:tcPr>
                </a:tc>
                <a:tc>
                  <a:txBody>
                    <a:bodyPr/>
                    <a:lstStyle/>
                    <a:p>
                      <a:pPr algn="ctr"/>
                      <a:r>
                        <a:rPr kumimoji="1" lang="en-US" altLang="ja-JP" sz="1400" dirty="0"/>
                        <a:t>1.1</a:t>
                      </a:r>
                      <a:endParaRPr kumimoji="1" lang="ja-JP" altLang="en-US" sz="1400" dirty="0"/>
                    </a:p>
                  </a:txBody>
                  <a:tcPr anchor="ctr">
                    <a:solidFill>
                      <a:schemeClr val="accent2">
                        <a:lumMod val="20000"/>
                        <a:lumOff val="80000"/>
                      </a:schemeClr>
                    </a:solidFill>
                  </a:tcPr>
                </a:tc>
                <a:tc>
                  <a:txBody>
                    <a:bodyPr/>
                    <a:lstStyle/>
                    <a:p>
                      <a:pPr algn="ctr"/>
                      <a:r>
                        <a:rPr kumimoji="1" lang="en-US" altLang="ja-JP" sz="1400" dirty="0"/>
                        <a:t>12</a:t>
                      </a:r>
                      <a:endParaRPr kumimoji="1" lang="ja-JP" altLang="en-US" sz="1400" dirty="0"/>
                    </a:p>
                  </a:txBody>
                  <a:tcPr anchor="ctr">
                    <a:solidFill>
                      <a:schemeClr val="bg1">
                        <a:lumMod val="85000"/>
                      </a:schemeClr>
                    </a:solidFill>
                  </a:tcPr>
                </a:tc>
                <a:extLst>
                  <a:ext uri="{0D108BD9-81ED-4DB2-BD59-A6C34878D82A}">
                    <a16:rowId xmlns:a16="http://schemas.microsoft.com/office/drawing/2014/main" val="207293719"/>
                  </a:ext>
                </a:extLst>
              </a:tr>
              <a:tr h="370840">
                <a:tc>
                  <a:txBody>
                    <a:bodyPr/>
                    <a:lstStyle/>
                    <a:p>
                      <a:pPr algn="ctr"/>
                      <a:r>
                        <a:rPr kumimoji="1" lang="en-US" altLang="ja-JP" sz="1400" dirty="0"/>
                        <a:t>2</a:t>
                      </a:r>
                      <a:endParaRPr kumimoji="1" lang="ja-JP" altLang="en-US" sz="1400" dirty="0"/>
                    </a:p>
                  </a:txBody>
                  <a:tcPr anchor="ctr">
                    <a:noFill/>
                  </a:tcPr>
                </a:tc>
                <a:tc>
                  <a:txBody>
                    <a:bodyPr/>
                    <a:lstStyle/>
                    <a:p>
                      <a:pPr algn="ctr"/>
                      <a:r>
                        <a:rPr kumimoji="1" lang="en-US" altLang="ja-JP" sz="1400" dirty="0"/>
                        <a:t>1.0</a:t>
                      </a:r>
                      <a:endParaRPr kumimoji="1" lang="ja-JP" altLang="en-US" sz="1400" dirty="0"/>
                    </a:p>
                  </a:txBody>
                  <a:tcPr anchor="ctr">
                    <a:solidFill>
                      <a:schemeClr val="accent2">
                        <a:lumMod val="20000"/>
                        <a:lumOff val="80000"/>
                      </a:schemeClr>
                    </a:solidFill>
                  </a:tcPr>
                </a:tc>
                <a:tc>
                  <a:txBody>
                    <a:bodyPr/>
                    <a:lstStyle/>
                    <a:p>
                      <a:pPr algn="ctr"/>
                      <a:r>
                        <a:rPr kumimoji="1" lang="en-US" altLang="ja-JP" sz="1400" dirty="0"/>
                        <a:t>1</a:t>
                      </a:r>
                      <a:endParaRPr kumimoji="1" lang="ja-JP" altLang="en-US" sz="1400" dirty="0"/>
                    </a:p>
                  </a:txBody>
                  <a:tcPr anchor="ctr">
                    <a:solidFill>
                      <a:schemeClr val="accent2">
                        <a:lumMod val="20000"/>
                        <a:lumOff val="80000"/>
                      </a:schemeClr>
                    </a:solidFill>
                  </a:tcPr>
                </a:tc>
                <a:extLst>
                  <a:ext uri="{0D108BD9-81ED-4DB2-BD59-A6C34878D82A}">
                    <a16:rowId xmlns:a16="http://schemas.microsoft.com/office/drawing/2014/main" val="964001119"/>
                  </a:ext>
                </a:extLst>
              </a:tr>
              <a:tr h="370840">
                <a:tc>
                  <a:txBody>
                    <a:bodyPr/>
                    <a:lstStyle/>
                    <a:p>
                      <a:pPr algn="ctr"/>
                      <a:r>
                        <a:rPr kumimoji="1" lang="en-US" altLang="ja-JP" sz="1400" dirty="0"/>
                        <a:t>3</a:t>
                      </a:r>
                      <a:endParaRPr kumimoji="1" lang="ja-JP" altLang="en-US" sz="1400" dirty="0"/>
                    </a:p>
                  </a:txBody>
                  <a:tcPr anchor="ctr">
                    <a:noFill/>
                  </a:tcPr>
                </a:tc>
                <a:tc>
                  <a:txBody>
                    <a:bodyPr/>
                    <a:lstStyle/>
                    <a:p>
                      <a:pPr algn="ctr"/>
                      <a:r>
                        <a:rPr kumimoji="1" lang="en-US" altLang="ja-JP" sz="1400" dirty="0"/>
                        <a:t>2</a:t>
                      </a:r>
                      <a:endParaRPr kumimoji="1" lang="ja-JP" altLang="en-US" sz="1400" dirty="0"/>
                    </a:p>
                  </a:txBody>
                  <a:tcPr anchor="ctr">
                    <a:solidFill>
                      <a:schemeClr val="bg1">
                        <a:lumMod val="85000"/>
                      </a:schemeClr>
                    </a:solidFill>
                  </a:tcPr>
                </a:tc>
                <a:tc>
                  <a:txBody>
                    <a:bodyPr/>
                    <a:lstStyle/>
                    <a:p>
                      <a:pPr algn="ctr"/>
                      <a:r>
                        <a:rPr kumimoji="1" lang="en-US" altLang="ja-JP" sz="1400" dirty="0"/>
                        <a:t>2</a:t>
                      </a:r>
                      <a:endParaRPr kumimoji="1" lang="ja-JP" altLang="en-US" sz="1400" dirty="0"/>
                    </a:p>
                  </a:txBody>
                  <a:tcPr anchor="ctr">
                    <a:solidFill>
                      <a:schemeClr val="accent2">
                        <a:lumMod val="20000"/>
                        <a:lumOff val="80000"/>
                      </a:schemeClr>
                    </a:solidFill>
                  </a:tcPr>
                </a:tc>
                <a:extLst>
                  <a:ext uri="{0D108BD9-81ED-4DB2-BD59-A6C34878D82A}">
                    <a16:rowId xmlns:a16="http://schemas.microsoft.com/office/drawing/2014/main" val="911856343"/>
                  </a:ext>
                </a:extLst>
              </a:tr>
              <a:tr h="370840">
                <a:tc>
                  <a:txBody>
                    <a:bodyPr/>
                    <a:lstStyle/>
                    <a:p>
                      <a:pPr algn="ctr"/>
                      <a:r>
                        <a:rPr kumimoji="1" lang="en-US" altLang="ja-JP" sz="1400" dirty="0"/>
                        <a:t>4</a:t>
                      </a:r>
                      <a:endParaRPr kumimoji="1" lang="ja-JP" altLang="en-US" sz="1400" dirty="0"/>
                    </a:p>
                  </a:txBody>
                  <a:tcPr anchor="ctr">
                    <a:noFill/>
                  </a:tcPr>
                </a:tc>
                <a:tc>
                  <a:txBody>
                    <a:bodyPr/>
                    <a:lstStyle/>
                    <a:p>
                      <a:pPr algn="ctr"/>
                      <a:r>
                        <a:rPr kumimoji="1" lang="en-US" altLang="ja-JP" sz="1400" dirty="0"/>
                        <a:t>21</a:t>
                      </a:r>
                      <a:endParaRPr kumimoji="1" lang="ja-JP" altLang="en-US" sz="1400" dirty="0"/>
                    </a:p>
                  </a:txBody>
                  <a:tcPr anchor="ctr">
                    <a:solidFill>
                      <a:schemeClr val="accent2">
                        <a:lumMod val="20000"/>
                        <a:lumOff val="80000"/>
                      </a:schemeClr>
                    </a:solidFill>
                  </a:tcPr>
                </a:tc>
                <a:tc>
                  <a:txBody>
                    <a:bodyPr/>
                    <a:lstStyle/>
                    <a:p>
                      <a:pPr algn="ctr"/>
                      <a:r>
                        <a:rPr kumimoji="1" lang="en-US" altLang="ja-JP" sz="1400" dirty="0"/>
                        <a:t>9</a:t>
                      </a:r>
                      <a:endParaRPr kumimoji="1" lang="ja-JP" altLang="en-US" sz="1400" dirty="0"/>
                    </a:p>
                  </a:txBody>
                  <a:tcPr anchor="ctr">
                    <a:solidFill>
                      <a:schemeClr val="bg1">
                        <a:lumMod val="85000"/>
                      </a:schemeClr>
                    </a:solidFill>
                  </a:tcPr>
                </a:tc>
                <a:extLst>
                  <a:ext uri="{0D108BD9-81ED-4DB2-BD59-A6C34878D82A}">
                    <a16:rowId xmlns:a16="http://schemas.microsoft.com/office/drawing/2014/main" val="1239216552"/>
                  </a:ext>
                </a:extLst>
              </a:tr>
            </a:tbl>
          </a:graphicData>
        </a:graphic>
      </p:graphicFrame>
      <p:sp>
        <p:nvSpPr>
          <p:cNvPr id="41" name="テキスト ボックス 40">
            <a:extLst>
              <a:ext uri="{FF2B5EF4-FFF2-40B4-BE49-F238E27FC236}">
                <a16:creationId xmlns:a16="http://schemas.microsoft.com/office/drawing/2014/main" id="{F095840F-BDF7-4B9A-A8E3-688CCBCEE568}"/>
              </a:ext>
            </a:extLst>
          </p:cNvPr>
          <p:cNvSpPr txBox="1"/>
          <p:nvPr/>
        </p:nvSpPr>
        <p:spPr>
          <a:xfrm>
            <a:off x="9124800" y="3211110"/>
            <a:ext cx="1656283" cy="307777"/>
          </a:xfrm>
          <a:prstGeom prst="rect">
            <a:avLst/>
          </a:prstGeom>
          <a:noFill/>
        </p:spPr>
        <p:txBody>
          <a:bodyPr wrap="square" rtlCol="0">
            <a:spAutoFit/>
          </a:bodyPr>
          <a:lstStyle/>
          <a:p>
            <a:pPr algn="ctr"/>
            <a:r>
              <a:rPr kumimoji="1" lang="ja-JP" altLang="en-US" sz="1400" dirty="0"/>
              <a:t>最適化変数</a:t>
            </a:r>
          </a:p>
        </p:txBody>
      </p:sp>
      <p:sp>
        <p:nvSpPr>
          <p:cNvPr id="42" name="テキスト ボックス 41">
            <a:extLst>
              <a:ext uri="{FF2B5EF4-FFF2-40B4-BE49-F238E27FC236}">
                <a16:creationId xmlns:a16="http://schemas.microsoft.com/office/drawing/2014/main" id="{BF2516D5-199D-4AB0-B288-A6B6352DCC36}"/>
              </a:ext>
            </a:extLst>
          </p:cNvPr>
          <p:cNvSpPr txBox="1"/>
          <p:nvPr/>
        </p:nvSpPr>
        <p:spPr>
          <a:xfrm>
            <a:off x="10400869" y="3976087"/>
            <a:ext cx="588035" cy="307777"/>
          </a:xfrm>
          <a:prstGeom prst="rect">
            <a:avLst/>
          </a:prstGeom>
          <a:noFill/>
        </p:spPr>
        <p:txBody>
          <a:bodyPr wrap="square" rtlCol="0">
            <a:spAutoFit/>
          </a:bodyPr>
          <a:lstStyle/>
          <a:p>
            <a:pPr algn="ctr"/>
            <a:r>
              <a:rPr kumimoji="1" lang="en-US" altLang="ja-JP" sz="1400" dirty="0"/>
              <a:t>(1,1)</a:t>
            </a:r>
            <a:endParaRPr kumimoji="1" lang="ja-JP" altLang="en-US" sz="1400" dirty="0"/>
          </a:p>
        </p:txBody>
      </p:sp>
      <p:sp>
        <p:nvSpPr>
          <p:cNvPr id="43" name="テキスト ボックス 42">
            <a:extLst>
              <a:ext uri="{FF2B5EF4-FFF2-40B4-BE49-F238E27FC236}">
                <a16:creationId xmlns:a16="http://schemas.microsoft.com/office/drawing/2014/main" id="{45800315-DD97-480C-8039-94599481611B}"/>
              </a:ext>
            </a:extLst>
          </p:cNvPr>
          <p:cNvSpPr txBox="1"/>
          <p:nvPr/>
        </p:nvSpPr>
        <p:spPr>
          <a:xfrm>
            <a:off x="10400869" y="4349131"/>
            <a:ext cx="588035" cy="307777"/>
          </a:xfrm>
          <a:prstGeom prst="rect">
            <a:avLst/>
          </a:prstGeom>
          <a:noFill/>
        </p:spPr>
        <p:txBody>
          <a:bodyPr wrap="square" rtlCol="0">
            <a:spAutoFit/>
          </a:bodyPr>
          <a:lstStyle/>
          <a:p>
            <a:pPr algn="ctr"/>
            <a:r>
              <a:rPr kumimoji="1" lang="en-US" altLang="ja-JP" sz="1400" dirty="0"/>
              <a:t>(2,1)</a:t>
            </a:r>
            <a:endParaRPr kumimoji="1" lang="ja-JP" altLang="en-US" sz="1400" dirty="0"/>
          </a:p>
        </p:txBody>
      </p:sp>
      <p:graphicFrame>
        <p:nvGraphicFramePr>
          <p:cNvPr id="44" name="表 3">
            <a:extLst>
              <a:ext uri="{FF2B5EF4-FFF2-40B4-BE49-F238E27FC236}">
                <a16:creationId xmlns:a16="http://schemas.microsoft.com/office/drawing/2014/main" id="{1A326CD5-32F4-47C5-B0E6-5FDD7E2125C0}"/>
              </a:ext>
            </a:extLst>
          </p:cNvPr>
          <p:cNvGraphicFramePr>
            <a:graphicFrameLocks noGrp="1"/>
          </p:cNvGraphicFramePr>
          <p:nvPr>
            <p:extLst>
              <p:ext uri="{D42A27DB-BD31-4B8C-83A1-F6EECF244321}">
                <p14:modId xmlns:p14="http://schemas.microsoft.com/office/powerpoint/2010/main" val="2785240461"/>
              </p:ext>
            </p:extLst>
          </p:nvPr>
        </p:nvGraphicFramePr>
        <p:xfrm>
          <a:off x="9060876" y="3591850"/>
          <a:ext cx="1340653" cy="2225040"/>
        </p:xfrm>
        <a:graphic>
          <a:graphicData uri="http://schemas.openxmlformats.org/drawingml/2006/table">
            <a:tbl>
              <a:tblPr firstRow="1" bandRow="1">
                <a:tableStyleId>{5C22544A-7EE6-4342-B048-85BDC9FD1C3A}</a:tableStyleId>
              </a:tblPr>
              <a:tblGrid>
                <a:gridCol w="753278">
                  <a:extLst>
                    <a:ext uri="{9D8B030D-6E8A-4147-A177-3AD203B41FA5}">
                      <a16:colId xmlns:a16="http://schemas.microsoft.com/office/drawing/2014/main" val="4019183356"/>
                    </a:ext>
                  </a:extLst>
                </a:gridCol>
                <a:gridCol w="587375">
                  <a:extLst>
                    <a:ext uri="{9D8B030D-6E8A-4147-A177-3AD203B41FA5}">
                      <a16:colId xmlns:a16="http://schemas.microsoft.com/office/drawing/2014/main" val="2624780620"/>
                    </a:ext>
                  </a:extLst>
                </a:gridCol>
              </a:tblGrid>
              <a:tr h="370840">
                <a:tc>
                  <a:txBody>
                    <a:bodyPr/>
                    <a:lstStyle/>
                    <a:p>
                      <a:pPr algn="ctr"/>
                      <a:r>
                        <a:rPr kumimoji="1" lang="en-US" altLang="ja-JP" sz="1400" dirty="0"/>
                        <a:t>index</a:t>
                      </a:r>
                      <a:endParaRPr kumimoji="1" lang="ja-JP" altLang="en-US" sz="1400" dirty="0"/>
                    </a:p>
                  </a:txBody>
                  <a:tcPr anchor="ctr"/>
                </a:tc>
                <a:tc>
                  <a:txBody>
                    <a:bodyPr/>
                    <a:lstStyle/>
                    <a:p>
                      <a:pPr algn="ctr"/>
                      <a:r>
                        <a:rPr kumimoji="1" lang="en-US" altLang="ja-JP" sz="1400" dirty="0"/>
                        <a:t>x</a:t>
                      </a:r>
                      <a:endParaRPr kumimoji="1" lang="ja-JP" altLang="en-US" sz="1400" dirty="0"/>
                    </a:p>
                  </a:txBody>
                  <a:tcPr anchor="ctr"/>
                </a:tc>
                <a:extLst>
                  <a:ext uri="{0D108BD9-81ED-4DB2-BD59-A6C34878D82A}">
                    <a16:rowId xmlns:a16="http://schemas.microsoft.com/office/drawing/2014/main" val="3127948579"/>
                  </a:ext>
                </a:extLst>
              </a:tr>
              <a:tr h="370840">
                <a:tc>
                  <a:txBody>
                    <a:bodyPr/>
                    <a:lstStyle/>
                    <a:p>
                      <a:pPr algn="ctr"/>
                      <a:r>
                        <a:rPr kumimoji="1" lang="en-US" altLang="ja-JP" sz="1400" dirty="0"/>
                        <a:t>1</a:t>
                      </a:r>
                      <a:endParaRPr kumimoji="1" lang="ja-JP" altLang="en-US" sz="1400" dirty="0"/>
                    </a:p>
                  </a:txBody>
                  <a:tcPr anchor="ctr">
                    <a:noFill/>
                  </a:tcPr>
                </a:tc>
                <a:tc>
                  <a:txBody>
                    <a:bodyPr/>
                    <a:lstStyle/>
                    <a:p>
                      <a:pPr algn="ctr"/>
                      <a:r>
                        <a:rPr kumimoji="1" lang="en-US" altLang="ja-JP" sz="1400" dirty="0"/>
                        <a:t>1.1</a:t>
                      </a:r>
                      <a:endParaRPr kumimoji="1" lang="ja-JP" altLang="en-US" sz="1400" dirty="0"/>
                    </a:p>
                  </a:txBody>
                  <a:tcPr anchor="ctr">
                    <a:solidFill>
                      <a:schemeClr val="accent2">
                        <a:lumMod val="20000"/>
                        <a:lumOff val="80000"/>
                      </a:schemeClr>
                    </a:solidFill>
                  </a:tcPr>
                </a:tc>
                <a:extLst>
                  <a:ext uri="{0D108BD9-81ED-4DB2-BD59-A6C34878D82A}">
                    <a16:rowId xmlns:a16="http://schemas.microsoft.com/office/drawing/2014/main" val="207293719"/>
                  </a:ext>
                </a:extLst>
              </a:tr>
              <a:tr h="370840">
                <a:tc>
                  <a:txBody>
                    <a:bodyPr/>
                    <a:lstStyle/>
                    <a:p>
                      <a:pPr algn="ctr"/>
                      <a:r>
                        <a:rPr kumimoji="1" lang="en-US" altLang="ja-JP" sz="1400" dirty="0"/>
                        <a:t>2</a:t>
                      </a:r>
                      <a:endParaRPr kumimoji="1" lang="ja-JP" altLang="en-US" sz="1400" dirty="0"/>
                    </a:p>
                  </a:txBody>
                  <a:tcPr anchor="ctr">
                    <a:noFill/>
                  </a:tcPr>
                </a:tc>
                <a:tc>
                  <a:txBody>
                    <a:bodyPr/>
                    <a:lstStyle/>
                    <a:p>
                      <a:pPr algn="ctr"/>
                      <a:r>
                        <a:rPr kumimoji="1" lang="en-US" altLang="ja-JP" sz="1400" dirty="0"/>
                        <a:t>1.0</a:t>
                      </a:r>
                      <a:endParaRPr kumimoji="1" lang="ja-JP" altLang="en-US" sz="1400" dirty="0"/>
                    </a:p>
                  </a:txBody>
                  <a:tcPr anchor="ctr">
                    <a:solidFill>
                      <a:schemeClr val="accent2">
                        <a:lumMod val="20000"/>
                        <a:lumOff val="80000"/>
                      </a:schemeClr>
                    </a:solidFill>
                  </a:tcPr>
                </a:tc>
                <a:extLst>
                  <a:ext uri="{0D108BD9-81ED-4DB2-BD59-A6C34878D82A}">
                    <a16:rowId xmlns:a16="http://schemas.microsoft.com/office/drawing/2014/main" val="964001119"/>
                  </a:ext>
                </a:extLst>
              </a:tr>
              <a:tr h="370840">
                <a:tc>
                  <a:txBody>
                    <a:bodyPr/>
                    <a:lstStyle/>
                    <a:p>
                      <a:pPr algn="ctr"/>
                      <a:r>
                        <a:rPr kumimoji="1" lang="en-US" altLang="ja-JP" sz="1400" dirty="0"/>
                        <a:t>3</a:t>
                      </a:r>
                      <a:endParaRPr kumimoji="1" lang="ja-JP" altLang="en-US" sz="1400" dirty="0"/>
                    </a:p>
                  </a:txBody>
                  <a:tcPr anchor="ctr">
                    <a:noFill/>
                  </a:tcPr>
                </a:tc>
                <a:tc>
                  <a:txBody>
                    <a:bodyPr/>
                    <a:lstStyle/>
                    <a:p>
                      <a:pPr algn="ctr"/>
                      <a:r>
                        <a:rPr kumimoji="1" lang="en-US" altLang="ja-JP" sz="1400" dirty="0"/>
                        <a:t>21</a:t>
                      </a:r>
                      <a:endParaRPr kumimoji="1" lang="ja-JP" altLang="en-US" sz="1400" dirty="0"/>
                    </a:p>
                  </a:txBody>
                  <a:tcPr anchor="ctr">
                    <a:solidFill>
                      <a:schemeClr val="accent2">
                        <a:lumMod val="20000"/>
                        <a:lumOff val="80000"/>
                      </a:schemeClr>
                    </a:solidFill>
                  </a:tcPr>
                </a:tc>
                <a:extLst>
                  <a:ext uri="{0D108BD9-81ED-4DB2-BD59-A6C34878D82A}">
                    <a16:rowId xmlns:a16="http://schemas.microsoft.com/office/drawing/2014/main" val="911856343"/>
                  </a:ext>
                </a:extLst>
              </a:tr>
              <a:tr h="370840">
                <a:tc>
                  <a:txBody>
                    <a:bodyPr/>
                    <a:lstStyle/>
                    <a:p>
                      <a:pPr algn="ctr"/>
                      <a:r>
                        <a:rPr kumimoji="1" lang="en-US" altLang="ja-JP" sz="1400" dirty="0"/>
                        <a:t>4</a:t>
                      </a:r>
                      <a:endParaRPr kumimoji="1" lang="ja-JP" altLang="en-US" sz="1400" dirty="0"/>
                    </a:p>
                  </a:txBody>
                  <a:tcPr anchor="ctr">
                    <a:noFill/>
                  </a:tcPr>
                </a:tc>
                <a:tc>
                  <a:txBody>
                    <a:bodyPr/>
                    <a:lstStyle/>
                    <a:p>
                      <a:pPr algn="ctr"/>
                      <a:r>
                        <a:rPr kumimoji="1" lang="en-US" altLang="ja-JP" sz="1400" dirty="0"/>
                        <a:t>1</a:t>
                      </a:r>
                      <a:endParaRPr kumimoji="1" lang="ja-JP" altLang="en-US" sz="1400" dirty="0"/>
                    </a:p>
                  </a:txBody>
                  <a:tcPr anchor="ctr">
                    <a:solidFill>
                      <a:schemeClr val="accent2">
                        <a:lumMod val="20000"/>
                        <a:lumOff val="80000"/>
                      </a:schemeClr>
                    </a:solidFill>
                  </a:tcPr>
                </a:tc>
                <a:extLst>
                  <a:ext uri="{0D108BD9-81ED-4DB2-BD59-A6C34878D82A}">
                    <a16:rowId xmlns:a16="http://schemas.microsoft.com/office/drawing/2014/main" val="1239216552"/>
                  </a:ext>
                </a:extLst>
              </a:tr>
              <a:tr h="370840">
                <a:tc>
                  <a:txBody>
                    <a:bodyPr/>
                    <a:lstStyle/>
                    <a:p>
                      <a:pPr algn="ctr"/>
                      <a:r>
                        <a:rPr kumimoji="1" lang="en-US" altLang="ja-JP" sz="1400" dirty="0"/>
                        <a:t>5</a:t>
                      </a:r>
                      <a:endParaRPr kumimoji="1" lang="ja-JP" altLang="en-US" sz="1400" dirty="0"/>
                    </a:p>
                  </a:txBody>
                  <a:tcPr anchor="ctr">
                    <a:noFill/>
                  </a:tcPr>
                </a:tc>
                <a:tc>
                  <a:txBody>
                    <a:bodyPr/>
                    <a:lstStyle/>
                    <a:p>
                      <a:pPr algn="ctr"/>
                      <a:r>
                        <a:rPr kumimoji="1" lang="en-US" altLang="ja-JP" sz="1400" dirty="0"/>
                        <a:t>2</a:t>
                      </a:r>
                      <a:endParaRPr kumimoji="1" lang="ja-JP" altLang="en-US" sz="1400" dirty="0"/>
                    </a:p>
                  </a:txBody>
                  <a:tcPr anchor="ctr">
                    <a:solidFill>
                      <a:schemeClr val="accent2">
                        <a:lumMod val="20000"/>
                        <a:lumOff val="80000"/>
                      </a:schemeClr>
                    </a:solidFill>
                  </a:tcPr>
                </a:tc>
                <a:extLst>
                  <a:ext uri="{0D108BD9-81ED-4DB2-BD59-A6C34878D82A}">
                    <a16:rowId xmlns:a16="http://schemas.microsoft.com/office/drawing/2014/main" val="2130068602"/>
                  </a:ext>
                </a:extLst>
              </a:tr>
            </a:tbl>
          </a:graphicData>
        </a:graphic>
      </p:graphicFrame>
      <p:sp>
        <p:nvSpPr>
          <p:cNvPr id="45" name="テキスト ボックス 44">
            <a:extLst>
              <a:ext uri="{FF2B5EF4-FFF2-40B4-BE49-F238E27FC236}">
                <a16:creationId xmlns:a16="http://schemas.microsoft.com/office/drawing/2014/main" id="{43EC17E0-6D5A-49AA-AA5A-566E076EFA61}"/>
              </a:ext>
            </a:extLst>
          </p:cNvPr>
          <p:cNvSpPr txBox="1"/>
          <p:nvPr/>
        </p:nvSpPr>
        <p:spPr>
          <a:xfrm>
            <a:off x="10400869" y="4729871"/>
            <a:ext cx="588035" cy="307777"/>
          </a:xfrm>
          <a:prstGeom prst="rect">
            <a:avLst/>
          </a:prstGeom>
          <a:noFill/>
        </p:spPr>
        <p:txBody>
          <a:bodyPr wrap="square" rtlCol="0">
            <a:spAutoFit/>
          </a:bodyPr>
          <a:lstStyle/>
          <a:p>
            <a:pPr algn="ctr"/>
            <a:r>
              <a:rPr kumimoji="1" lang="en-US" altLang="ja-JP" sz="1400" dirty="0"/>
              <a:t>(4,1)</a:t>
            </a:r>
            <a:endParaRPr kumimoji="1" lang="ja-JP" altLang="en-US" sz="1400" dirty="0"/>
          </a:p>
        </p:txBody>
      </p:sp>
      <p:sp>
        <p:nvSpPr>
          <p:cNvPr id="46" name="テキスト ボックス 45">
            <a:extLst>
              <a:ext uri="{FF2B5EF4-FFF2-40B4-BE49-F238E27FC236}">
                <a16:creationId xmlns:a16="http://schemas.microsoft.com/office/drawing/2014/main" id="{B9030AC5-8CF7-4A66-9F81-ACE30413DB4C}"/>
              </a:ext>
            </a:extLst>
          </p:cNvPr>
          <p:cNvSpPr txBox="1"/>
          <p:nvPr/>
        </p:nvSpPr>
        <p:spPr>
          <a:xfrm>
            <a:off x="10400869" y="5110611"/>
            <a:ext cx="588035" cy="307777"/>
          </a:xfrm>
          <a:prstGeom prst="rect">
            <a:avLst/>
          </a:prstGeom>
          <a:noFill/>
        </p:spPr>
        <p:txBody>
          <a:bodyPr wrap="square" rtlCol="0">
            <a:spAutoFit/>
          </a:bodyPr>
          <a:lstStyle/>
          <a:p>
            <a:pPr algn="ctr"/>
            <a:r>
              <a:rPr kumimoji="1" lang="en-US" altLang="ja-JP" sz="1400" dirty="0"/>
              <a:t>(2,2)</a:t>
            </a:r>
            <a:endParaRPr kumimoji="1" lang="ja-JP" altLang="en-US" sz="1400" dirty="0"/>
          </a:p>
        </p:txBody>
      </p:sp>
      <p:sp>
        <p:nvSpPr>
          <p:cNvPr id="47" name="テキスト ボックス 46">
            <a:extLst>
              <a:ext uri="{FF2B5EF4-FFF2-40B4-BE49-F238E27FC236}">
                <a16:creationId xmlns:a16="http://schemas.microsoft.com/office/drawing/2014/main" id="{1F5B88BC-3501-4351-AC1A-7D8A84AF2396}"/>
              </a:ext>
            </a:extLst>
          </p:cNvPr>
          <p:cNvSpPr txBox="1"/>
          <p:nvPr/>
        </p:nvSpPr>
        <p:spPr>
          <a:xfrm>
            <a:off x="10400869" y="5491351"/>
            <a:ext cx="588035" cy="307777"/>
          </a:xfrm>
          <a:prstGeom prst="rect">
            <a:avLst/>
          </a:prstGeom>
          <a:noFill/>
        </p:spPr>
        <p:txBody>
          <a:bodyPr wrap="square" rtlCol="0">
            <a:spAutoFit/>
          </a:bodyPr>
          <a:lstStyle/>
          <a:p>
            <a:pPr algn="ctr"/>
            <a:r>
              <a:rPr kumimoji="1" lang="en-US" altLang="ja-JP" sz="1400" dirty="0"/>
              <a:t>(3,2)</a:t>
            </a:r>
            <a:endParaRPr kumimoji="1" lang="ja-JP" altLang="en-US" sz="1400" dirty="0"/>
          </a:p>
        </p:txBody>
      </p:sp>
      <p:sp>
        <p:nvSpPr>
          <p:cNvPr id="48" name="二等辺三角形 47">
            <a:extLst>
              <a:ext uri="{FF2B5EF4-FFF2-40B4-BE49-F238E27FC236}">
                <a16:creationId xmlns:a16="http://schemas.microsoft.com/office/drawing/2014/main" id="{02DD721F-3561-4EE3-BBAD-DD75E679C27F}"/>
              </a:ext>
            </a:extLst>
          </p:cNvPr>
          <p:cNvSpPr/>
          <p:nvPr/>
        </p:nvSpPr>
        <p:spPr>
          <a:xfrm rot="5400000">
            <a:off x="7543839" y="3808013"/>
            <a:ext cx="504631" cy="643923"/>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9" name="二等辺三角形 48">
            <a:extLst>
              <a:ext uri="{FF2B5EF4-FFF2-40B4-BE49-F238E27FC236}">
                <a16:creationId xmlns:a16="http://schemas.microsoft.com/office/drawing/2014/main" id="{B891FE4B-FA49-460A-9929-847A3D94E51B}"/>
              </a:ext>
            </a:extLst>
          </p:cNvPr>
          <p:cNvSpPr/>
          <p:nvPr/>
        </p:nvSpPr>
        <p:spPr>
          <a:xfrm rot="16200000">
            <a:off x="7518080" y="4690222"/>
            <a:ext cx="504631" cy="643923"/>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0" name="二等辺三角形 49">
            <a:extLst>
              <a:ext uri="{FF2B5EF4-FFF2-40B4-BE49-F238E27FC236}">
                <a16:creationId xmlns:a16="http://schemas.microsoft.com/office/drawing/2014/main" id="{31815CD6-A97A-4284-9AD5-591544FA4EBA}"/>
              </a:ext>
            </a:extLst>
          </p:cNvPr>
          <p:cNvSpPr/>
          <p:nvPr/>
        </p:nvSpPr>
        <p:spPr>
          <a:xfrm rot="5400000">
            <a:off x="3254722" y="4121592"/>
            <a:ext cx="504631" cy="643923"/>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1" name="テキスト ボックス 50">
            <a:extLst>
              <a:ext uri="{FF2B5EF4-FFF2-40B4-BE49-F238E27FC236}">
                <a16:creationId xmlns:a16="http://schemas.microsoft.com/office/drawing/2014/main" id="{8B415241-2B2D-46CF-A5CC-7BF416E21075}"/>
              </a:ext>
            </a:extLst>
          </p:cNvPr>
          <p:cNvSpPr txBox="1"/>
          <p:nvPr/>
        </p:nvSpPr>
        <p:spPr>
          <a:xfrm>
            <a:off x="2994931" y="3716991"/>
            <a:ext cx="940460" cy="338554"/>
          </a:xfrm>
          <a:prstGeom prst="rect">
            <a:avLst/>
          </a:prstGeom>
          <a:noFill/>
        </p:spPr>
        <p:txBody>
          <a:bodyPr wrap="square" rtlCol="0">
            <a:spAutoFit/>
          </a:bodyPr>
          <a:lstStyle/>
          <a:p>
            <a:pPr algn="ctr"/>
            <a:r>
              <a:rPr kumimoji="1" lang="ja-JP" altLang="en-US" sz="1600" dirty="0"/>
              <a:t>定義</a:t>
            </a:r>
          </a:p>
        </p:txBody>
      </p:sp>
      <p:sp>
        <p:nvSpPr>
          <p:cNvPr id="52" name="正方形/長方形 51">
            <a:extLst>
              <a:ext uri="{FF2B5EF4-FFF2-40B4-BE49-F238E27FC236}">
                <a16:creationId xmlns:a16="http://schemas.microsoft.com/office/drawing/2014/main" id="{8EFBDEAE-B840-4999-AC7D-2369919DF019}"/>
              </a:ext>
            </a:extLst>
          </p:cNvPr>
          <p:cNvSpPr/>
          <p:nvPr/>
        </p:nvSpPr>
        <p:spPr>
          <a:xfrm>
            <a:off x="4362450" y="3182536"/>
            <a:ext cx="6981825" cy="275760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3" name="テキスト ボックス 52">
            <a:extLst>
              <a:ext uri="{FF2B5EF4-FFF2-40B4-BE49-F238E27FC236}">
                <a16:creationId xmlns:a16="http://schemas.microsoft.com/office/drawing/2014/main" id="{EBD12991-931A-4072-8DFC-A7DB1F5F5F9F}"/>
              </a:ext>
            </a:extLst>
          </p:cNvPr>
          <p:cNvSpPr txBox="1"/>
          <p:nvPr/>
        </p:nvSpPr>
        <p:spPr>
          <a:xfrm>
            <a:off x="7225262" y="2819095"/>
            <a:ext cx="1141784" cy="338554"/>
          </a:xfrm>
          <a:prstGeom prst="rect">
            <a:avLst/>
          </a:prstGeom>
          <a:noFill/>
        </p:spPr>
        <p:txBody>
          <a:bodyPr wrap="square" rtlCol="0">
            <a:spAutoFit/>
          </a:bodyPr>
          <a:lstStyle/>
          <a:p>
            <a:pPr algn="ctr"/>
            <a:r>
              <a:rPr kumimoji="1" lang="ja-JP" altLang="en-US" sz="1600" b="1" dirty="0">
                <a:solidFill>
                  <a:schemeClr val="accent1"/>
                </a:solidFill>
              </a:rPr>
              <a:t>探索過程</a:t>
            </a:r>
          </a:p>
        </p:txBody>
      </p:sp>
      <p:sp>
        <p:nvSpPr>
          <p:cNvPr id="54" name="テキスト ボックス 53">
            <a:extLst>
              <a:ext uri="{FF2B5EF4-FFF2-40B4-BE49-F238E27FC236}">
                <a16:creationId xmlns:a16="http://schemas.microsoft.com/office/drawing/2014/main" id="{D0DEDCC5-F722-4B27-A5DC-E3C042D3CB3D}"/>
              </a:ext>
            </a:extLst>
          </p:cNvPr>
          <p:cNvSpPr txBox="1"/>
          <p:nvPr/>
        </p:nvSpPr>
        <p:spPr>
          <a:xfrm>
            <a:off x="6885296" y="3534982"/>
            <a:ext cx="1839604" cy="307777"/>
          </a:xfrm>
          <a:prstGeom prst="rect">
            <a:avLst/>
          </a:prstGeom>
          <a:noFill/>
        </p:spPr>
        <p:txBody>
          <a:bodyPr wrap="square" rtlCol="0">
            <a:spAutoFit/>
          </a:bodyPr>
          <a:lstStyle/>
          <a:p>
            <a:pPr algn="ctr"/>
            <a:r>
              <a:rPr kumimoji="1" lang="ja-JP" altLang="en-US" sz="1400" dirty="0"/>
              <a:t>近傍生成のために変換</a:t>
            </a:r>
          </a:p>
        </p:txBody>
      </p:sp>
      <p:sp>
        <p:nvSpPr>
          <p:cNvPr id="55" name="テキスト ボックス 54">
            <a:extLst>
              <a:ext uri="{FF2B5EF4-FFF2-40B4-BE49-F238E27FC236}">
                <a16:creationId xmlns:a16="http://schemas.microsoft.com/office/drawing/2014/main" id="{3EF98D5B-275A-43D8-BA7B-3ADC3AA68A5C}"/>
              </a:ext>
            </a:extLst>
          </p:cNvPr>
          <p:cNvSpPr txBox="1"/>
          <p:nvPr/>
        </p:nvSpPr>
        <p:spPr>
          <a:xfrm>
            <a:off x="6863237" y="5377886"/>
            <a:ext cx="1861663" cy="307777"/>
          </a:xfrm>
          <a:prstGeom prst="rect">
            <a:avLst/>
          </a:prstGeom>
          <a:noFill/>
        </p:spPr>
        <p:txBody>
          <a:bodyPr wrap="square" rtlCol="0">
            <a:spAutoFit/>
          </a:bodyPr>
          <a:lstStyle/>
          <a:p>
            <a:pPr algn="ctr"/>
            <a:r>
              <a:rPr kumimoji="1" lang="ja-JP" altLang="en-US" sz="1400" dirty="0"/>
              <a:t>解の評価のために変換</a:t>
            </a:r>
          </a:p>
        </p:txBody>
      </p:sp>
      <p:sp>
        <p:nvSpPr>
          <p:cNvPr id="56" name="テキスト ボックス 55">
            <a:extLst>
              <a:ext uri="{FF2B5EF4-FFF2-40B4-BE49-F238E27FC236}">
                <a16:creationId xmlns:a16="http://schemas.microsoft.com/office/drawing/2014/main" id="{90B5B27E-9F03-4C14-B980-3156856F5C7A}"/>
              </a:ext>
            </a:extLst>
          </p:cNvPr>
          <p:cNvSpPr txBox="1"/>
          <p:nvPr/>
        </p:nvSpPr>
        <p:spPr>
          <a:xfrm>
            <a:off x="715139" y="5632362"/>
            <a:ext cx="2299714" cy="307777"/>
          </a:xfrm>
          <a:prstGeom prst="rect">
            <a:avLst/>
          </a:prstGeom>
          <a:noFill/>
        </p:spPr>
        <p:txBody>
          <a:bodyPr wrap="square" rtlCol="0">
            <a:spAutoFit/>
          </a:bodyPr>
          <a:lstStyle/>
          <a:p>
            <a:pPr algn="ctr"/>
            <a:r>
              <a:rPr kumimoji="1" lang="en-US" altLang="ja-JP" sz="1400" dirty="0"/>
              <a:t>※</a:t>
            </a:r>
            <a:r>
              <a:rPr kumimoji="1" lang="ja-JP" altLang="en-US" sz="1400" dirty="0"/>
              <a:t>上下限なども同様に変換</a:t>
            </a:r>
          </a:p>
        </p:txBody>
      </p:sp>
      <p:sp>
        <p:nvSpPr>
          <p:cNvPr id="86" name="テキスト プレースホルダー 2">
            <a:extLst>
              <a:ext uri="{FF2B5EF4-FFF2-40B4-BE49-F238E27FC236}">
                <a16:creationId xmlns:a16="http://schemas.microsoft.com/office/drawing/2014/main" id="{FBD1F6A0-C07C-445B-B30F-A2430EA9EA97}"/>
              </a:ext>
            </a:extLst>
          </p:cNvPr>
          <p:cNvSpPr txBox="1">
            <a:spLocks/>
          </p:cNvSpPr>
          <p:nvPr/>
        </p:nvSpPr>
        <p:spPr>
          <a:xfrm>
            <a:off x="408178" y="1058872"/>
            <a:ext cx="11509002" cy="632805"/>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下記の問題規模の線形計画問題に適用した。</a:t>
            </a:r>
            <a:endParaRPr lang="en-US" altLang="ja-JP" sz="2800" dirty="0"/>
          </a:p>
        </p:txBody>
      </p:sp>
      <p:sp>
        <p:nvSpPr>
          <p:cNvPr id="87" name="テキスト ボックス 86">
            <a:extLst>
              <a:ext uri="{FF2B5EF4-FFF2-40B4-BE49-F238E27FC236}">
                <a16:creationId xmlns:a16="http://schemas.microsoft.com/office/drawing/2014/main" id="{106B88EC-7FF2-44F4-9C49-C8162492BC81}"/>
              </a:ext>
            </a:extLst>
          </p:cNvPr>
          <p:cNvSpPr txBox="1"/>
          <p:nvPr/>
        </p:nvSpPr>
        <p:spPr>
          <a:xfrm>
            <a:off x="497369" y="2772657"/>
            <a:ext cx="4462411" cy="338554"/>
          </a:xfrm>
          <a:prstGeom prst="rect">
            <a:avLst/>
          </a:prstGeom>
          <a:noFill/>
        </p:spPr>
        <p:txBody>
          <a:bodyPr wrap="square" rtlCol="0">
            <a:spAutoFit/>
          </a:bodyPr>
          <a:lstStyle/>
          <a:p>
            <a:pPr algn="ctr"/>
            <a:r>
              <a:rPr kumimoji="1" lang="ja-JP" altLang="en-US" sz="1600" b="1" dirty="0">
                <a:solidFill>
                  <a:schemeClr val="accent1"/>
                </a:solidFill>
              </a:rPr>
              <a:t>実績固定に該当する部分は、最適化変数から除外</a:t>
            </a:r>
          </a:p>
        </p:txBody>
      </p:sp>
    </p:spTree>
    <p:extLst>
      <p:ext uri="{BB962C8B-B14F-4D97-AF65-F5344CB8AC3E}">
        <p14:creationId xmlns:p14="http://schemas.microsoft.com/office/powerpoint/2010/main" val="3900826618"/>
      </p:ext>
    </p:extLst>
  </p:cSld>
  <p:clrMapOvr>
    <a:masterClrMapping/>
  </p:clrMapOvr>
</p:sld>
</file>

<file path=ppt/theme/theme1.xml><?xml version="1.0" encoding="utf-8"?>
<a:theme xmlns:a="http://schemas.openxmlformats.org/drawingml/2006/main" name="Yokogawa_Template_Standard">
  <a:themeElements>
    <a:clrScheme name="yokogawa theme 2021">
      <a:dk1>
        <a:sysClr val="windowText" lastClr="000000"/>
      </a:dk1>
      <a:lt1>
        <a:sysClr val="window" lastClr="FFFFFF"/>
      </a:lt1>
      <a:dk2>
        <a:srgbClr val="85699F"/>
      </a:dk2>
      <a:lt2>
        <a:srgbClr val="95A0A4"/>
      </a:lt2>
      <a:accent1>
        <a:srgbClr val="00316C"/>
      </a:accent1>
      <a:accent2>
        <a:srgbClr val="FDD000"/>
      </a:accent2>
      <a:accent3>
        <a:srgbClr val="76B059"/>
      </a:accent3>
      <a:accent4>
        <a:srgbClr val="C74643"/>
      </a:accent4>
      <a:accent5>
        <a:srgbClr val="3DAAB1"/>
      </a:accent5>
      <a:accent6>
        <a:srgbClr val="004F9B"/>
      </a:accent6>
      <a:hlink>
        <a:srgbClr val="EB8E42"/>
      </a:hlink>
      <a:folHlink>
        <a:srgbClr val="7F623A"/>
      </a:folHlink>
    </a:clrScheme>
    <a:fontScheme name="YOKOGAWA　2021">
      <a:majorFont>
        <a:latin typeface="Arial"/>
        <a:ea typeface="Meiryo UI"/>
        <a:cs typeface=""/>
      </a:majorFont>
      <a:minorFont>
        <a:latin typeface="Arial"/>
        <a:ea typeface="Meiryo UI"/>
        <a:cs typeface=""/>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spPr>
      <a:bodyPr rtlCol="0" anchor="ctr"/>
      <a:lstStyle>
        <a:defPPr algn="ctr">
          <a:defRPr kumimoji="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プレゼンテーション1" id="{46224419-62D7-494C-A691-2866BDC51D17}" vid="{26AD0C44-5DF5-4F99-8FCF-3CB1A60450CF}"/>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Yokogawa_Standard_PPTtemplate_2021N</Template>
  <TotalTime>3975</TotalTime>
  <Words>4714</Words>
  <Application>Microsoft Office PowerPoint</Application>
  <PresentationFormat>ワイド画面</PresentationFormat>
  <Paragraphs>844</Paragraphs>
  <Slides>35</Slides>
  <Notes>1</Notes>
  <HiddenSlides>0</HiddenSlides>
  <MMClips>0</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35</vt:i4>
      </vt:variant>
    </vt:vector>
  </HeadingPairs>
  <TitlesOfParts>
    <vt:vector size="41" baseType="lpstr">
      <vt:lpstr>Meiryo UI</vt:lpstr>
      <vt:lpstr>游ゴシック</vt:lpstr>
      <vt:lpstr>Arial</vt:lpstr>
      <vt:lpstr>Cambria Math</vt:lpstr>
      <vt:lpstr>Wingdings</vt:lpstr>
      <vt:lpstr>Yokogawa_Template_Standard</vt:lpstr>
      <vt:lpstr>佐藤君　研究説明資料</vt:lpstr>
      <vt:lpstr>2022年度 共同研究　上期進捗</vt:lpstr>
      <vt:lpstr>成果概要</vt:lpstr>
      <vt:lpstr>アルゴリズム開発・検証の進捗</vt:lpstr>
      <vt:lpstr>制約対処法の分類</vt:lpstr>
      <vt:lpstr>合体アルゴリズムのスケジューリング問題への適用</vt:lpstr>
      <vt:lpstr>今回使用した問題：製紙工場・蒸解工程</vt:lpstr>
      <vt:lpstr>最適化問題</vt:lpstr>
      <vt:lpstr>問題規模</vt:lpstr>
      <vt:lpstr>検証項目</vt:lpstr>
      <vt:lpstr>最適化方法</vt:lpstr>
      <vt:lpstr>近傍生成法</vt:lpstr>
      <vt:lpstr>結果まとめ</vt:lpstr>
      <vt:lpstr>探索性能：最良解の推移</vt:lpstr>
      <vt:lpstr>算出された操作計画</vt:lpstr>
      <vt:lpstr>探索性能：最良解の推移</vt:lpstr>
      <vt:lpstr>パラメータの推移</vt:lpstr>
      <vt:lpstr>算出された操作計画</vt:lpstr>
      <vt:lpstr>まとめ</vt:lpstr>
      <vt:lpstr>対象問題の性質と課題の対応関係</vt:lpstr>
      <vt:lpstr>可能領域が狭い場合の探索戦略</vt:lpstr>
      <vt:lpstr>探索戦略に基づく理想的な構成</vt:lpstr>
      <vt:lpstr>検証したアルゴリズム案</vt:lpstr>
      <vt:lpstr>探索性能：最良解の推移</vt:lpstr>
      <vt:lpstr>解の軌道</vt:lpstr>
      <vt:lpstr>考察：切替条件と初期個体の影響</vt:lpstr>
      <vt:lpstr>考察：パレートフロンティアが狭い場合での挙動</vt:lpstr>
      <vt:lpstr>考察：パレートフロンティアが広い場合での挙動</vt:lpstr>
      <vt:lpstr>まとめと課題</vt:lpstr>
      <vt:lpstr>学生の研究体制</vt:lpstr>
      <vt:lpstr>PowerPoint プレゼンテーション</vt:lpstr>
      <vt:lpstr>PowerPoint プレゼンテーション</vt:lpstr>
      <vt:lpstr>PowerPoint プレゼンテーション</vt:lpstr>
      <vt:lpstr>まとめ</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Kumagai, Wataru (Wataru.Kumagai@jp.yokogawa.com)</dc:creator>
  <cp:lastModifiedBy>熊谷 渉</cp:lastModifiedBy>
  <cp:revision>614</cp:revision>
  <dcterms:created xsi:type="dcterms:W3CDTF">2022-01-26T00:23:42Z</dcterms:created>
  <dcterms:modified xsi:type="dcterms:W3CDTF">2022-10-07T18:33:26Z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69b5a962-1a7a-4bf8-819d-07a170110954_Enabled">
    <vt:lpwstr>true</vt:lpwstr>
  </property>
  <property fmtid="{D5CDD505-2E9C-101B-9397-08002B2CF9AE}" pid="3" name="MSIP_Label_69b5a962-1a7a-4bf8-819d-07a170110954_SetDate">
    <vt:lpwstr>2022-10-06T04:21:01Z</vt:lpwstr>
  </property>
  <property fmtid="{D5CDD505-2E9C-101B-9397-08002B2CF9AE}" pid="4" name="MSIP_Label_69b5a962-1a7a-4bf8-819d-07a170110954_Method">
    <vt:lpwstr>Standard</vt:lpwstr>
  </property>
  <property fmtid="{D5CDD505-2E9C-101B-9397-08002B2CF9AE}" pid="5" name="MSIP_Label_69b5a962-1a7a-4bf8-819d-07a170110954_Name">
    <vt:lpwstr>InternalUse</vt:lpwstr>
  </property>
  <property fmtid="{D5CDD505-2E9C-101B-9397-08002B2CF9AE}" pid="6" name="MSIP_Label_69b5a962-1a7a-4bf8-819d-07a170110954_SiteId">
    <vt:lpwstr>0da2a83b-13d9-4a35-965f-ec53a220ed9d</vt:lpwstr>
  </property>
  <property fmtid="{D5CDD505-2E9C-101B-9397-08002B2CF9AE}" pid="7" name="MSIP_Label_69b5a962-1a7a-4bf8-819d-07a170110954_ActionId">
    <vt:lpwstr>ebd0d739-9851-4406-bae2-76da78976127</vt:lpwstr>
  </property>
  <property fmtid="{D5CDD505-2E9C-101B-9397-08002B2CF9AE}" pid="8" name="MSIP_Label_69b5a962-1a7a-4bf8-819d-07a170110954_ContentBits">
    <vt:lpwstr>0</vt:lpwstr>
  </property>
</Properties>
</file>